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77" r:id="rId2"/>
    <p:sldId id="276" r:id="rId3"/>
    <p:sldId id="257" r:id="rId4"/>
    <p:sldId id="256" r:id="rId5"/>
    <p:sldId id="261" r:id="rId6"/>
    <p:sldId id="263" r:id="rId7"/>
    <p:sldId id="265" r:id="rId8"/>
    <p:sldId id="266" r:id="rId9"/>
    <p:sldId id="262" r:id="rId10"/>
    <p:sldId id="271" r:id="rId11"/>
    <p:sldId id="274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0951"/>
    <a:srgbClr val="4A5709"/>
    <a:srgbClr val="5B0536"/>
    <a:srgbClr val="3333CC"/>
    <a:srgbClr val="FF33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76" autoAdjust="0"/>
    <p:restoredTop sz="94660"/>
  </p:normalViewPr>
  <p:slideViewPr>
    <p:cSldViewPr>
      <p:cViewPr varScale="1">
        <p:scale>
          <a:sx n="87" d="100"/>
          <a:sy n="87" d="100"/>
        </p:scale>
        <p:origin x="-12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867400"/>
          </a:xfr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mr-IN" sz="9600" dirty="0" smtClean="0">
                <a:solidFill>
                  <a:srgbClr val="FF3399"/>
                </a:solidFill>
              </a:rPr>
              <a:t>सुस्वागतम</a:t>
            </a:r>
            <a:br>
              <a:rPr lang="mr-IN" sz="9600" dirty="0" smtClean="0">
                <a:solidFill>
                  <a:srgbClr val="FF3399"/>
                </a:solidFill>
              </a:rPr>
            </a:br>
            <a:r>
              <a:rPr lang="mr-IN" dirty="0">
                <a:solidFill>
                  <a:srgbClr val="FF3399"/>
                </a:solidFill>
              </a:rPr>
              <a:t/>
            </a:r>
            <a:br>
              <a:rPr lang="mr-IN" dirty="0">
                <a:solidFill>
                  <a:srgbClr val="FF3399"/>
                </a:solidFill>
              </a:rPr>
            </a:br>
            <a:r>
              <a:rPr lang="mr-IN" dirty="0" smtClean="0">
                <a:solidFill>
                  <a:srgbClr val="FF3399"/>
                </a:solidFill>
              </a:rPr>
              <a:t/>
            </a:r>
            <a:br>
              <a:rPr lang="mr-IN" dirty="0" smtClean="0">
                <a:solidFill>
                  <a:srgbClr val="FF3399"/>
                </a:solidFill>
              </a:rPr>
            </a:br>
            <a:r>
              <a:rPr lang="mr-IN" dirty="0">
                <a:solidFill>
                  <a:srgbClr val="FF3399"/>
                </a:solidFill>
              </a:rPr>
              <a:t/>
            </a:r>
            <a:br>
              <a:rPr lang="mr-IN" dirty="0">
                <a:solidFill>
                  <a:srgbClr val="FF3399"/>
                </a:solidFill>
              </a:rPr>
            </a:br>
            <a:r>
              <a:rPr lang="mr-IN" dirty="0" smtClean="0">
                <a:solidFill>
                  <a:srgbClr val="FF3399"/>
                </a:solidFill>
              </a:rPr>
              <a:t/>
            </a:r>
            <a:br>
              <a:rPr lang="mr-IN" dirty="0" smtClean="0">
                <a:solidFill>
                  <a:srgbClr val="FF3399"/>
                </a:solidFill>
              </a:rPr>
            </a:br>
            <a:endParaRPr lang="en-US" dirty="0"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16634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 fontScale="90000"/>
          </a:bodyPr>
          <a:lstStyle/>
          <a:p>
            <a:pPr marL="548640" lvl="0" indent="-411480" algn="l">
              <a:spcBef>
                <a:spcPct val="20000"/>
              </a:spcBef>
            </a:pPr>
            <a: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32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32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32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32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3200" b="0" dirty="0">
                <a:solidFill>
                  <a:srgbClr val="00B050"/>
                </a:solidFill>
                <a:latin typeface="Book Antiqua"/>
                <a:ea typeface="+mn-ea"/>
              </a:rPr>
              <a:t/>
            </a:r>
            <a:br>
              <a:rPr lang="mr-IN" sz="3200" b="0" dirty="0">
                <a:solidFill>
                  <a:srgbClr val="00B050"/>
                </a:solidFill>
                <a:latin typeface="Book Antiqua"/>
                <a:ea typeface="+mn-ea"/>
              </a:rPr>
            </a:br>
            <a:r>
              <a:rPr lang="mr-IN" sz="3200" b="0" dirty="0" smtClean="0">
                <a:solidFill>
                  <a:srgbClr val="00B050"/>
                </a:solidFill>
                <a:latin typeface="Book Antiqua"/>
                <a:ea typeface="+mn-ea"/>
              </a:rPr>
              <a:t/>
            </a:r>
            <a:br>
              <a:rPr lang="mr-IN" sz="3200" b="0" dirty="0" smtClean="0">
                <a:solidFill>
                  <a:srgbClr val="00B050"/>
                </a:solidFill>
                <a:latin typeface="Book Antiqua"/>
                <a:ea typeface="+mn-ea"/>
              </a:rPr>
            </a:br>
            <a:r>
              <a:rPr lang="mr-IN" sz="3200" b="0" dirty="0">
                <a:solidFill>
                  <a:srgbClr val="00B050"/>
                </a:solidFill>
                <a:latin typeface="Book Antiqua"/>
                <a:ea typeface="+mn-ea"/>
              </a:rPr>
              <a:t/>
            </a:r>
            <a:br>
              <a:rPr lang="mr-IN" sz="3200" b="0" dirty="0">
                <a:solidFill>
                  <a:srgbClr val="00B050"/>
                </a:solidFill>
                <a:latin typeface="Book Antiqua"/>
                <a:ea typeface="+mn-ea"/>
              </a:rPr>
            </a:br>
            <a:r>
              <a:rPr lang="mr-IN" sz="3200" b="0" dirty="0" smtClean="0">
                <a:solidFill>
                  <a:srgbClr val="00B050"/>
                </a:solidFill>
                <a:latin typeface="Book Antiqua"/>
                <a:ea typeface="+mn-ea"/>
              </a:rPr>
              <a:t/>
            </a:r>
            <a:br>
              <a:rPr lang="mr-IN" sz="3200" b="0" dirty="0" smtClean="0">
                <a:solidFill>
                  <a:srgbClr val="00B050"/>
                </a:solidFill>
                <a:latin typeface="Book Antiqua"/>
                <a:ea typeface="+mn-ea"/>
              </a:rPr>
            </a:br>
            <a: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>५)विशेषता-</a:t>
            </a:r>
            <a:b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2700" dirty="0">
                <a:solidFill>
                  <a:srgbClr val="C00000"/>
                </a:solidFill>
              </a:rPr>
              <a:t>▪ </a:t>
            </a:r>
            <a:r>
              <a:rPr lang="mr-IN" sz="2700" b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  <a:t>विज्ञापन मे वस्तु या सेवा की मुख्य विशेषता पर बलदिया जाना</a:t>
            </a:r>
            <a:r>
              <a:rPr lang="en-US" sz="2700" b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  <a:t> </a:t>
            </a:r>
            <a:r>
              <a:rPr lang="mr-IN" sz="2700" b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  <a:t>चाहिए</a:t>
            </a:r>
            <a:r>
              <a:rPr lang="mr-IN" sz="2700" dirty="0" smtClean="0">
                <a:solidFill>
                  <a:srgbClr val="C00000"/>
                </a:solidFill>
              </a:rPr>
              <a:t>।</a:t>
            </a:r>
            <a:br>
              <a:rPr lang="mr-IN" sz="2700" dirty="0" smtClean="0">
                <a:solidFill>
                  <a:srgbClr val="C00000"/>
                </a:solidFill>
              </a:rPr>
            </a:br>
            <a:r>
              <a:rPr lang="mr-IN" sz="2700" dirty="0" smtClean="0">
                <a:solidFill>
                  <a:srgbClr val="C00000"/>
                </a:solidFill>
              </a:rPr>
              <a:t/>
            </a:r>
            <a:br>
              <a:rPr lang="mr-IN" sz="2700" dirty="0" smtClean="0">
                <a:solidFill>
                  <a:srgbClr val="C00000"/>
                </a:solidFill>
              </a:rPr>
            </a:br>
            <a:r>
              <a:rPr lang="mr-IN" sz="2700" dirty="0">
                <a:solidFill>
                  <a:srgbClr val="C00000"/>
                </a:solidFill>
              </a:rPr>
              <a:t>▪ </a:t>
            </a:r>
            <a:r>
              <a:rPr lang="mr-IN" sz="2700" b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</a:rPr>
              <a:t>विशेषता देखकर या सुनकर उपभोक्ता वस्तू या सेवा को खरीदने के अनुकूल हो </a:t>
            </a:r>
            <a:r>
              <a:rPr lang="mr-IN" sz="2700" dirty="0">
                <a:solidFill>
                  <a:srgbClr val="C00000"/>
                </a:solidFill>
              </a:rPr>
              <a:t>।</a:t>
            </a:r>
            <a:br>
              <a:rPr lang="mr-IN" sz="2700" dirty="0">
                <a:solidFill>
                  <a:srgbClr val="C00000"/>
                </a:solidFill>
              </a:rPr>
            </a:br>
            <a:r>
              <a:rPr lang="mr-IN" sz="2700" b="0" dirty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2700" b="0" dirty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</a:br>
            <a:r>
              <a:rPr lang="mr-IN" sz="32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32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> </a:t>
            </a:r>
            <a:r>
              <a:rPr lang="mr-IN" sz="32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32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endParaRPr 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471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>
            <a:normAutofit fontScale="90000"/>
          </a:bodyPr>
          <a:lstStyle/>
          <a:p>
            <a:pPr marL="548640" lvl="0" indent="-411480" algn="l">
              <a:spcBef>
                <a:spcPct val="20000"/>
              </a:spcBef>
            </a:pPr>
            <a:r>
              <a:rPr lang="mr-IN" sz="28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28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28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28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28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28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28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28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28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28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28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28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28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28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28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>६)विश्वसनीयता</a:t>
            </a:r>
            <a:br>
              <a:rPr lang="mr-IN" sz="28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28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28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2700" dirty="0" smtClean="0">
                <a:solidFill>
                  <a:srgbClr val="C00000"/>
                </a:solidFill>
              </a:rPr>
              <a:t>▪ </a:t>
            </a:r>
            <a:r>
              <a:rPr lang="mr-IN" sz="2700" b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  <a:t>विज्ञापन मे जो कुछ भी संप्रेषित किया जा रहा है वह </a:t>
            </a:r>
            <a:br>
              <a:rPr lang="mr-IN" sz="2700" b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</a:br>
            <a:r>
              <a:rPr lang="mr-IN" sz="2700" b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</a:rPr>
              <a:t>विश्वसनीयता की कसोटी पर कसा होना चाहिए</a:t>
            </a:r>
            <a:r>
              <a:rPr lang="mr-IN" sz="2700" dirty="0">
                <a:solidFill>
                  <a:srgbClr val="C00000"/>
                </a:solidFill>
              </a:rPr>
              <a:t> </a:t>
            </a:r>
            <a:r>
              <a:rPr lang="mr-IN" sz="2700" dirty="0" smtClean="0">
                <a:solidFill>
                  <a:srgbClr val="C00000"/>
                </a:solidFill>
              </a:rPr>
              <a:t>।</a:t>
            </a:r>
            <a:br>
              <a:rPr lang="mr-IN" sz="2700" dirty="0" smtClean="0">
                <a:solidFill>
                  <a:srgbClr val="C00000"/>
                </a:solidFill>
              </a:rPr>
            </a:br>
            <a:r>
              <a:rPr lang="mr-IN" sz="2700" b="0" dirty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2700" b="0" dirty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</a:br>
            <a:r>
              <a:rPr lang="mr-IN" sz="2700" dirty="0" smtClean="0">
                <a:solidFill>
                  <a:srgbClr val="C00000"/>
                </a:solidFill>
              </a:rPr>
              <a:t>▪ तथ्य की पूरी जानकारी होनी </a:t>
            </a:r>
            <a:r>
              <a:rPr lang="mr-IN" sz="2700" b="0" dirty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</a:rPr>
              <a:t>चाहिए</a:t>
            </a:r>
            <a:r>
              <a:rPr lang="mr-IN" sz="2700" dirty="0">
                <a:solidFill>
                  <a:srgbClr val="C00000"/>
                </a:solidFill>
              </a:rPr>
              <a:t> </a:t>
            </a:r>
            <a:r>
              <a:rPr lang="mr-IN" sz="2700" dirty="0" smtClean="0">
                <a:solidFill>
                  <a:srgbClr val="C00000"/>
                </a:solidFill>
              </a:rPr>
              <a:t>।</a:t>
            </a:r>
            <a:br>
              <a:rPr lang="mr-IN" sz="2700" dirty="0" smtClean="0">
                <a:solidFill>
                  <a:srgbClr val="C00000"/>
                </a:solidFill>
              </a:rPr>
            </a:br>
            <a:r>
              <a:rPr lang="mr-IN" sz="2700" dirty="0" smtClean="0">
                <a:solidFill>
                  <a:srgbClr val="C00000"/>
                </a:solidFill>
              </a:rPr>
              <a:t/>
            </a:r>
            <a:br>
              <a:rPr lang="mr-IN" sz="2700" dirty="0" smtClean="0">
                <a:solidFill>
                  <a:srgbClr val="C00000"/>
                </a:solidFill>
              </a:rPr>
            </a:br>
            <a:r>
              <a:rPr lang="mr-IN" sz="2700" dirty="0">
                <a:solidFill>
                  <a:srgbClr val="C00000"/>
                </a:solidFill>
              </a:rPr>
              <a:t>▪ </a:t>
            </a:r>
            <a:r>
              <a:rPr lang="mr-IN" sz="2700" dirty="0" smtClean="0">
                <a:solidFill>
                  <a:srgbClr val="C00000"/>
                </a:solidFill>
              </a:rPr>
              <a:t>संदेश वास्तव मे उत्पाद के गुणों के अनुरूप हो</a:t>
            </a:r>
            <a:r>
              <a:rPr lang="mr-IN" sz="2700" dirty="0">
                <a:solidFill>
                  <a:srgbClr val="C00000"/>
                </a:solidFill>
              </a:rPr>
              <a:t> </a:t>
            </a:r>
            <a:r>
              <a:rPr lang="mr-IN" sz="2700" dirty="0" smtClean="0">
                <a:solidFill>
                  <a:srgbClr val="C00000"/>
                </a:solidFill>
              </a:rPr>
              <a:t>।</a:t>
            </a:r>
            <a:br>
              <a:rPr lang="mr-IN" sz="2700" dirty="0" smtClean="0">
                <a:solidFill>
                  <a:srgbClr val="C00000"/>
                </a:solidFill>
              </a:rPr>
            </a:br>
            <a:r>
              <a:rPr lang="mr-IN" sz="2700" b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2700" b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</a:br>
            <a:r>
              <a:rPr lang="mr-IN" sz="2800" b="0" dirty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2800" b="0" dirty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</a:br>
            <a:r>
              <a:rPr lang="en-US" sz="2800" b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  <a:t/>
            </a:r>
            <a:br>
              <a:rPr lang="en-US" sz="2800" b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</a:br>
            <a:r>
              <a:rPr lang="en-US" sz="2800" dirty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  <a:t/>
            </a:r>
            <a:br>
              <a:rPr lang="en-US" sz="2800" dirty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</a:br>
            <a:r>
              <a:rPr lang="mr-IN" sz="28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28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28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28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en-US" sz="28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  <a:cs typeface="+mn-cs"/>
              </a:rPr>
              <a:t/>
            </a:r>
            <a:br>
              <a:rPr lang="en-US" sz="28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  <a:cs typeface="+mn-cs"/>
              </a:rPr>
            </a:br>
            <a:endParaRPr 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22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0"/>
            <a:ext cx="8229600" cy="5257800"/>
          </a:xfr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numCol="2">
            <a:normAutofit/>
          </a:bodyPr>
          <a:lstStyle/>
          <a:p>
            <a:pPr algn="r"/>
            <a:r>
              <a:rPr lang="mr-IN" sz="9600" dirty="0" smtClean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00B0F0"/>
                </a:solidFill>
              </a:rPr>
              <a:t>       धन्यवाद</a:t>
            </a:r>
            <a:endParaRPr lang="en-US" sz="9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15115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>
            <a:normAutofit fontScale="90000"/>
          </a:bodyPr>
          <a:lstStyle/>
          <a:p>
            <a:pPr algn="ctr"/>
            <a:r>
              <a:rPr lang="mr-IN" sz="2800" dirty="0" smtClean="0">
                <a:solidFill>
                  <a:srgbClr val="FF0000"/>
                </a:solidFill>
              </a:rPr>
              <a:t/>
            </a:r>
            <a:br>
              <a:rPr lang="mr-IN" sz="2800" dirty="0" smtClean="0">
                <a:solidFill>
                  <a:srgbClr val="FF0000"/>
                </a:solidFill>
              </a:rPr>
            </a:br>
            <a:r>
              <a:rPr lang="mr-IN" sz="2800" dirty="0">
                <a:solidFill>
                  <a:srgbClr val="FF0000"/>
                </a:solidFill>
              </a:rPr>
              <a:t/>
            </a:r>
            <a:br>
              <a:rPr lang="mr-IN" sz="2800" dirty="0">
                <a:solidFill>
                  <a:srgbClr val="FF0000"/>
                </a:solidFill>
              </a:rPr>
            </a:br>
            <a:r>
              <a:rPr lang="mr-IN" sz="2800" dirty="0" smtClean="0">
                <a:solidFill>
                  <a:srgbClr val="FF0000"/>
                </a:solidFill>
              </a:rPr>
              <a:t/>
            </a:r>
            <a:br>
              <a:rPr lang="mr-IN" sz="2800" dirty="0" smtClean="0">
                <a:solidFill>
                  <a:srgbClr val="FF0000"/>
                </a:solidFill>
              </a:rPr>
            </a:br>
            <a:r>
              <a:rPr lang="mr-IN" sz="2800" dirty="0">
                <a:solidFill>
                  <a:srgbClr val="FF0000"/>
                </a:solidFill>
              </a:rPr>
              <a:t/>
            </a:r>
            <a:br>
              <a:rPr lang="mr-IN" sz="2800" dirty="0">
                <a:solidFill>
                  <a:srgbClr val="FF0000"/>
                </a:solidFill>
              </a:rPr>
            </a:br>
            <a:r>
              <a:rPr lang="mr-IN" sz="2800" dirty="0" smtClean="0">
                <a:solidFill>
                  <a:srgbClr val="FF0000"/>
                </a:solidFill>
              </a:rPr>
              <a:t/>
            </a:r>
            <a:br>
              <a:rPr lang="mr-IN" sz="2800" dirty="0" smtClean="0">
                <a:solidFill>
                  <a:srgbClr val="FF0000"/>
                </a:solidFill>
              </a:rPr>
            </a:br>
            <a:r>
              <a:rPr lang="mr-IN" sz="2800" dirty="0" smtClean="0">
                <a:solidFill>
                  <a:srgbClr val="FF0000"/>
                </a:solidFill>
              </a:rPr>
              <a:t/>
            </a:r>
            <a:br>
              <a:rPr lang="mr-IN" sz="2800" dirty="0" smtClean="0">
                <a:solidFill>
                  <a:srgbClr val="FF0000"/>
                </a:solidFill>
              </a:rPr>
            </a:br>
            <a:r>
              <a:rPr lang="mr-IN" sz="2800" dirty="0">
                <a:solidFill>
                  <a:srgbClr val="FF0000"/>
                </a:solidFill>
              </a:rPr>
              <a:t/>
            </a:r>
            <a:br>
              <a:rPr lang="mr-IN" sz="2800" dirty="0">
                <a:solidFill>
                  <a:srgbClr val="FF0000"/>
                </a:solidFill>
              </a:rPr>
            </a:br>
            <a:r>
              <a:rPr lang="mr-IN" sz="2800" dirty="0" smtClean="0">
                <a:solidFill>
                  <a:srgbClr val="FF0000"/>
                </a:solidFill>
              </a:rPr>
              <a:t/>
            </a:r>
            <a:br>
              <a:rPr lang="mr-IN" sz="2800" dirty="0" smtClean="0">
                <a:solidFill>
                  <a:srgbClr val="FF0000"/>
                </a:solidFill>
              </a:rPr>
            </a:br>
            <a:r>
              <a:rPr lang="mr-IN" sz="2800" dirty="0" smtClean="0">
                <a:solidFill>
                  <a:srgbClr val="002060"/>
                </a:solidFill>
              </a:rPr>
              <a:t>▪ महाविद्यालय का </a:t>
            </a:r>
            <a:r>
              <a:rPr lang="mr-IN" sz="2800" dirty="0" smtClean="0">
                <a:solidFill>
                  <a:srgbClr val="002060"/>
                </a:solidFill>
              </a:rPr>
              <a:t>नाम-  </a:t>
            </a:r>
            <a:r>
              <a:rPr lang="mr-IN" sz="2800" dirty="0" smtClean="0">
                <a:solidFill>
                  <a:srgbClr val="002060"/>
                </a:solidFill>
              </a:rPr>
              <a:t>कला,वाणिज्य एवं विज्ञान महाविद्यालय, अळकुटी</a:t>
            </a:r>
            <a:br>
              <a:rPr lang="mr-IN" sz="2800" dirty="0" smtClean="0">
                <a:solidFill>
                  <a:srgbClr val="002060"/>
                </a:solidFill>
              </a:rPr>
            </a:br>
            <a:r>
              <a:rPr lang="mr-IN" sz="2800" dirty="0" smtClean="0">
                <a:solidFill>
                  <a:srgbClr val="002060"/>
                </a:solidFill>
              </a:rPr>
              <a:t/>
            </a:r>
            <a:br>
              <a:rPr lang="mr-IN" sz="2800" dirty="0" smtClean="0">
                <a:solidFill>
                  <a:srgbClr val="002060"/>
                </a:solidFill>
              </a:rPr>
            </a:br>
            <a:r>
              <a:rPr lang="mr-IN" sz="2800" dirty="0" smtClean="0">
                <a:solidFill>
                  <a:srgbClr val="002060"/>
                </a:solidFill>
              </a:rPr>
              <a:t>   </a:t>
            </a:r>
            <a:r>
              <a:rPr lang="mr-IN" sz="2800" dirty="0" smtClean="0">
                <a:solidFill>
                  <a:srgbClr val="FF3399"/>
                </a:solidFill>
              </a:rPr>
              <a:t>▪ </a:t>
            </a:r>
            <a:r>
              <a:rPr lang="mr-IN" sz="2800" dirty="0" smtClean="0">
                <a:solidFill>
                  <a:srgbClr val="FF3399"/>
                </a:solidFill>
              </a:rPr>
              <a:t>अध्यापक का नाम-  </a:t>
            </a:r>
            <a:r>
              <a:rPr lang="mr-IN" sz="2800" dirty="0" smtClean="0">
                <a:solidFill>
                  <a:srgbClr val="4A5709"/>
                </a:solidFill>
              </a:rPr>
              <a:t>शेळके दत्तात्रय सोन्याबापू </a:t>
            </a:r>
            <a:r>
              <a:rPr lang="mr-IN" sz="2800" dirty="0" smtClean="0">
                <a:solidFill>
                  <a:srgbClr val="002060"/>
                </a:solidFill>
              </a:rPr>
              <a:t/>
            </a:r>
            <a:br>
              <a:rPr lang="mr-IN" sz="2800" dirty="0" smtClean="0">
                <a:solidFill>
                  <a:srgbClr val="002060"/>
                </a:solidFill>
              </a:rPr>
            </a:br>
            <a:r>
              <a:rPr lang="mr-IN" sz="2800" dirty="0" smtClean="0">
                <a:solidFill>
                  <a:srgbClr val="002060"/>
                </a:solidFill>
              </a:rPr>
              <a:t/>
            </a:r>
            <a:br>
              <a:rPr lang="mr-IN" sz="2800" dirty="0" smtClean="0">
                <a:solidFill>
                  <a:srgbClr val="002060"/>
                </a:solidFill>
              </a:rPr>
            </a:br>
            <a:r>
              <a:rPr lang="mr-IN" sz="2800" dirty="0" smtClean="0">
                <a:solidFill>
                  <a:srgbClr val="002060"/>
                </a:solidFill>
              </a:rPr>
              <a:t> </a:t>
            </a:r>
            <a:r>
              <a:rPr lang="mr-IN" sz="2800" dirty="0" smtClean="0">
                <a:solidFill>
                  <a:srgbClr val="FF0000"/>
                </a:solidFill>
              </a:rPr>
              <a:t>▪ </a:t>
            </a:r>
            <a:r>
              <a:rPr lang="mr-IN" sz="2800" dirty="0" smtClean="0">
                <a:solidFill>
                  <a:srgbClr val="FF0000"/>
                </a:solidFill>
              </a:rPr>
              <a:t>शैक्षिक </a:t>
            </a:r>
            <a:r>
              <a:rPr lang="mr-IN" sz="2800" dirty="0" smtClean="0">
                <a:solidFill>
                  <a:srgbClr val="FF0000"/>
                </a:solidFill>
              </a:rPr>
              <a:t>पात्रता- </a:t>
            </a:r>
            <a:r>
              <a:rPr lang="mr-IN" sz="2800" dirty="0" smtClean="0">
                <a:solidFill>
                  <a:srgbClr val="FFFF00"/>
                </a:solidFill>
              </a:rPr>
              <a:t>एम.ए.बी.एड.नेट.हिंदी</a:t>
            </a:r>
            <a:r>
              <a:rPr lang="mr-IN" sz="2800" dirty="0" smtClean="0">
                <a:solidFill>
                  <a:srgbClr val="002060"/>
                </a:solidFill>
              </a:rPr>
              <a:t/>
            </a:r>
            <a:br>
              <a:rPr lang="mr-IN" sz="2800" dirty="0" smtClean="0">
                <a:solidFill>
                  <a:srgbClr val="002060"/>
                </a:solidFill>
              </a:rPr>
            </a:br>
            <a:r>
              <a:rPr lang="mr-IN" sz="2800" dirty="0" smtClean="0">
                <a:solidFill>
                  <a:srgbClr val="002060"/>
                </a:solidFill>
              </a:rPr>
              <a:t/>
            </a:r>
            <a:br>
              <a:rPr lang="mr-IN" sz="2800" dirty="0" smtClean="0">
                <a:solidFill>
                  <a:srgbClr val="002060"/>
                </a:solidFill>
              </a:rPr>
            </a:br>
            <a:r>
              <a:rPr lang="mr-IN" sz="2800" dirty="0" smtClean="0">
                <a:solidFill>
                  <a:srgbClr val="3333CC"/>
                </a:solidFill>
              </a:rPr>
              <a:t>▪ कक्षा–   </a:t>
            </a:r>
            <a:r>
              <a:rPr lang="mr-IN" sz="2800" dirty="0" smtClean="0">
                <a:solidFill>
                  <a:srgbClr val="570951"/>
                </a:solidFill>
              </a:rPr>
              <a:t>एस.वाय.बी.ए </a:t>
            </a:r>
            <a:r>
              <a:rPr lang="mr-IN" sz="2800" dirty="0" smtClean="0">
                <a:solidFill>
                  <a:srgbClr val="570951"/>
                </a:solidFill>
              </a:rPr>
              <a:t>जी.२</a:t>
            </a:r>
            <a:br>
              <a:rPr lang="mr-IN" sz="2800" dirty="0" smtClean="0">
                <a:solidFill>
                  <a:srgbClr val="570951"/>
                </a:solidFill>
              </a:rPr>
            </a:br>
            <a:r>
              <a:rPr lang="mr-IN" sz="2800" dirty="0" smtClean="0">
                <a:solidFill>
                  <a:srgbClr val="002060"/>
                </a:solidFill>
              </a:rPr>
              <a:t/>
            </a:r>
            <a:br>
              <a:rPr lang="mr-IN" sz="2800" dirty="0" smtClean="0">
                <a:solidFill>
                  <a:srgbClr val="002060"/>
                </a:solidFill>
              </a:rPr>
            </a:br>
            <a:r>
              <a:rPr lang="mr-IN" sz="2800" dirty="0" smtClean="0">
                <a:solidFill>
                  <a:srgbClr val="002060"/>
                </a:solidFill>
              </a:rPr>
              <a:t>    </a:t>
            </a:r>
            <a:r>
              <a:rPr lang="mr-IN" sz="2800" dirty="0" smtClean="0">
                <a:solidFill>
                  <a:srgbClr val="5B0536"/>
                </a:solidFill>
              </a:rPr>
              <a:t>▪ </a:t>
            </a:r>
            <a:r>
              <a:rPr lang="mr-IN" sz="2800" dirty="0" smtClean="0">
                <a:solidFill>
                  <a:srgbClr val="5B0536"/>
                </a:solidFill>
              </a:rPr>
              <a:t>विषय- </a:t>
            </a:r>
            <a:r>
              <a:rPr lang="mr-IN" sz="2800" dirty="0" smtClean="0">
                <a:solidFill>
                  <a:srgbClr val="FF0000"/>
                </a:solidFill>
              </a:rPr>
              <a:t>विज्ञापन के गुण</a:t>
            </a:r>
            <a:r>
              <a:rPr lang="mr-IN" dirty="0">
                <a:solidFill>
                  <a:srgbClr val="FF0000"/>
                </a:solidFill>
              </a:rPr>
              <a:t/>
            </a:r>
            <a:br>
              <a:rPr lang="mr-IN" dirty="0">
                <a:solidFill>
                  <a:srgbClr val="FF0000"/>
                </a:solidFill>
              </a:rPr>
            </a:br>
            <a:r>
              <a:rPr lang="mr-IN" dirty="0" smtClean="0"/>
              <a:t/>
            </a:r>
            <a:br>
              <a:rPr lang="mr-IN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416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457301"/>
            <a:ext cx="7772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9600" dirty="0" smtClean="0">
                <a:solidFill>
                  <a:srgbClr val="00B050"/>
                </a:solidFill>
                <a:ea typeface="+mj-ea"/>
              </a:rPr>
              <a:t>विज्ञापन</a:t>
            </a:r>
            <a:r>
              <a:rPr lang="en-US" sz="9600" dirty="0" smtClean="0">
                <a:solidFill>
                  <a:srgbClr val="00B050"/>
                </a:solidFill>
                <a:ea typeface="+mj-ea"/>
              </a:rPr>
              <a:t>        </a:t>
            </a:r>
            <a:r>
              <a:rPr lang="mr-IN" sz="9600" dirty="0" smtClean="0">
                <a:solidFill>
                  <a:srgbClr val="00B050"/>
                </a:solidFill>
                <a:ea typeface="+mj-ea"/>
              </a:rPr>
              <a:t> </a:t>
            </a:r>
            <a:r>
              <a:rPr lang="mr-IN" sz="9600" dirty="0" smtClean="0">
                <a:solidFill>
                  <a:srgbClr val="00B0F0"/>
                </a:solidFill>
                <a:ea typeface="+mj-ea"/>
              </a:rPr>
              <a:t>के </a:t>
            </a:r>
            <a:r>
              <a:rPr lang="en-US" sz="9600" dirty="0" smtClean="0">
                <a:solidFill>
                  <a:srgbClr val="00B050"/>
                </a:solidFill>
                <a:ea typeface="+mj-ea"/>
              </a:rPr>
              <a:t>                         </a:t>
            </a:r>
            <a:r>
              <a:rPr lang="mr-IN" sz="9600" dirty="0" smtClean="0">
                <a:solidFill>
                  <a:srgbClr val="FFFF00"/>
                </a:solidFill>
                <a:ea typeface="+mj-ea"/>
              </a:rPr>
              <a:t>गुण </a:t>
            </a:r>
            <a:endParaRPr lang="en-US" sz="9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54999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38200"/>
            <a:ext cx="6400800" cy="57150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mr-IN" sz="3600" dirty="0" smtClean="0">
                <a:solidFill>
                  <a:srgbClr val="FF0000"/>
                </a:solidFill>
              </a:rPr>
              <a:t>प्रास्ताविक</a:t>
            </a:r>
          </a:p>
          <a:p>
            <a:pPr lvl="0"/>
            <a:r>
              <a:rPr lang="mr-IN" sz="1400" dirty="0" smtClean="0">
                <a:solidFill>
                  <a:srgbClr val="FFC000"/>
                </a:solidFill>
              </a:rPr>
              <a:t> </a:t>
            </a:r>
            <a:endParaRPr lang="en-US" sz="1400" dirty="0" smtClean="0">
              <a:solidFill>
                <a:srgbClr val="FFC000"/>
              </a:solidFill>
            </a:endParaRPr>
          </a:p>
          <a:p>
            <a:pPr lvl="0"/>
            <a:r>
              <a:rPr lang="mr-IN" sz="1400" dirty="0" smtClean="0">
                <a:solidFill>
                  <a:srgbClr val="FFC000"/>
                </a:solidFill>
              </a:rPr>
              <a:t> </a:t>
            </a:r>
            <a:endParaRPr lang="en-US" sz="1400" dirty="0" smtClean="0">
              <a:solidFill>
                <a:srgbClr val="FFC000"/>
              </a:solidFill>
            </a:endParaRPr>
          </a:p>
          <a:p>
            <a:pPr lvl="0" algn="l"/>
            <a:r>
              <a:rPr lang="mr-IN" sz="2400" dirty="0" smtClean="0">
                <a:solidFill>
                  <a:srgbClr val="FF0000"/>
                </a:solidFill>
              </a:rPr>
              <a:t>            </a:t>
            </a:r>
            <a:r>
              <a:rPr lang="en-US" sz="2400" dirty="0" smtClean="0">
                <a:solidFill>
                  <a:srgbClr val="FF0000"/>
                </a:solidFill>
              </a:rPr>
              <a:t>  </a:t>
            </a:r>
            <a:r>
              <a:rPr lang="mr-IN" sz="3200" dirty="0" smtClean="0">
                <a:solidFill>
                  <a:srgbClr val="FF0000"/>
                </a:solidFill>
              </a:rPr>
              <a:t>आरंभ कला के रूप मे  </a:t>
            </a:r>
          </a:p>
          <a:p>
            <a:pPr lvl="0" algn="l"/>
            <a:endParaRPr lang="mr-IN" sz="2400" dirty="0" smtClean="0">
              <a:solidFill>
                <a:srgbClr val="FF0000"/>
              </a:solidFill>
            </a:endParaRPr>
          </a:p>
          <a:p>
            <a:pPr lvl="0" algn="l"/>
            <a:endParaRPr lang="mr-IN" sz="2400" dirty="0" smtClean="0">
              <a:solidFill>
                <a:srgbClr val="FFC000"/>
              </a:solidFill>
            </a:endParaRPr>
          </a:p>
          <a:p>
            <a:pPr lvl="0" algn="l"/>
            <a:endParaRPr lang="mr-IN" sz="2400" dirty="0" smtClean="0">
              <a:solidFill>
                <a:srgbClr val="FFC000"/>
              </a:solidFill>
            </a:endParaRPr>
          </a:p>
          <a:p>
            <a:pPr lvl="0" algn="l"/>
            <a:r>
              <a:rPr lang="mr-IN" sz="2400" dirty="0" smtClean="0">
                <a:solidFill>
                  <a:srgbClr val="FFC000"/>
                </a:solidFill>
              </a:rPr>
              <a:t>            </a:t>
            </a:r>
            <a:r>
              <a:rPr lang="en-US" sz="2400" dirty="0" smtClean="0">
                <a:solidFill>
                  <a:srgbClr val="FFC000"/>
                </a:solidFill>
              </a:rPr>
              <a:t>  </a:t>
            </a:r>
            <a:r>
              <a:rPr lang="mr-IN" sz="3200" dirty="0" smtClean="0">
                <a:solidFill>
                  <a:srgbClr val="7030A0"/>
                </a:solidFill>
              </a:rPr>
              <a:t>व्यवसाय के रूप मे</a:t>
            </a:r>
          </a:p>
          <a:p>
            <a:pPr lvl="0" algn="l"/>
            <a:endParaRPr lang="mr-IN" sz="2400" dirty="0" smtClean="0">
              <a:solidFill>
                <a:srgbClr val="7030A0"/>
              </a:solidFill>
            </a:endParaRPr>
          </a:p>
          <a:p>
            <a:pPr lvl="0" algn="l"/>
            <a:endParaRPr lang="mr-IN" sz="2400" dirty="0" smtClean="0">
              <a:solidFill>
                <a:srgbClr val="FFC000"/>
              </a:solidFill>
            </a:endParaRPr>
          </a:p>
          <a:p>
            <a:pPr lvl="0" algn="l"/>
            <a:r>
              <a:rPr lang="mr-IN" sz="2400" dirty="0" smtClean="0">
                <a:solidFill>
                  <a:srgbClr val="FFC000"/>
                </a:solidFill>
              </a:rPr>
              <a:t>            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mr-IN" sz="3200" dirty="0" smtClean="0">
                <a:solidFill>
                  <a:srgbClr val="002060"/>
                </a:solidFill>
              </a:rPr>
              <a:t>चित्ताकर्षक डिझाईन के</a:t>
            </a:r>
            <a:endParaRPr lang="en-US" sz="3200" dirty="0" smtClean="0">
              <a:solidFill>
                <a:srgbClr val="002060"/>
              </a:solidFill>
            </a:endParaRPr>
          </a:p>
          <a:p>
            <a:pPr lvl="0" algn="l"/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smtClean="0">
                <a:solidFill>
                  <a:srgbClr val="002060"/>
                </a:solidFill>
              </a:rPr>
              <a:t>                    </a:t>
            </a:r>
            <a:r>
              <a:rPr lang="mr-IN" sz="3200" dirty="0" smtClean="0">
                <a:solidFill>
                  <a:srgbClr val="002060"/>
                </a:solidFill>
              </a:rPr>
              <a:t>साथ </a:t>
            </a:r>
            <a:r>
              <a:rPr lang="mr-IN" sz="3200" dirty="0">
                <a:solidFill>
                  <a:srgbClr val="002060"/>
                </a:solidFill>
              </a:rPr>
              <a:t>संदेश</a:t>
            </a:r>
            <a:endParaRPr lang="mr-IN" sz="3200" dirty="0" smtClean="0">
              <a:solidFill>
                <a:srgbClr val="002060"/>
              </a:solidFill>
            </a:endParaRPr>
          </a:p>
          <a:p>
            <a:pPr lvl="0" algn="l"/>
            <a:endParaRPr lang="mr-IN" sz="2400" dirty="0" smtClean="0">
              <a:solidFill>
                <a:srgbClr val="FFC000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479198" y="1730829"/>
            <a:ext cx="1750548" cy="12192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1494500" y="3581400"/>
            <a:ext cx="1735246" cy="12954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1494500" y="5029200"/>
            <a:ext cx="1735245" cy="12954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41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89038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mr-IN" dirty="0">
                <a:solidFill>
                  <a:srgbClr val="FF0000"/>
                </a:solidFill>
                <a:ea typeface="+mn-ea"/>
              </a:rPr>
              <a:t>विज्ञापन के गुण </a:t>
            </a:r>
            <a:r>
              <a:rPr lang="en-US" sz="18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sz="1800" dirty="0">
                <a:solidFill>
                  <a:prstClr val="black"/>
                </a:solidFill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mr-IN" sz="2000" dirty="0" smtClean="0">
                <a:solidFill>
                  <a:srgbClr val="00B050"/>
                </a:solidFill>
              </a:rPr>
              <a:t>संदेश से संबधित गुण-</a:t>
            </a:r>
          </a:p>
          <a:p>
            <a:endParaRPr lang="mr-IN" sz="2000" dirty="0" smtClean="0">
              <a:solidFill>
                <a:srgbClr val="00B050"/>
              </a:solidFill>
            </a:endParaRPr>
          </a:p>
          <a:p>
            <a:r>
              <a:rPr lang="mr-IN" sz="2000" dirty="0" smtClean="0">
                <a:solidFill>
                  <a:srgbClr val="0070C0"/>
                </a:solidFill>
              </a:rPr>
              <a:t>१)आकर्षक</a:t>
            </a:r>
          </a:p>
          <a:p>
            <a:endParaRPr lang="mr-IN" sz="2000" dirty="0" smtClean="0">
              <a:solidFill>
                <a:srgbClr val="0070C0"/>
              </a:solidFill>
            </a:endParaRPr>
          </a:p>
          <a:p>
            <a:r>
              <a:rPr lang="mr-IN" sz="2000" dirty="0" smtClean="0">
                <a:solidFill>
                  <a:srgbClr val="0070C0"/>
                </a:solidFill>
              </a:rPr>
              <a:t>२)सरल</a:t>
            </a:r>
          </a:p>
          <a:p>
            <a:endParaRPr lang="mr-IN" sz="2000" dirty="0" smtClean="0">
              <a:solidFill>
                <a:srgbClr val="0070C0"/>
              </a:solidFill>
            </a:endParaRPr>
          </a:p>
          <a:p>
            <a:r>
              <a:rPr lang="mr-IN" sz="2000" dirty="0" smtClean="0">
                <a:solidFill>
                  <a:srgbClr val="0070C0"/>
                </a:solidFill>
              </a:rPr>
              <a:t>३)प्रेरक</a:t>
            </a:r>
          </a:p>
          <a:p>
            <a:endParaRPr lang="mr-IN" sz="2000" dirty="0" smtClean="0">
              <a:solidFill>
                <a:srgbClr val="0070C0"/>
              </a:solidFill>
            </a:endParaRPr>
          </a:p>
          <a:p>
            <a:r>
              <a:rPr lang="mr-IN" sz="2000" dirty="0" smtClean="0">
                <a:solidFill>
                  <a:srgbClr val="0070C0"/>
                </a:solidFill>
              </a:rPr>
              <a:t>४)वांछनीय</a:t>
            </a:r>
          </a:p>
          <a:p>
            <a:endParaRPr lang="mr-IN" sz="2000" dirty="0" smtClean="0">
              <a:solidFill>
                <a:srgbClr val="0070C0"/>
              </a:solidFill>
            </a:endParaRPr>
          </a:p>
          <a:p>
            <a:r>
              <a:rPr lang="mr-IN" sz="2000" dirty="0" smtClean="0">
                <a:solidFill>
                  <a:srgbClr val="0070C0"/>
                </a:solidFill>
              </a:rPr>
              <a:t>५)विशेषता </a:t>
            </a:r>
          </a:p>
          <a:p>
            <a:endParaRPr lang="mr-IN" sz="2000" dirty="0" smtClean="0">
              <a:solidFill>
                <a:srgbClr val="0070C0"/>
              </a:solidFill>
            </a:endParaRPr>
          </a:p>
          <a:p>
            <a:r>
              <a:rPr lang="mr-IN" sz="2000" dirty="0" smtClean="0">
                <a:solidFill>
                  <a:srgbClr val="0070C0"/>
                </a:solidFill>
              </a:rPr>
              <a:t>६)विश्वसनीयता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mr-IN" sz="2000" dirty="0" smtClean="0">
                <a:solidFill>
                  <a:srgbClr val="00B050"/>
                </a:solidFill>
              </a:rPr>
              <a:t>उपभोक्ता की पहूँच से </a:t>
            </a:r>
            <a:r>
              <a:rPr lang="mr-IN" sz="2000" dirty="0">
                <a:solidFill>
                  <a:srgbClr val="00B050"/>
                </a:solidFill>
              </a:rPr>
              <a:t>संबधित </a:t>
            </a:r>
            <a:r>
              <a:rPr lang="mr-IN" sz="2000" dirty="0" smtClean="0">
                <a:solidFill>
                  <a:srgbClr val="00B050"/>
                </a:solidFill>
              </a:rPr>
              <a:t>गुण-</a:t>
            </a:r>
          </a:p>
          <a:p>
            <a:pPr lvl="0"/>
            <a:endParaRPr lang="mr-IN" sz="2000" dirty="0" smtClean="0">
              <a:solidFill>
                <a:prstClr val="black"/>
              </a:solidFill>
            </a:endParaRPr>
          </a:p>
          <a:p>
            <a:pPr lvl="0"/>
            <a:r>
              <a:rPr lang="mr-IN" sz="2000" dirty="0" smtClean="0">
                <a:solidFill>
                  <a:srgbClr val="0070C0"/>
                </a:solidFill>
              </a:rPr>
              <a:t>१) उपयुक्तता ‌</a:t>
            </a:r>
          </a:p>
          <a:p>
            <a:pPr lvl="0"/>
            <a:endParaRPr lang="mr-IN" sz="2000" dirty="0" smtClean="0">
              <a:solidFill>
                <a:srgbClr val="0070C0"/>
              </a:solidFill>
            </a:endParaRPr>
          </a:p>
          <a:p>
            <a:pPr lvl="0"/>
            <a:r>
              <a:rPr lang="mr-IN" sz="2000" dirty="0" smtClean="0">
                <a:solidFill>
                  <a:srgbClr val="0070C0"/>
                </a:solidFill>
              </a:rPr>
              <a:t>२) वारंवारता  ‌</a:t>
            </a:r>
            <a:endParaRPr lang="mr-IN" sz="2000" dirty="0">
              <a:solidFill>
                <a:srgbClr val="0070C0"/>
              </a:solidFill>
            </a:endParaRPr>
          </a:p>
          <a:p>
            <a:pPr marL="0" lvl="0" indent="0">
              <a:buNone/>
            </a:pPr>
            <a:endParaRPr lang="mr-IN" sz="2000" dirty="0" smtClean="0">
              <a:solidFill>
                <a:srgbClr val="0070C0"/>
              </a:solidFill>
            </a:endParaRPr>
          </a:p>
          <a:p>
            <a:pPr lvl="0"/>
            <a:r>
              <a:rPr lang="mr-IN" sz="2000" dirty="0" smtClean="0">
                <a:solidFill>
                  <a:srgbClr val="0070C0"/>
                </a:solidFill>
              </a:rPr>
              <a:t>३) सामायानुकूलता</a:t>
            </a:r>
            <a:endParaRPr lang="en-US" sz="20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06731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5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5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0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61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2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63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>
            <a:normAutofit fontScale="90000"/>
          </a:bodyPr>
          <a:lstStyle/>
          <a:p>
            <a:pPr marL="342900" lvl="0" indent="-342900" algn="l">
              <a:spcBef>
                <a:spcPct val="20000"/>
              </a:spcBef>
            </a:pPr>
            <a:r>
              <a:rPr lang="mr-IN" sz="2800" dirty="0">
                <a:solidFill>
                  <a:srgbClr val="00B050"/>
                </a:solidFill>
              </a:rPr>
              <a:t>संदेश से संबधित गुण</a:t>
            </a:r>
            <a:br>
              <a:rPr lang="mr-IN" sz="2800" dirty="0">
                <a:solidFill>
                  <a:srgbClr val="00B050"/>
                </a:solidFill>
              </a:rPr>
            </a:br>
            <a:r>
              <a:rPr lang="mr-IN" sz="2800" dirty="0">
                <a:solidFill>
                  <a:srgbClr val="00B050"/>
                </a:solidFill>
              </a:rPr>
              <a:t/>
            </a:r>
            <a:br>
              <a:rPr lang="mr-IN" sz="2800" dirty="0">
                <a:solidFill>
                  <a:srgbClr val="00B050"/>
                </a:solidFill>
              </a:rPr>
            </a:br>
            <a:r>
              <a:rPr lang="mr-IN" sz="2800" dirty="0" smtClean="0">
                <a:solidFill>
                  <a:srgbClr val="00B050"/>
                </a:solidFill>
              </a:rPr>
              <a:t/>
            </a:r>
            <a:br>
              <a:rPr lang="mr-IN" sz="2800" dirty="0" smtClean="0">
                <a:solidFill>
                  <a:srgbClr val="00B050"/>
                </a:solidFill>
              </a:rPr>
            </a:br>
            <a:r>
              <a:rPr lang="en-US" sz="2800" dirty="0">
                <a:solidFill>
                  <a:srgbClr val="00B050"/>
                </a:solidFill>
              </a:rPr>
              <a:t/>
            </a:r>
            <a:br>
              <a:rPr lang="en-US" sz="2800" dirty="0">
                <a:solidFill>
                  <a:srgbClr val="00B050"/>
                </a:solidFill>
              </a:rPr>
            </a:br>
            <a:r>
              <a:rPr lang="en-US" sz="2800" dirty="0" smtClean="0">
                <a:solidFill>
                  <a:srgbClr val="00B050"/>
                </a:solidFill>
              </a:rPr>
              <a:t/>
            </a:r>
            <a:br>
              <a:rPr lang="en-US" sz="2800" dirty="0" smtClean="0">
                <a:solidFill>
                  <a:srgbClr val="00B050"/>
                </a:solidFill>
              </a:rPr>
            </a:br>
            <a:r>
              <a:rPr lang="en-US" sz="2800" dirty="0">
                <a:solidFill>
                  <a:srgbClr val="00B050"/>
                </a:solidFill>
              </a:rPr>
              <a:t/>
            </a:r>
            <a:br>
              <a:rPr lang="en-US" sz="2800" dirty="0">
                <a:solidFill>
                  <a:srgbClr val="00B050"/>
                </a:solidFill>
              </a:rPr>
            </a:br>
            <a:r>
              <a:rPr lang="en-US" sz="2800" dirty="0" smtClean="0">
                <a:solidFill>
                  <a:srgbClr val="00B050"/>
                </a:solidFill>
              </a:rPr>
              <a:t/>
            </a:r>
            <a:br>
              <a:rPr lang="en-US" sz="2800" dirty="0" smtClean="0">
                <a:solidFill>
                  <a:srgbClr val="00B050"/>
                </a:solidFill>
              </a:rPr>
            </a:br>
            <a:r>
              <a:rPr lang="en-US" sz="2800" dirty="0">
                <a:solidFill>
                  <a:srgbClr val="00B050"/>
                </a:solidFill>
              </a:rPr>
              <a:t/>
            </a:r>
            <a:br>
              <a:rPr lang="en-US" sz="2800" dirty="0">
                <a:solidFill>
                  <a:srgbClr val="00B050"/>
                </a:solidFill>
              </a:rPr>
            </a:br>
            <a:r>
              <a:rPr lang="mr-IN" sz="2800" dirty="0" smtClean="0">
                <a:solidFill>
                  <a:srgbClr val="00B050"/>
                </a:solidFill>
              </a:rPr>
              <a:t/>
            </a:r>
            <a:br>
              <a:rPr lang="mr-IN" sz="2800" dirty="0" smtClean="0">
                <a:solidFill>
                  <a:srgbClr val="00B050"/>
                </a:solidFill>
              </a:rPr>
            </a:br>
            <a:r>
              <a:rPr lang="mr-IN" sz="2800" dirty="0">
                <a:solidFill>
                  <a:srgbClr val="00B050"/>
                </a:solidFill>
              </a:rPr>
              <a:t/>
            </a:r>
            <a:br>
              <a:rPr lang="mr-IN" sz="2800" dirty="0">
                <a:solidFill>
                  <a:srgbClr val="00B050"/>
                </a:solidFill>
              </a:rPr>
            </a:br>
            <a:r>
              <a:rPr lang="mr-IN" sz="4000" dirty="0" smtClean="0">
                <a:solidFill>
                  <a:srgbClr val="00B050"/>
                </a:solidFill>
              </a:rPr>
              <a:t>१)आकर्षक</a:t>
            </a:r>
            <a:r>
              <a:rPr lang="en-US" sz="4000" dirty="0">
                <a:solidFill>
                  <a:srgbClr val="00B050"/>
                </a:solidFill>
              </a:rPr>
              <a:t/>
            </a:r>
            <a:br>
              <a:rPr lang="en-US" sz="4000" dirty="0">
                <a:solidFill>
                  <a:srgbClr val="00B050"/>
                </a:solidFill>
              </a:rPr>
            </a:br>
            <a:r>
              <a:rPr lang="mr-IN" sz="2800" dirty="0" smtClean="0">
                <a:solidFill>
                  <a:srgbClr val="00B050"/>
                </a:solidFill>
              </a:rPr>
              <a:t/>
            </a:r>
            <a:br>
              <a:rPr lang="mr-IN" sz="2800" dirty="0" smtClean="0">
                <a:solidFill>
                  <a:srgbClr val="00B050"/>
                </a:solidFill>
              </a:rPr>
            </a:br>
            <a:r>
              <a:rPr lang="mr-IN" sz="2800" dirty="0" smtClean="0">
                <a:solidFill>
                  <a:srgbClr val="00B050"/>
                </a:solidFill>
              </a:rPr>
              <a:t/>
            </a:r>
            <a:br>
              <a:rPr lang="mr-IN" sz="2800" dirty="0" smtClean="0">
                <a:solidFill>
                  <a:srgbClr val="00B050"/>
                </a:solidFill>
              </a:rPr>
            </a:br>
            <a:r>
              <a:rPr lang="mr-IN" sz="2800" dirty="0" smtClean="0">
                <a:solidFill>
                  <a:srgbClr val="C00000"/>
                </a:solidFill>
              </a:rPr>
              <a:t>▪ विज्ञापन को इतना आकर्षक होना चाहिए कि,वो श्रोताओ              का ध्यान अपनी ओर आकर्षित कर सके।</a:t>
            </a:r>
            <a:br>
              <a:rPr lang="mr-IN" sz="2800" dirty="0" smtClean="0">
                <a:solidFill>
                  <a:srgbClr val="C00000"/>
                </a:solidFill>
              </a:rPr>
            </a:br>
            <a:r>
              <a:rPr lang="mr-IN" sz="2800" dirty="0" smtClean="0">
                <a:solidFill>
                  <a:srgbClr val="C00000"/>
                </a:solidFill>
              </a:rPr>
              <a:t/>
            </a:r>
            <a:br>
              <a:rPr lang="mr-IN" sz="2800" dirty="0" smtClean="0">
                <a:solidFill>
                  <a:srgbClr val="C00000"/>
                </a:solidFill>
              </a:rPr>
            </a:br>
            <a:r>
              <a:rPr lang="mr-IN" sz="2800" dirty="0" smtClean="0">
                <a:solidFill>
                  <a:srgbClr val="C00000"/>
                </a:solidFill>
              </a:rPr>
              <a:t>▪ चित्र एवं आकर्षक भाषा का प्रयोग।</a:t>
            </a:r>
            <a:br>
              <a:rPr lang="mr-IN" sz="2800" dirty="0" smtClean="0">
                <a:solidFill>
                  <a:srgbClr val="C00000"/>
                </a:solidFill>
              </a:rPr>
            </a:br>
            <a:r>
              <a:rPr lang="mr-IN" sz="2800" dirty="0">
                <a:solidFill>
                  <a:srgbClr val="C00000"/>
                </a:solidFill>
              </a:rPr>
              <a:t/>
            </a:r>
            <a:br>
              <a:rPr lang="mr-IN" sz="2800" dirty="0">
                <a:solidFill>
                  <a:srgbClr val="C00000"/>
                </a:solidFill>
              </a:rPr>
            </a:br>
            <a:r>
              <a:rPr lang="mr-IN" sz="2800" dirty="0" smtClean="0">
                <a:solidFill>
                  <a:srgbClr val="C00000"/>
                </a:solidFill>
              </a:rPr>
              <a:t>▪ मौलिक एवं अभिनव साज-सज्जा</a:t>
            </a:r>
            <a:br>
              <a:rPr lang="mr-IN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>
                <a:solidFill>
                  <a:srgbClr val="C00000"/>
                </a:solidFill>
              </a:rPr>
              <a:t/>
            </a:r>
            <a:br>
              <a:rPr lang="en-US" sz="2800" dirty="0">
                <a:solidFill>
                  <a:srgbClr val="C00000"/>
                </a:solidFill>
              </a:rPr>
            </a:br>
            <a:r>
              <a:rPr lang="en-US" sz="2800" dirty="0">
                <a:solidFill>
                  <a:srgbClr val="C00000"/>
                </a:solidFill>
              </a:rPr>
              <a:t/>
            </a:r>
            <a:br>
              <a:rPr lang="en-US" sz="2800" dirty="0">
                <a:solidFill>
                  <a:srgbClr val="C00000"/>
                </a:solidFill>
              </a:rPr>
            </a:b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6321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867400"/>
          </a:xfrm>
        </p:spPr>
        <p:txBody>
          <a:bodyPr>
            <a:normAutofit fontScale="90000"/>
          </a:bodyPr>
          <a:lstStyle/>
          <a:p>
            <a:pPr algn="l"/>
            <a:r>
              <a:rPr lang="mr-IN" sz="2800" dirty="0" smtClean="0">
                <a:solidFill>
                  <a:srgbClr val="00B050"/>
                </a:solidFill>
              </a:rPr>
              <a:t/>
            </a:r>
            <a:br>
              <a:rPr lang="mr-IN" sz="2800" dirty="0" smtClean="0">
                <a:solidFill>
                  <a:srgbClr val="00B050"/>
                </a:solidFill>
              </a:rPr>
            </a:br>
            <a:r>
              <a:rPr lang="mr-IN" sz="2800" dirty="0" smtClean="0">
                <a:solidFill>
                  <a:srgbClr val="00B050"/>
                </a:solidFill>
              </a:rPr>
              <a:t/>
            </a:r>
            <a:br>
              <a:rPr lang="mr-IN" sz="2800" dirty="0" smtClean="0">
                <a:solidFill>
                  <a:srgbClr val="00B050"/>
                </a:solidFill>
              </a:rPr>
            </a:br>
            <a:r>
              <a:rPr lang="mr-IN" sz="2800" dirty="0" smtClean="0">
                <a:solidFill>
                  <a:srgbClr val="00B050"/>
                </a:solidFill>
              </a:rPr>
              <a:t/>
            </a:r>
            <a:br>
              <a:rPr lang="mr-IN" sz="2800" dirty="0" smtClean="0">
                <a:solidFill>
                  <a:srgbClr val="00B050"/>
                </a:solidFill>
              </a:rPr>
            </a:br>
            <a:r>
              <a:rPr lang="mr-IN" sz="2800" dirty="0">
                <a:solidFill>
                  <a:srgbClr val="00B050"/>
                </a:solidFill>
              </a:rPr>
              <a:t/>
            </a:r>
            <a:br>
              <a:rPr lang="mr-IN" sz="2800" dirty="0">
                <a:solidFill>
                  <a:srgbClr val="00B050"/>
                </a:solidFill>
              </a:rPr>
            </a:br>
            <a:r>
              <a:rPr lang="mr-IN" sz="2800" dirty="0" smtClean="0">
                <a:solidFill>
                  <a:srgbClr val="00B050"/>
                </a:solidFill>
              </a:rPr>
              <a:t/>
            </a:r>
            <a:br>
              <a:rPr lang="mr-IN" sz="2800" dirty="0" smtClean="0">
                <a:solidFill>
                  <a:srgbClr val="00B050"/>
                </a:solidFill>
              </a:rPr>
            </a:br>
            <a:r>
              <a:rPr lang="mr-IN" sz="2800" dirty="0">
                <a:solidFill>
                  <a:srgbClr val="00B050"/>
                </a:solidFill>
              </a:rPr>
              <a:t/>
            </a:r>
            <a:br>
              <a:rPr lang="mr-IN" sz="2800" dirty="0">
                <a:solidFill>
                  <a:srgbClr val="00B050"/>
                </a:solidFill>
              </a:rPr>
            </a:br>
            <a:r>
              <a:rPr lang="mr-IN" sz="2800" dirty="0" smtClean="0">
                <a:solidFill>
                  <a:srgbClr val="00B050"/>
                </a:solidFill>
              </a:rPr>
              <a:t/>
            </a:r>
            <a:br>
              <a:rPr lang="mr-IN" sz="2800" dirty="0" smtClean="0">
                <a:solidFill>
                  <a:srgbClr val="00B050"/>
                </a:solidFill>
              </a:rPr>
            </a:br>
            <a:r>
              <a:rPr lang="mr-IN" sz="2800" dirty="0">
                <a:solidFill>
                  <a:srgbClr val="00B050"/>
                </a:solidFill>
              </a:rPr>
              <a:t/>
            </a:r>
            <a:br>
              <a:rPr lang="mr-IN" sz="2800" dirty="0">
                <a:solidFill>
                  <a:srgbClr val="00B050"/>
                </a:solidFill>
              </a:rPr>
            </a:br>
            <a:r>
              <a:rPr lang="mr-IN" sz="2800" dirty="0" smtClean="0">
                <a:solidFill>
                  <a:srgbClr val="00B050"/>
                </a:solidFill>
              </a:rPr>
              <a:t/>
            </a:r>
            <a:br>
              <a:rPr lang="mr-IN" sz="2800" dirty="0" smtClean="0">
                <a:solidFill>
                  <a:srgbClr val="00B050"/>
                </a:solidFill>
              </a:rPr>
            </a:br>
            <a:r>
              <a:rPr lang="mr-IN" sz="3600" dirty="0" smtClean="0">
                <a:solidFill>
                  <a:srgbClr val="00B050"/>
                </a:solidFill>
              </a:rPr>
              <a:t>२</a:t>
            </a:r>
            <a:r>
              <a:rPr lang="mr-IN" sz="3600" dirty="0">
                <a:solidFill>
                  <a:srgbClr val="00B050"/>
                </a:solidFill>
              </a:rPr>
              <a:t>) सरल</a:t>
            </a:r>
            <a:br>
              <a:rPr lang="mr-IN" sz="3600" dirty="0">
                <a:solidFill>
                  <a:srgbClr val="00B050"/>
                </a:solidFill>
              </a:rPr>
            </a:br>
            <a:r>
              <a:rPr lang="mr-IN" sz="2800" dirty="0" smtClean="0">
                <a:solidFill>
                  <a:srgbClr val="00B050"/>
                </a:solidFill>
              </a:rPr>
              <a:t/>
            </a:r>
            <a:br>
              <a:rPr lang="mr-IN" sz="2800" dirty="0" smtClean="0">
                <a:solidFill>
                  <a:srgbClr val="00B050"/>
                </a:solidFill>
              </a:rPr>
            </a:br>
            <a:r>
              <a:rPr lang="mr-IN" sz="2800" dirty="0" smtClean="0">
                <a:solidFill>
                  <a:srgbClr val="00B050"/>
                </a:solidFill>
              </a:rPr>
              <a:t/>
            </a:r>
            <a:br>
              <a:rPr lang="mr-IN" sz="2800" dirty="0" smtClean="0">
                <a:solidFill>
                  <a:srgbClr val="00B050"/>
                </a:solidFill>
              </a:rPr>
            </a:br>
            <a:r>
              <a:rPr lang="mr-IN" sz="2800" dirty="0" smtClean="0">
                <a:solidFill>
                  <a:srgbClr val="00B050"/>
                </a:solidFill>
              </a:rPr>
              <a:t>    </a:t>
            </a:r>
            <a:r>
              <a:rPr lang="mr-IN" sz="2800" dirty="0" smtClean="0">
                <a:solidFill>
                  <a:srgbClr val="C00000"/>
                </a:solidFill>
              </a:rPr>
              <a:t>▪  विज्ञापन </a:t>
            </a:r>
            <a:r>
              <a:rPr lang="mr-IN" sz="2800" dirty="0">
                <a:solidFill>
                  <a:srgbClr val="C00000"/>
                </a:solidFill>
              </a:rPr>
              <a:t>के लिए सरल भाषा का प्रयोग किया </a:t>
            </a:r>
            <a:r>
              <a:rPr lang="mr-IN" sz="2800" dirty="0" smtClean="0">
                <a:solidFill>
                  <a:srgbClr val="C00000"/>
                </a:solidFill>
              </a:rPr>
              <a:t>जाए।</a:t>
            </a:r>
            <a:r>
              <a:rPr lang="mr-IN" sz="2800" dirty="0">
                <a:solidFill>
                  <a:srgbClr val="C00000"/>
                </a:solidFill>
              </a:rPr>
              <a:t/>
            </a:r>
            <a:br>
              <a:rPr lang="mr-IN" sz="2800" dirty="0">
                <a:solidFill>
                  <a:srgbClr val="C00000"/>
                </a:solidFill>
              </a:rPr>
            </a:br>
            <a:r>
              <a:rPr lang="mr-IN" sz="2800" dirty="0" smtClean="0">
                <a:solidFill>
                  <a:srgbClr val="C00000"/>
                </a:solidFill>
              </a:rPr>
              <a:t/>
            </a:r>
            <a:br>
              <a:rPr lang="mr-IN" sz="2800" dirty="0" smtClean="0">
                <a:solidFill>
                  <a:srgbClr val="C00000"/>
                </a:solidFill>
              </a:rPr>
            </a:br>
            <a:r>
              <a:rPr lang="mr-IN" sz="2800" dirty="0">
                <a:solidFill>
                  <a:srgbClr val="C00000"/>
                </a:solidFill>
              </a:rPr>
              <a:t/>
            </a:r>
            <a:br>
              <a:rPr lang="mr-IN" sz="2800" dirty="0">
                <a:solidFill>
                  <a:srgbClr val="C00000"/>
                </a:solidFill>
              </a:rPr>
            </a:br>
            <a:r>
              <a:rPr lang="mr-IN" sz="2800" dirty="0" smtClean="0">
                <a:solidFill>
                  <a:srgbClr val="C00000"/>
                </a:solidFill>
              </a:rPr>
              <a:t>   ▪  सभी </a:t>
            </a:r>
            <a:r>
              <a:rPr lang="mr-IN" sz="2800" dirty="0">
                <a:solidFill>
                  <a:srgbClr val="C00000"/>
                </a:solidFill>
              </a:rPr>
              <a:t>वर्ग के लोगों के लिए सुबोध होना </a:t>
            </a:r>
            <a:r>
              <a:rPr lang="mr-IN" sz="2800" dirty="0" smtClean="0">
                <a:solidFill>
                  <a:srgbClr val="C00000"/>
                </a:solidFill>
              </a:rPr>
              <a:t>चाहिए।</a:t>
            </a:r>
            <a:br>
              <a:rPr lang="mr-IN" sz="2800" dirty="0" smtClean="0">
                <a:solidFill>
                  <a:srgbClr val="C00000"/>
                </a:solidFill>
              </a:rPr>
            </a:br>
            <a:r>
              <a:rPr lang="mr-IN" sz="2800" dirty="0" smtClean="0">
                <a:solidFill>
                  <a:srgbClr val="C00000"/>
                </a:solidFill>
              </a:rPr>
              <a:t/>
            </a:r>
            <a:br>
              <a:rPr lang="mr-IN" sz="2800" dirty="0" smtClean="0">
                <a:solidFill>
                  <a:srgbClr val="C00000"/>
                </a:solidFill>
              </a:rPr>
            </a:br>
            <a:r>
              <a:rPr lang="mr-IN" sz="2800" dirty="0" smtClean="0">
                <a:solidFill>
                  <a:srgbClr val="C00000"/>
                </a:solidFill>
              </a:rPr>
              <a:t>    ▪  संदेश </a:t>
            </a:r>
            <a:r>
              <a:rPr lang="mr-IN" sz="2800" dirty="0">
                <a:solidFill>
                  <a:srgbClr val="C00000"/>
                </a:solidFill>
              </a:rPr>
              <a:t>आसानीसे समजा जा </a:t>
            </a:r>
            <a:r>
              <a:rPr lang="mr-IN" sz="2800" dirty="0" smtClean="0">
                <a:solidFill>
                  <a:srgbClr val="C00000"/>
                </a:solidFill>
              </a:rPr>
              <a:t>सक</a:t>
            </a:r>
            <a:r>
              <a:rPr lang="mr-IN" dirty="0">
                <a:solidFill>
                  <a:srgbClr val="C00000"/>
                </a:solidFill>
              </a:rPr>
              <a:t/>
            </a:r>
            <a:br>
              <a:rPr lang="mr-IN" dirty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/>
            </a:r>
            <a:br>
              <a:rPr lang="en-US" dirty="0">
                <a:solidFill>
                  <a:srgbClr val="C00000"/>
                </a:solidFill>
              </a:rPr>
            </a:br>
            <a:r>
              <a:rPr lang="mr-IN" dirty="0">
                <a:solidFill>
                  <a:srgbClr val="C00000"/>
                </a:solidFill>
              </a:rPr>
              <a:t/>
            </a:r>
            <a:br>
              <a:rPr lang="mr-IN" dirty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74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>
            <a:normAutofit fontScale="90000"/>
          </a:bodyPr>
          <a:lstStyle/>
          <a:p>
            <a:pPr algn="l"/>
            <a:r>
              <a:rPr lang="mr-IN" dirty="0" smtClean="0">
                <a:solidFill>
                  <a:srgbClr val="00B050"/>
                </a:solidFill>
              </a:rPr>
              <a:t/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>
                <a:solidFill>
                  <a:srgbClr val="00B050"/>
                </a:solidFill>
              </a:rPr>
              <a:t/>
            </a:r>
            <a:br>
              <a:rPr lang="mr-IN" dirty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/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>
                <a:solidFill>
                  <a:srgbClr val="00B050"/>
                </a:solidFill>
              </a:rPr>
              <a:t/>
            </a:r>
            <a:br>
              <a:rPr lang="mr-IN" dirty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/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>
                <a:solidFill>
                  <a:srgbClr val="00B050"/>
                </a:solidFill>
              </a:rPr>
              <a:t/>
            </a:r>
            <a:br>
              <a:rPr lang="mr-IN" dirty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/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/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>
                <a:solidFill>
                  <a:srgbClr val="00B050"/>
                </a:solidFill>
              </a:rPr>
              <a:t/>
            </a:r>
            <a:br>
              <a:rPr lang="mr-IN" dirty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> </a:t>
            </a:r>
            <a:r>
              <a:rPr lang="mr-IN" sz="4400" dirty="0" smtClean="0">
                <a:solidFill>
                  <a:srgbClr val="00B050"/>
                </a:solidFill>
              </a:rPr>
              <a:t>३)प्रेरक</a:t>
            </a:r>
            <a:r>
              <a:rPr lang="mr-IN" dirty="0" smtClean="0">
                <a:solidFill>
                  <a:srgbClr val="00B050"/>
                </a:solidFill>
              </a:rPr>
              <a:t/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/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sz="2800" dirty="0" smtClean="0">
                <a:solidFill>
                  <a:srgbClr val="C00000"/>
                </a:solidFill>
              </a:rPr>
              <a:t>▪</a:t>
            </a:r>
            <a:r>
              <a:rPr lang="mr-IN" sz="3100" dirty="0">
                <a:solidFill>
                  <a:srgbClr val="C00000"/>
                </a:solidFill>
              </a:rPr>
              <a:t> </a:t>
            </a:r>
            <a:r>
              <a:rPr lang="mr-IN" sz="3100" dirty="0" smtClean="0">
                <a:solidFill>
                  <a:srgbClr val="C00000"/>
                </a:solidFill>
              </a:rPr>
              <a:t>विज्ञापन का आवश्यक प्रभाव उत्पन्न करणे के लिए</a:t>
            </a:r>
            <a:r>
              <a:rPr lang="mr-IN" sz="2800" dirty="0">
                <a:solidFill>
                  <a:srgbClr val="C00000"/>
                </a:solidFill>
              </a:rPr>
              <a:t> </a:t>
            </a:r>
            <a:r>
              <a:rPr lang="mr-IN" sz="2800" dirty="0" smtClean="0">
                <a:solidFill>
                  <a:srgbClr val="C00000"/>
                </a:solidFill>
              </a:rPr>
              <a:t>।</a:t>
            </a:r>
            <a:br>
              <a:rPr lang="mr-IN" sz="2800" dirty="0" smtClean="0">
                <a:solidFill>
                  <a:srgbClr val="C00000"/>
                </a:solidFill>
              </a:rPr>
            </a:br>
            <a:r>
              <a:rPr lang="mr-IN" dirty="0" smtClean="0">
                <a:solidFill>
                  <a:srgbClr val="C00000"/>
                </a:solidFill>
              </a:rPr>
              <a:t/>
            </a:r>
            <a:br>
              <a:rPr lang="mr-IN" dirty="0" smtClean="0">
                <a:solidFill>
                  <a:srgbClr val="C00000"/>
                </a:solidFill>
              </a:rPr>
            </a:br>
            <a:r>
              <a:rPr lang="mr-IN" sz="2800" dirty="0">
                <a:solidFill>
                  <a:srgbClr val="C00000"/>
                </a:solidFill>
              </a:rPr>
              <a:t>▪ </a:t>
            </a:r>
            <a:r>
              <a:rPr lang="mr-IN" sz="3100" dirty="0" smtClean="0">
                <a:solidFill>
                  <a:srgbClr val="C00000"/>
                </a:solidFill>
              </a:rPr>
              <a:t>विज्ञापन मे पर्याप्त मात्र मे प्रेरक तत्व हो</a:t>
            </a:r>
            <a:r>
              <a:rPr lang="mr-IN" sz="2800" dirty="0">
                <a:solidFill>
                  <a:srgbClr val="C00000"/>
                </a:solidFill>
              </a:rPr>
              <a:t>।</a:t>
            </a:r>
            <a:br>
              <a:rPr lang="mr-IN" sz="2800" dirty="0">
                <a:solidFill>
                  <a:srgbClr val="C00000"/>
                </a:solidFill>
              </a:rPr>
            </a:br>
            <a:r>
              <a:rPr lang="mr-IN" sz="3100" dirty="0" smtClean="0">
                <a:solidFill>
                  <a:srgbClr val="C00000"/>
                </a:solidFill>
              </a:rPr>
              <a:t> </a:t>
            </a:r>
            <a:r>
              <a:rPr lang="mr-IN" dirty="0" smtClean="0">
                <a:solidFill>
                  <a:srgbClr val="C00000"/>
                </a:solidFill>
              </a:rPr>
              <a:t/>
            </a:r>
            <a:br>
              <a:rPr lang="mr-IN" dirty="0" smtClean="0">
                <a:solidFill>
                  <a:srgbClr val="C00000"/>
                </a:solidFill>
              </a:rPr>
            </a:br>
            <a:r>
              <a:rPr lang="mr-IN" sz="2800" dirty="0" smtClean="0">
                <a:solidFill>
                  <a:srgbClr val="C00000"/>
                </a:solidFill>
              </a:rPr>
              <a:t>▪ लक्षित उपभोक्ता को ध्यान मे रखकर सामग्री का निर्माण</a:t>
            </a:r>
            <a:r>
              <a:rPr lang="mr-IN" sz="2800" dirty="0">
                <a:solidFill>
                  <a:srgbClr val="C00000"/>
                </a:solidFill>
              </a:rPr>
              <a:t> </a:t>
            </a:r>
            <a:r>
              <a:rPr lang="mr-IN" sz="2800" dirty="0" smtClean="0">
                <a:solidFill>
                  <a:srgbClr val="C00000"/>
                </a:solidFill>
              </a:rPr>
              <a:t>।</a:t>
            </a:r>
            <a:r>
              <a:rPr lang="mr-IN" dirty="0">
                <a:solidFill>
                  <a:srgbClr val="C00000"/>
                </a:solidFill>
              </a:rPr>
              <a:t/>
            </a:r>
            <a:br>
              <a:rPr lang="mr-IN" dirty="0">
                <a:solidFill>
                  <a:srgbClr val="C00000"/>
                </a:solidFill>
              </a:rPr>
            </a:br>
            <a:r>
              <a:rPr lang="mr-IN" dirty="0" smtClean="0">
                <a:solidFill>
                  <a:srgbClr val="C00000"/>
                </a:solidFill>
              </a:rPr>
              <a:t/>
            </a:r>
            <a:br>
              <a:rPr lang="mr-IN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mr-IN" dirty="0">
                <a:solidFill>
                  <a:srgbClr val="C00000"/>
                </a:solidFill>
              </a:rPr>
              <a:t/>
            </a:r>
            <a:br>
              <a:rPr lang="mr-IN" dirty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1882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73762"/>
          </a:xfrm>
        </p:spPr>
        <p:txBody>
          <a:bodyPr>
            <a:normAutofit fontScale="90000"/>
          </a:bodyPr>
          <a:lstStyle/>
          <a:p>
            <a:pPr marL="548640" lvl="0" indent="-411480" algn="l">
              <a:spcBef>
                <a:spcPct val="20000"/>
              </a:spcBef>
            </a:pPr>
            <a: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32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32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32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32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32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32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32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32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44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>४)वांछनीय</a:t>
            </a:r>
            <a:br>
              <a:rPr lang="mr-IN" sz="44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3200" b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r>
              <a:rPr lang="mr-IN" sz="2800" dirty="0" smtClean="0">
                <a:solidFill>
                  <a:srgbClr val="C00000"/>
                </a:solidFill>
              </a:rPr>
              <a:t>▪  </a:t>
            </a:r>
            <a:r>
              <a:rPr lang="mr-IN" sz="3200" b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  <a:t>विज्ञापन का प्रस्तुतीकरन रुचिकर और मनोरम हो</a:t>
            </a:r>
            <a:r>
              <a:rPr lang="mr-IN" sz="2800" dirty="0" smtClean="0">
                <a:solidFill>
                  <a:srgbClr val="C00000"/>
                </a:solidFill>
              </a:rPr>
              <a:t>।</a:t>
            </a:r>
            <a:br>
              <a:rPr lang="mr-IN" sz="2800" dirty="0" smtClean="0">
                <a:solidFill>
                  <a:srgbClr val="C00000"/>
                </a:solidFill>
              </a:rPr>
            </a:br>
            <a:r>
              <a:rPr lang="mr-IN" sz="3200" b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  <a:t> </a:t>
            </a:r>
            <a:br>
              <a:rPr lang="mr-IN" sz="3200" b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</a:br>
            <a:r>
              <a:rPr lang="mr-IN" sz="2800" dirty="0">
                <a:solidFill>
                  <a:srgbClr val="C00000"/>
                </a:solidFill>
              </a:rPr>
              <a:t>▪ </a:t>
            </a:r>
            <a:r>
              <a:rPr lang="mr-IN" sz="3200" b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  <a:t>उपभोक्ता की स्मृति को बार –बार प्रभावित करनेवाला हो</a:t>
            </a:r>
            <a:r>
              <a:rPr lang="mr-IN" sz="2800" dirty="0" smtClean="0">
                <a:solidFill>
                  <a:srgbClr val="C00000"/>
                </a:solidFill>
              </a:rPr>
              <a:t>।</a:t>
            </a:r>
            <a:r>
              <a:rPr lang="mr-IN" sz="3200" b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3200" b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</a:br>
            <a:r>
              <a:rPr lang="en-US" sz="3200" b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  <a:t/>
            </a:r>
            <a:br>
              <a:rPr lang="en-US" sz="3200" b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</a:br>
            <a:r>
              <a:rPr lang="en-US" sz="3200" dirty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  <a:t/>
            </a:r>
            <a:br>
              <a:rPr lang="en-US" sz="3200" dirty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</a:br>
            <a:r>
              <a:rPr lang="mr-IN" sz="3200" b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3200" b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/>
                <a:ea typeface="+mn-ea"/>
              </a:rPr>
            </a:br>
            <a:r>
              <a:rPr lang="mr-IN" sz="32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  <a:t/>
            </a:r>
            <a:br>
              <a:rPr lang="mr-IN" sz="3200" b="0" dirty="0">
                <a:ln>
                  <a:noFill/>
                </a:ln>
                <a:solidFill>
                  <a:srgbClr val="00B050"/>
                </a:solidFill>
                <a:effectLst/>
                <a:latin typeface="Book Antiqua"/>
                <a:ea typeface="+mn-ea"/>
              </a:rPr>
            </a:br>
            <a:endParaRPr 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012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195</TotalTime>
  <Words>61</Words>
  <Application>Microsoft Office PowerPoint</Application>
  <PresentationFormat>On-screen Show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Paper</vt:lpstr>
      <vt:lpstr>सुस्वागतम     </vt:lpstr>
      <vt:lpstr>        ▪ महाविद्यालय का नाम-  कला,वाणिज्य एवं विज्ञान महाविद्यालय, अळकुटी     ▪ अध्यापक का नाम-  शेळके दत्तात्रय सोन्याबापू    ▪ शैक्षिक पात्रता- एम.ए.बी.एड.नेट.हिंदी  ▪ कक्षा–   एस.वाय.बी.ए जी.२      ▪ विषय- विज्ञापन के गुण  </vt:lpstr>
      <vt:lpstr>PowerPoint Presentation</vt:lpstr>
      <vt:lpstr>PowerPoint Presentation</vt:lpstr>
      <vt:lpstr>विज्ञापन के गुण  </vt:lpstr>
      <vt:lpstr>संदेश से संबधित गुण          १)आकर्षक   ▪ विज्ञापन को इतना आकर्षक होना चाहिए कि,वो श्रोताओ              का ध्यान अपनी ओर आकर्षित कर सके।  ▪ चित्र एवं आकर्षक भाषा का प्रयोग।  ▪ मौलिक एवं अभिनव साज-सज्जा     </vt:lpstr>
      <vt:lpstr>         २) सरल       ▪  विज्ञापन के लिए सरल भाषा का प्रयोग किया जाए।      ▪  सभी वर्ग के लोगों के लिए सुबोध होना चाहिए।      ▪  संदेश आसानीसे समजा जा सक    </vt:lpstr>
      <vt:lpstr>          ३)प्रेरक  ▪ विज्ञापन का आवश्यक प्रभाव उत्पन्न करणे के लिए ।  ▪ विज्ञापन मे पर्याप्त मात्र मे प्रेरक तत्व हो।   ▪ लक्षित उपभोक्ता को ध्यान मे रखकर सामग्री का निर्माण ।    </vt:lpstr>
      <vt:lpstr>          ४)वांछनीय  ▪  विज्ञापन का प्रस्तुतीकरन रुचिकर और मनोरम हो।   ▪ उपभोक्ता की स्मृति को बार –बार प्रभावित करनेवाला हो।     </vt:lpstr>
      <vt:lpstr>         ५)विशेषता-  ▪ विज्ञापन मे वस्तु या सेवा की मुख्य विशेषता पर बलदिया जाना चाहिए।  ▪ विशेषता देखकर या सुनकर उपभोक्ता वस्तू या सेवा को खरीदने के अनुकूल हो ।      </vt:lpstr>
      <vt:lpstr>       ६)विश्वसनीयता  ▪ विज्ञापन मे जो कुछ भी संप्रेषित किया जा रहा है वह  विश्वसनीयता की कसोटी पर कसा होना चाहिए ।  ▪ तथ्य की पूरी जानकारी होनी चाहिए ।  ▪ संदेश वास्तव मे उत्पाद के गुणों के अनुरूप हो ।        </vt:lpstr>
      <vt:lpstr>       धन्यवाद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53</cp:revision>
  <dcterms:created xsi:type="dcterms:W3CDTF">2006-08-16T00:00:00Z</dcterms:created>
  <dcterms:modified xsi:type="dcterms:W3CDTF">2020-01-07T06:54:53Z</dcterms:modified>
</cp:coreProperties>
</file>