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1" r:id="rId3"/>
    <p:sldId id="257" r:id="rId4"/>
    <p:sldId id="258" r:id="rId5"/>
    <p:sldId id="270"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lvl="0"/>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महाविद्यालय का नाम-कला,वाणिज्य एवं विज्ञान महाविद्यालय </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अळकुटी,</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अध्यापक का नाम- </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पारखे शरद शंकर  </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शैक्षिक </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पात्रता- एम.ए.बी.एड,एम.फील.पी.एच.डी</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कक्षा –</a:t>
            </a:r>
            <a:r>
              <a:rPr lang="mr-IN" sz="2500" b="1" dirty="0" smtClean="0">
                <a:ln w="6350">
                  <a:noFill/>
                </a:ln>
                <a:solidFill>
                  <a:srgbClr val="002060"/>
                </a:solidFill>
                <a:effectLst>
                  <a:outerShdw blurRad="114300" dist="101600" dir="2700000" algn="tl" rotWithShape="0">
                    <a:srgbClr val="000000">
                      <a:alpha val="40000"/>
                    </a:srgbClr>
                  </a:outerShdw>
                </a:effectLst>
                <a:latin typeface="Lucida Sans"/>
              </a:rPr>
              <a:t>एफ.वाय.बी.कॉम जी.हिंदी</a:t>
            </a: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500" b="1" dirty="0">
                <a:ln w="6350">
                  <a:noFill/>
                </a:ln>
                <a:solidFill>
                  <a:srgbClr val="002060"/>
                </a:solidFill>
                <a:effectLst>
                  <a:outerShdw blurRad="114300" dist="101600" dir="2700000" algn="tl" rotWithShape="0">
                    <a:srgbClr val="000000">
                      <a:alpha val="40000"/>
                    </a:srgbClr>
                  </a:outerShdw>
                </a:effectLst>
                <a:latin typeface="Lucida Sans"/>
              </a:rPr>
              <a:t/>
            </a:r>
            <a:br>
              <a:rPr lang="mr-IN" sz="2500" b="1" dirty="0">
                <a:ln w="6350">
                  <a:noFill/>
                </a:ln>
                <a:solidFill>
                  <a:srgbClr val="002060"/>
                </a:solidFill>
                <a:effectLst>
                  <a:outerShdw blurRad="114300" dist="101600" dir="2700000" algn="tl" rotWithShape="0">
                    <a:srgbClr val="000000">
                      <a:alpha val="40000"/>
                    </a:srgbClr>
                  </a:outerShdw>
                </a:effectLst>
                <a:latin typeface="Lucida Sans"/>
              </a:rPr>
            </a:br>
            <a:r>
              <a:rPr lang="mr-IN" sz="2700" b="1" dirty="0">
                <a:ln w="6350">
                  <a:noFill/>
                </a:ln>
                <a:solidFill>
                  <a:srgbClr val="002060"/>
                </a:solidFill>
                <a:effectLst>
                  <a:outerShdw blurRad="114300" dist="101600" dir="2700000" algn="tl" rotWithShape="0">
                    <a:srgbClr val="000000">
                      <a:alpha val="40000"/>
                    </a:srgbClr>
                  </a:outerShdw>
                </a:effectLst>
                <a:latin typeface="Lucida Sans"/>
              </a:rPr>
              <a:t>▪ </a:t>
            </a:r>
            <a:r>
              <a:rPr lang="mr-IN" sz="2700" b="1" dirty="0" smtClean="0">
                <a:ln w="6350">
                  <a:noFill/>
                </a:ln>
                <a:solidFill>
                  <a:srgbClr val="002060"/>
                </a:solidFill>
                <a:effectLst>
                  <a:outerShdw blurRad="114300" dist="101600" dir="2700000" algn="tl" rotWithShape="0">
                    <a:srgbClr val="000000">
                      <a:alpha val="40000"/>
                    </a:srgbClr>
                  </a:outerShdw>
                </a:effectLst>
                <a:latin typeface="Lucida Sans"/>
              </a:rPr>
              <a:t>विषय-</a:t>
            </a:r>
            <a:r>
              <a:rPr lang="en-US" sz="2700" b="1" dirty="0">
                <a:solidFill>
                  <a:srgbClr val="00B050"/>
                </a:solidFill>
              </a:rPr>
              <a:t>“</a:t>
            </a:r>
            <a:r>
              <a:rPr lang="en-US" sz="2700" b="1" dirty="0" err="1">
                <a:solidFill>
                  <a:srgbClr val="00B050"/>
                </a:solidFill>
              </a:rPr>
              <a:t>उसने</a:t>
            </a:r>
            <a:r>
              <a:rPr lang="en-US" sz="2700" b="1" dirty="0">
                <a:solidFill>
                  <a:srgbClr val="00B050"/>
                </a:solidFill>
              </a:rPr>
              <a:t> </a:t>
            </a:r>
            <a:r>
              <a:rPr lang="en-US" sz="2700" b="1" dirty="0" err="1">
                <a:solidFill>
                  <a:srgbClr val="00B050"/>
                </a:solidFill>
              </a:rPr>
              <a:t>कहा</a:t>
            </a:r>
            <a:r>
              <a:rPr lang="en-US" sz="2700" b="1" dirty="0">
                <a:solidFill>
                  <a:srgbClr val="00B050"/>
                </a:solidFill>
              </a:rPr>
              <a:t> </a:t>
            </a:r>
            <a:r>
              <a:rPr lang="en-US" sz="2700" b="1" dirty="0" err="1">
                <a:solidFill>
                  <a:srgbClr val="00B050"/>
                </a:solidFill>
              </a:rPr>
              <a:t>था</a:t>
            </a:r>
            <a:r>
              <a:rPr lang="en-US" sz="2700" b="1" dirty="0">
                <a:solidFill>
                  <a:srgbClr val="00B050"/>
                </a:solidFill>
              </a:rPr>
              <a:t>” </a:t>
            </a:r>
            <a:r>
              <a:rPr lang="en-US" sz="2700" b="1" dirty="0" err="1">
                <a:solidFill>
                  <a:srgbClr val="00B050"/>
                </a:solidFill>
              </a:rPr>
              <a:t>कहानी</a:t>
            </a:r>
            <a:r>
              <a:rPr lang="en-US" sz="2700" b="1" dirty="0">
                <a:solidFill>
                  <a:srgbClr val="00B050"/>
                </a:solidFill>
              </a:rPr>
              <a:t> </a:t>
            </a:r>
            <a:r>
              <a:rPr lang="en-US" sz="2700" b="1" dirty="0" err="1">
                <a:solidFill>
                  <a:srgbClr val="00B050"/>
                </a:solidFill>
              </a:rPr>
              <a:t>की</a:t>
            </a:r>
            <a:r>
              <a:rPr lang="en-US" sz="2700" b="1" dirty="0">
                <a:solidFill>
                  <a:srgbClr val="00B050"/>
                </a:solidFill>
              </a:rPr>
              <a:t> </a:t>
            </a:r>
            <a:r>
              <a:rPr lang="en-US" sz="2700" b="1" dirty="0" err="1">
                <a:solidFill>
                  <a:srgbClr val="00B050"/>
                </a:solidFill>
              </a:rPr>
              <a:t>कथावस्तु</a:t>
            </a:r>
            <a:r>
              <a:rPr lang="en-US" sz="2700" b="1" dirty="0">
                <a:solidFill>
                  <a:srgbClr val="00B050"/>
                </a:solidFill>
              </a:rPr>
              <a:t/>
            </a:r>
            <a:br>
              <a:rPr lang="en-US" sz="2700" b="1" dirty="0">
                <a:solidFill>
                  <a:srgbClr val="00B050"/>
                </a:solidFill>
              </a:rPr>
            </a:br>
            <a:r>
              <a:rPr lang="mr-IN" sz="2700" b="1" dirty="0">
                <a:ln w="6350">
                  <a:noFill/>
                </a:ln>
                <a:solidFill>
                  <a:srgbClr val="00B050"/>
                </a:solidFill>
                <a:effectLst>
                  <a:outerShdw blurRad="114300" dist="101600" dir="2700000" algn="tl" rotWithShape="0">
                    <a:srgbClr val="000000">
                      <a:alpha val="40000"/>
                    </a:srgbClr>
                  </a:outerShdw>
                </a:effectLst>
                <a:latin typeface="Lucida Sans"/>
              </a:rPr>
              <a:t/>
            </a:r>
            <a:br>
              <a:rPr lang="mr-IN" sz="2700" b="1" dirty="0">
                <a:ln w="6350">
                  <a:noFill/>
                </a:ln>
                <a:solidFill>
                  <a:srgbClr val="00B050"/>
                </a:solidFill>
                <a:effectLst>
                  <a:outerShdw blurRad="114300" dist="101600" dir="2700000" algn="tl" rotWithShape="0">
                    <a:srgbClr val="000000">
                      <a:alpha val="40000"/>
                    </a:srgbClr>
                  </a:outerShdw>
                </a:effectLst>
                <a:latin typeface="Lucida Sans"/>
              </a:rPr>
            </a:br>
            <a:endParaRPr lang="en-US" sz="2700" b="1" dirty="0">
              <a:solidFill>
                <a:srgbClr val="00B050"/>
              </a:solidFill>
            </a:endParaRPr>
          </a:p>
        </p:txBody>
      </p:sp>
    </p:spTree>
    <p:extLst>
      <p:ext uri="{BB962C8B-B14F-4D97-AF65-F5344CB8AC3E}">
        <p14:creationId xmlns:p14="http://schemas.microsoft.com/office/powerpoint/2010/main" val="2960883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smtClean="0">
                <a:solidFill>
                  <a:srgbClr val="FF0000"/>
                </a:solidFill>
              </a:rPr>
              <a:t>६)जखमी </a:t>
            </a:r>
            <a:r>
              <a:rPr lang="mr-IN" sz="3200" dirty="0">
                <a:solidFill>
                  <a:srgbClr val="FF0000"/>
                </a:solidFill>
              </a:rPr>
              <a:t>लहना </a:t>
            </a:r>
            <a:r>
              <a:rPr lang="mr-IN" sz="3200" dirty="0" smtClean="0">
                <a:solidFill>
                  <a:srgbClr val="FF0000"/>
                </a:solidFill>
              </a:rPr>
              <a:t>सिंह</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2000" dirty="0" smtClean="0">
                <a:solidFill>
                  <a:srgbClr val="00B050"/>
                </a:solidFill>
              </a:rPr>
              <a:t>१)लहनासिंह </a:t>
            </a:r>
            <a:r>
              <a:rPr lang="mr-IN" sz="2000" dirty="0">
                <a:solidFill>
                  <a:srgbClr val="00B050"/>
                </a:solidFill>
              </a:rPr>
              <a:t>की जाँघ मे </a:t>
            </a:r>
            <a:r>
              <a:rPr lang="mr-IN" sz="2000" dirty="0" smtClean="0">
                <a:solidFill>
                  <a:srgbClr val="00B050"/>
                </a:solidFill>
              </a:rPr>
              <a:t>गोली लगी थी,साफा फाडकर उसने घाव पर बाँध लिया।</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२)अचानक से सत्तर जर्मन सैनिको ने खंदक पर हमला कर दिया।</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३)साहब के आदेश पर बाहर गए भारतीय सिपाही भी वापस आ </a:t>
            </a:r>
            <a:r>
              <a:rPr lang="mr-IN" sz="2000" dirty="0">
                <a:solidFill>
                  <a:srgbClr val="00B050"/>
                </a:solidFill>
              </a:rPr>
              <a:t>गए </a:t>
            </a:r>
            <a:r>
              <a:rPr lang="mr-IN" sz="2000" dirty="0" smtClean="0">
                <a:solidFill>
                  <a:srgbClr val="00B050"/>
                </a:solidFill>
              </a:rPr>
              <a:t>और दूसरी तरफ से हमला किया</a:t>
            </a:r>
            <a:r>
              <a:rPr lang="mr-IN" sz="2000" dirty="0">
                <a:solidFill>
                  <a:srgbClr val="00B050"/>
                </a:solidFill>
              </a:rPr>
              <a:t> </a:t>
            </a:r>
            <a:r>
              <a:rPr lang="mr-IN" sz="2000" dirty="0" smtClean="0">
                <a:solidFill>
                  <a:srgbClr val="00B050"/>
                </a:solidFill>
              </a:rPr>
              <a:t>।</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000" dirty="0" smtClean="0">
                <a:solidFill>
                  <a:srgbClr val="00B050"/>
                </a:solidFill>
              </a:rPr>
              <a:t>४)</a:t>
            </a:r>
            <a:r>
              <a:rPr lang="mr-IN" sz="2000" dirty="0">
                <a:solidFill>
                  <a:srgbClr val="00B050"/>
                </a:solidFill>
              </a:rPr>
              <a:t> लहनासिंह की </a:t>
            </a:r>
            <a:r>
              <a:rPr lang="mr-IN" sz="2000" dirty="0" smtClean="0">
                <a:solidFill>
                  <a:srgbClr val="00B050"/>
                </a:solidFill>
              </a:rPr>
              <a:t>पसली  </a:t>
            </a:r>
            <a:r>
              <a:rPr lang="mr-IN" sz="2000" dirty="0">
                <a:solidFill>
                  <a:srgbClr val="00B050"/>
                </a:solidFill>
              </a:rPr>
              <a:t>मे गोली लगी </a:t>
            </a:r>
            <a:r>
              <a:rPr lang="mr-IN" sz="2000" dirty="0" smtClean="0">
                <a:solidFill>
                  <a:srgbClr val="00B050"/>
                </a:solidFill>
              </a:rPr>
              <a:t>थी,वह दूसरा घाव भारी था यह </a:t>
            </a:r>
            <a:r>
              <a:rPr lang="mr-IN" sz="2000" dirty="0" smtClean="0">
                <a:solidFill>
                  <a:srgbClr val="00B050"/>
                </a:solidFill>
              </a:rPr>
              <a:t>किसी </a:t>
            </a:r>
            <a:r>
              <a:rPr lang="mr-IN" sz="2000" dirty="0" smtClean="0">
                <a:solidFill>
                  <a:srgbClr val="00B050"/>
                </a:solidFill>
              </a:rPr>
              <a:t>को पता नही चला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
            </a:r>
            <a:br>
              <a:rPr lang="mr-IN" sz="2000" dirty="0" smtClean="0">
                <a:solidFill>
                  <a:srgbClr val="00B050"/>
                </a:solidFill>
              </a:rPr>
            </a:br>
            <a:r>
              <a:rPr lang="mr-IN" sz="2000" dirty="0">
                <a:solidFill>
                  <a:srgbClr val="00B050"/>
                </a:solidFill>
              </a:rPr>
              <a:t/>
            </a:r>
            <a:br>
              <a:rPr lang="mr-IN" sz="2000" dirty="0">
                <a:solidFill>
                  <a:srgbClr val="00B050"/>
                </a:solidFill>
              </a:rPr>
            </a:br>
            <a:endParaRPr lang="en-US" sz="3200" dirty="0">
              <a:solidFill>
                <a:srgbClr val="00B050"/>
              </a:solidFill>
            </a:endParaRPr>
          </a:p>
        </p:txBody>
      </p:sp>
    </p:spTree>
    <p:extLst>
      <p:ext uri="{BB962C8B-B14F-4D97-AF65-F5344CB8AC3E}">
        <p14:creationId xmlns:p14="http://schemas.microsoft.com/office/powerpoint/2010/main" val="3399115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a:r>
              <a:rPr lang="mr-IN" sz="3200" dirty="0" smtClean="0">
                <a:solidFill>
                  <a:srgbClr val="FF0000"/>
                </a:solidFill>
              </a:rPr>
              <a:t>    ७)लहनासिंह </a:t>
            </a:r>
            <a:r>
              <a:rPr lang="mr-IN" sz="3200" dirty="0" smtClean="0">
                <a:solidFill>
                  <a:srgbClr val="FF0000"/>
                </a:solidFill>
              </a:rPr>
              <a:t>द्वारा वचनपूर्ती</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2000" dirty="0" smtClean="0">
                <a:solidFill>
                  <a:srgbClr val="00B050"/>
                </a:solidFill>
              </a:rPr>
              <a:t>१)युद्ध मे जखमी सैनिको को लेने आई गाडी मे </a:t>
            </a:r>
            <a:r>
              <a:rPr lang="mr-IN" sz="1800" dirty="0" smtClean="0">
                <a:solidFill>
                  <a:srgbClr val="00B050"/>
                </a:solidFill>
              </a:rPr>
              <a:t>लहनासिंह खुद न जाकर सूबेदार और बोधासिंह को भेज देता है ।</a:t>
            </a:r>
            <a:br>
              <a:rPr lang="mr-IN" sz="1800" dirty="0" smtClean="0">
                <a:solidFill>
                  <a:srgbClr val="00B050"/>
                </a:solidFill>
              </a:rPr>
            </a:br>
            <a:r>
              <a:rPr lang="mr-IN" sz="1800" dirty="0">
                <a:solidFill>
                  <a:srgbClr val="00B050"/>
                </a:solidFill>
              </a:rPr>
              <a:t/>
            </a:r>
            <a:br>
              <a:rPr lang="mr-IN" sz="1800" dirty="0">
                <a:solidFill>
                  <a:srgbClr val="00B050"/>
                </a:solidFill>
              </a:rPr>
            </a:br>
            <a:r>
              <a:rPr lang="mr-IN" sz="1800" dirty="0" smtClean="0">
                <a:solidFill>
                  <a:srgbClr val="00B050"/>
                </a:solidFill>
              </a:rPr>
              <a:t>२)सूबेदार हजारासिंह लहनासिंह को छोडकर जाने को तैयार नही थे परंतु  लहनासिंह ने उन्हे जबरदस्ती भेज दिया</a:t>
            </a:r>
            <a:r>
              <a:rPr lang="mr-IN" sz="1800" dirty="0">
                <a:solidFill>
                  <a:srgbClr val="00B050"/>
                </a:solidFill>
              </a:rPr>
              <a:t> ।</a:t>
            </a:r>
            <a:r>
              <a:rPr lang="mr-IN" sz="1800" dirty="0" smtClean="0">
                <a:solidFill>
                  <a:srgbClr val="00B050"/>
                </a:solidFill>
              </a:rPr>
              <a:t> </a:t>
            </a:r>
            <a:r>
              <a:rPr lang="mr-IN" sz="2000" dirty="0" smtClean="0">
                <a:solidFill>
                  <a:srgbClr val="00B050"/>
                </a:solidFill>
              </a:rPr>
              <a:t>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३)</a:t>
            </a:r>
            <a:r>
              <a:rPr lang="mr-IN" sz="1800" dirty="0">
                <a:solidFill>
                  <a:srgbClr val="00B050"/>
                </a:solidFill>
              </a:rPr>
              <a:t> लहनासिंह ने </a:t>
            </a:r>
            <a:r>
              <a:rPr lang="mr-IN" sz="1800" dirty="0" smtClean="0">
                <a:solidFill>
                  <a:srgbClr val="00B050"/>
                </a:solidFill>
              </a:rPr>
              <a:t>सूबेदार </a:t>
            </a:r>
            <a:r>
              <a:rPr lang="mr-IN" sz="1800" dirty="0">
                <a:solidFill>
                  <a:srgbClr val="00B050"/>
                </a:solidFill>
              </a:rPr>
              <a:t>हजारासिंह </a:t>
            </a:r>
            <a:r>
              <a:rPr lang="mr-IN" sz="1800" dirty="0" smtClean="0">
                <a:solidFill>
                  <a:srgbClr val="00B050"/>
                </a:solidFill>
              </a:rPr>
              <a:t>से कहा कि सुबेदारनी से कहना कि उसने जो कहा था वह मैने कर दिया </a:t>
            </a:r>
            <a:r>
              <a:rPr lang="mr-IN" sz="1800" dirty="0" smtClean="0">
                <a:solidFill>
                  <a:srgbClr val="00B050"/>
                </a:solidFill>
              </a:rPr>
              <a:t>। </a:t>
            </a:r>
            <a:endParaRPr lang="en-US" sz="2000" dirty="0">
              <a:solidFill>
                <a:srgbClr val="00B050"/>
              </a:solidFill>
            </a:endParaRPr>
          </a:p>
        </p:txBody>
      </p:sp>
    </p:spTree>
    <p:extLst>
      <p:ext uri="{BB962C8B-B14F-4D97-AF65-F5344CB8AC3E}">
        <p14:creationId xmlns:p14="http://schemas.microsoft.com/office/powerpoint/2010/main" val="2069885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८)लहना </a:t>
            </a:r>
            <a:r>
              <a:rPr lang="mr-IN" sz="3200" dirty="0">
                <a:solidFill>
                  <a:srgbClr val="FF0000"/>
                </a:solidFill>
              </a:rPr>
              <a:t>सिंह की अंतिम </a:t>
            </a:r>
            <a:r>
              <a:rPr lang="mr-IN" sz="3200" dirty="0" smtClean="0">
                <a:solidFill>
                  <a:srgbClr val="FF0000"/>
                </a:solidFill>
              </a:rPr>
              <a:t>विदा</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2000" dirty="0" smtClean="0">
                <a:solidFill>
                  <a:srgbClr val="00B050"/>
                </a:solidFill>
              </a:rPr>
              <a:t>१)</a:t>
            </a:r>
            <a:r>
              <a:rPr lang="mr-IN" sz="2000" dirty="0">
                <a:solidFill>
                  <a:srgbClr val="00B050"/>
                </a:solidFill>
              </a:rPr>
              <a:t> लहनासिंह </a:t>
            </a:r>
            <a:r>
              <a:rPr lang="mr-IN" sz="2000" dirty="0" smtClean="0">
                <a:solidFill>
                  <a:srgbClr val="00B050"/>
                </a:solidFill>
              </a:rPr>
              <a:t>मरणासन्न अवस्था मे वजीरा </a:t>
            </a:r>
            <a:r>
              <a:rPr lang="mr-IN" sz="2000" dirty="0" smtClean="0">
                <a:solidFill>
                  <a:srgbClr val="00B050"/>
                </a:solidFill>
              </a:rPr>
              <a:t> की गोद </a:t>
            </a:r>
            <a:r>
              <a:rPr lang="mr-IN" sz="2000" dirty="0" smtClean="0">
                <a:solidFill>
                  <a:srgbClr val="00B050"/>
                </a:solidFill>
              </a:rPr>
              <a:t>मे पडा है</a:t>
            </a:r>
            <a:r>
              <a:rPr lang="mr-IN" sz="2000" dirty="0">
                <a:solidFill>
                  <a:srgbClr val="00B050"/>
                </a:solidFill>
              </a:rPr>
              <a:t> </a:t>
            </a:r>
            <a:r>
              <a:rPr lang="mr-IN" sz="2000" dirty="0" smtClean="0">
                <a:solidFill>
                  <a:srgbClr val="00B050"/>
                </a:solidFill>
              </a:rPr>
              <a:t>।</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
            </a:r>
            <a:br>
              <a:rPr lang="mr-IN" sz="2000" dirty="0" smtClean="0">
                <a:solidFill>
                  <a:srgbClr val="00B050"/>
                </a:solidFill>
              </a:rPr>
            </a:br>
            <a:r>
              <a:rPr lang="mr-IN" sz="2000" dirty="0" smtClean="0">
                <a:solidFill>
                  <a:srgbClr val="00B050"/>
                </a:solidFill>
              </a:rPr>
              <a:t>२)</a:t>
            </a:r>
            <a:r>
              <a:rPr lang="mr-IN" sz="2000" dirty="0">
                <a:solidFill>
                  <a:srgbClr val="00B050"/>
                </a:solidFill>
              </a:rPr>
              <a:t> </a:t>
            </a:r>
            <a:r>
              <a:rPr lang="mr-IN" sz="2000" dirty="0" smtClean="0">
                <a:solidFill>
                  <a:srgbClr val="00B050"/>
                </a:solidFill>
              </a:rPr>
              <a:t>लहनासिंह की </a:t>
            </a:r>
            <a:r>
              <a:rPr lang="mr-IN" sz="2000" dirty="0" smtClean="0">
                <a:solidFill>
                  <a:srgbClr val="00B050"/>
                </a:solidFill>
              </a:rPr>
              <a:t>पूरानी </a:t>
            </a:r>
            <a:r>
              <a:rPr lang="mr-IN" sz="2000" dirty="0" smtClean="0">
                <a:solidFill>
                  <a:srgbClr val="00B050"/>
                </a:solidFill>
              </a:rPr>
              <a:t>स्मृतिया ताजा हो जाति है।</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३)</a:t>
            </a:r>
            <a:r>
              <a:rPr lang="mr-IN" sz="2000" dirty="0">
                <a:solidFill>
                  <a:srgbClr val="00B050"/>
                </a:solidFill>
              </a:rPr>
              <a:t> </a:t>
            </a:r>
            <a:r>
              <a:rPr lang="mr-IN" sz="2000" dirty="0" smtClean="0">
                <a:solidFill>
                  <a:srgbClr val="00B050"/>
                </a:solidFill>
              </a:rPr>
              <a:t>लहनासिंह को अपने बचपन की अमृतसर की बाते याद आ जाती है ।</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४)कूछ समय पश्चात </a:t>
            </a:r>
            <a:r>
              <a:rPr lang="mr-IN" sz="2000" dirty="0" smtClean="0">
                <a:solidFill>
                  <a:srgbClr val="00B050"/>
                </a:solidFill>
              </a:rPr>
              <a:t>लोगों </a:t>
            </a:r>
            <a:r>
              <a:rPr lang="mr-IN" sz="2000" dirty="0" smtClean="0">
                <a:solidFill>
                  <a:srgbClr val="00B050"/>
                </a:solidFill>
              </a:rPr>
              <a:t>ने अखबार मे पढा की,सिख रेजिमेंट का जमादार लहनासिंह घावो से मरा</a:t>
            </a:r>
            <a:r>
              <a:rPr lang="mr-IN" sz="2000" dirty="0">
                <a:solidFill>
                  <a:srgbClr val="00B050"/>
                </a:solidFill>
              </a:rPr>
              <a:t> ।</a:t>
            </a:r>
            <a:br>
              <a:rPr lang="mr-IN" sz="2000" dirty="0">
                <a:solidFill>
                  <a:srgbClr val="00B050"/>
                </a:solidFill>
              </a:rPr>
            </a:br>
            <a:r>
              <a:rPr lang="mr-IN" sz="2000" dirty="0" smtClean="0">
                <a:solidFill>
                  <a:srgbClr val="00B050"/>
                </a:solidFill>
              </a:rPr>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b="1" dirty="0">
                <a:solidFill>
                  <a:prstClr val="black"/>
                </a:solidFill>
              </a:rPr>
              <a:t/>
            </a:r>
            <a:br>
              <a:rPr lang="mr-IN" sz="3200" b="1" dirty="0">
                <a:solidFill>
                  <a:prstClr val="black"/>
                </a:solidFill>
              </a:rPr>
            </a:br>
            <a:endParaRPr lang="en-US" sz="3200" dirty="0"/>
          </a:p>
        </p:txBody>
      </p:sp>
    </p:spTree>
    <p:extLst>
      <p:ext uri="{BB962C8B-B14F-4D97-AF65-F5344CB8AC3E}">
        <p14:creationId xmlns:p14="http://schemas.microsoft.com/office/powerpoint/2010/main" val="2908930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l"/>
            <a:r>
              <a:rPr lang="mr-IN" sz="3200" dirty="0" smtClean="0">
                <a:solidFill>
                  <a:srgbClr val="FF0000"/>
                </a:solidFill>
              </a:rPr>
              <a:t>निष्कर्ष</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t>
            </a:r>
            <a:r>
              <a:rPr lang="mr-IN" sz="2000" dirty="0" smtClean="0">
                <a:solidFill>
                  <a:srgbClr val="00B050"/>
                </a:solidFill>
              </a:rPr>
              <a:t>निष्कर्ष रूप मे हम कह सकते है कि,चंद्रधर शर्मा गुलेरीजी ने आदर्श प्रेम कैसा होना चाहिए यह बताया है</a:t>
            </a:r>
            <a:r>
              <a:rPr lang="mr-IN" sz="1800" dirty="0" smtClean="0">
                <a:solidFill>
                  <a:srgbClr val="00B050"/>
                </a:solidFill>
              </a:rPr>
              <a:t>।लेखक कहानी मे प्रेम मतलब स्वार्थ से परे और सिर्फ प्राप्त करना ही नही होता इस बात पर जोर देते है ।</a:t>
            </a:r>
            <a:r>
              <a:rPr lang="mr-IN" sz="2000" dirty="0">
                <a:solidFill>
                  <a:srgbClr val="00B050"/>
                </a:solidFill>
              </a:rPr>
              <a:t/>
            </a:r>
            <a:br>
              <a:rPr lang="mr-IN" sz="2000" dirty="0">
                <a:solidFill>
                  <a:srgbClr val="00B050"/>
                </a:solidFill>
              </a:rPr>
            </a:br>
            <a:r>
              <a:rPr lang="mr-IN" sz="2000" dirty="0" smtClean="0">
                <a:solidFill>
                  <a:srgbClr val="00B050"/>
                </a:solidFill>
              </a:rPr>
              <a:t/>
            </a:r>
            <a:br>
              <a:rPr lang="mr-IN" sz="2000" dirty="0" smtClean="0">
                <a:solidFill>
                  <a:srgbClr val="00B05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endParaRPr lang="en-US" sz="3200" dirty="0">
              <a:solidFill>
                <a:srgbClr val="FF0000"/>
              </a:solidFill>
            </a:endParaRPr>
          </a:p>
        </p:txBody>
      </p:sp>
    </p:spTree>
    <p:extLst>
      <p:ext uri="{BB962C8B-B14F-4D97-AF65-F5344CB8AC3E}">
        <p14:creationId xmlns:p14="http://schemas.microsoft.com/office/powerpoint/2010/main" val="1423447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mr-IN" sz="9600" b="1" dirty="0" smtClean="0">
                <a:solidFill>
                  <a:srgbClr val="0070C0"/>
                </a:solidFill>
              </a:rPr>
              <a:t>धन्यवाद</a:t>
            </a:r>
            <a:endParaRPr lang="en-US" sz="9600" b="1" dirty="0">
              <a:solidFill>
                <a:srgbClr val="0070C0"/>
              </a:solidFill>
            </a:endParaRPr>
          </a:p>
        </p:txBody>
      </p:sp>
    </p:spTree>
    <p:extLst>
      <p:ext uri="{BB962C8B-B14F-4D97-AF65-F5344CB8AC3E}">
        <p14:creationId xmlns:p14="http://schemas.microsoft.com/office/powerpoint/2010/main" val="363317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normAutofit/>
          </a:bodyPr>
          <a:lstStyle/>
          <a:p>
            <a:pPr lvl="0"/>
            <a:r>
              <a:rPr lang="en-US" b="1" dirty="0">
                <a:solidFill>
                  <a:srgbClr val="C00000"/>
                </a:solidFill>
              </a:rPr>
              <a:t>“</a:t>
            </a:r>
            <a:r>
              <a:rPr lang="en-US" b="1" dirty="0" err="1">
                <a:solidFill>
                  <a:srgbClr val="C00000"/>
                </a:solidFill>
              </a:rPr>
              <a:t>उसने</a:t>
            </a:r>
            <a:r>
              <a:rPr lang="en-US" b="1" dirty="0">
                <a:solidFill>
                  <a:srgbClr val="C00000"/>
                </a:solidFill>
              </a:rPr>
              <a:t> </a:t>
            </a:r>
            <a:r>
              <a:rPr lang="en-US" b="1" dirty="0" err="1">
                <a:solidFill>
                  <a:srgbClr val="C00000"/>
                </a:solidFill>
              </a:rPr>
              <a:t>कहा</a:t>
            </a:r>
            <a:r>
              <a:rPr lang="en-US" b="1" dirty="0">
                <a:solidFill>
                  <a:srgbClr val="C00000"/>
                </a:solidFill>
              </a:rPr>
              <a:t> </a:t>
            </a:r>
            <a:r>
              <a:rPr lang="en-US" b="1" dirty="0" err="1" smtClean="0">
                <a:solidFill>
                  <a:srgbClr val="C00000"/>
                </a:solidFill>
              </a:rPr>
              <a:t>था</a:t>
            </a:r>
            <a:r>
              <a:rPr lang="en-US" b="1" dirty="0" smtClean="0">
                <a:solidFill>
                  <a:srgbClr val="C00000"/>
                </a:solidFill>
              </a:rPr>
              <a:t>”</a:t>
            </a:r>
            <a:r>
              <a:rPr lang="mr-IN" b="1" dirty="0" smtClean="0">
                <a:solidFill>
                  <a:srgbClr val="C00000"/>
                </a:solidFill>
              </a:rPr>
              <a:t/>
            </a:r>
            <a:br>
              <a:rPr lang="mr-IN" b="1" dirty="0" smtClean="0">
                <a:solidFill>
                  <a:srgbClr val="C00000"/>
                </a:solidFill>
              </a:rPr>
            </a:br>
            <a:r>
              <a:rPr lang="en-US" b="1" dirty="0" smtClean="0">
                <a:solidFill>
                  <a:srgbClr val="C00000"/>
                </a:solidFill>
              </a:rPr>
              <a:t> </a:t>
            </a:r>
            <a:r>
              <a:rPr lang="en-US" b="1" dirty="0" err="1" smtClean="0">
                <a:solidFill>
                  <a:srgbClr val="C00000"/>
                </a:solidFill>
              </a:rPr>
              <a:t>कहानी</a:t>
            </a:r>
            <a:r>
              <a:rPr lang="en-US" b="1" dirty="0" smtClean="0">
                <a:solidFill>
                  <a:srgbClr val="C00000"/>
                </a:solidFill>
              </a:rPr>
              <a:t> </a:t>
            </a:r>
            <a:r>
              <a:rPr lang="en-US" b="1" dirty="0" err="1" smtClean="0">
                <a:solidFill>
                  <a:srgbClr val="C00000"/>
                </a:solidFill>
              </a:rPr>
              <a:t>की</a:t>
            </a:r>
            <a:r>
              <a:rPr lang="mr-IN" b="1" dirty="0" smtClean="0">
                <a:solidFill>
                  <a:srgbClr val="C00000"/>
                </a:solidFill>
              </a:rPr>
              <a:t/>
            </a:r>
            <a:br>
              <a:rPr lang="mr-IN" b="1" dirty="0" smtClean="0">
                <a:solidFill>
                  <a:srgbClr val="C00000"/>
                </a:solidFill>
              </a:rPr>
            </a:br>
            <a:r>
              <a:rPr lang="en-US" b="1" dirty="0" err="1">
                <a:solidFill>
                  <a:srgbClr val="C00000"/>
                </a:solidFill>
              </a:rPr>
              <a:t>कथावस्तु</a:t>
            </a:r>
            <a:r>
              <a:rPr lang="en-US" dirty="0">
                <a:solidFill>
                  <a:srgbClr val="C00000"/>
                </a:solidFill>
              </a:rPr>
              <a:t/>
            </a:r>
            <a:br>
              <a:rPr lang="en-US" dirty="0">
                <a:solidFill>
                  <a:srgbClr val="C00000"/>
                </a:solidFill>
              </a:rPr>
            </a:br>
            <a:endParaRPr lang="en-US" dirty="0">
              <a:solidFill>
                <a:srgbClr val="C00000"/>
              </a:solidFill>
            </a:endParaRPr>
          </a:p>
        </p:txBody>
      </p:sp>
    </p:spTree>
    <p:extLst>
      <p:ext uri="{BB962C8B-B14F-4D97-AF65-F5344CB8AC3E}">
        <p14:creationId xmlns:p14="http://schemas.microsoft.com/office/powerpoint/2010/main" val="3987867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mr-IN" b="1" dirty="0" smtClean="0">
                <a:solidFill>
                  <a:srgbClr val="C00000"/>
                </a:solidFill>
              </a:rPr>
              <a:t/>
            </a:r>
            <a:br>
              <a:rPr lang="mr-IN" b="1" dirty="0" smtClean="0">
                <a:solidFill>
                  <a:srgbClr val="C00000"/>
                </a:solidFill>
              </a:rPr>
            </a:br>
            <a:r>
              <a:rPr lang="mr-IN" b="1" dirty="0">
                <a:solidFill>
                  <a:srgbClr val="C00000"/>
                </a:solidFill>
              </a:rPr>
              <a:t/>
            </a:r>
            <a:br>
              <a:rPr lang="mr-IN" b="1" dirty="0">
                <a:solidFill>
                  <a:srgbClr val="C00000"/>
                </a:solidFill>
              </a:rPr>
            </a:br>
            <a:r>
              <a:rPr lang="mr-IN" b="1" dirty="0" smtClean="0">
                <a:solidFill>
                  <a:srgbClr val="C00000"/>
                </a:solidFill>
              </a:rPr>
              <a:t>प्रास्ताविक=</a:t>
            </a:r>
            <a:br>
              <a:rPr lang="mr-IN" b="1" dirty="0" smtClean="0">
                <a:solidFill>
                  <a:srgbClr val="C00000"/>
                </a:solidFill>
              </a:rPr>
            </a:br>
            <a:r>
              <a:rPr lang="mr-IN" b="1" dirty="0" smtClean="0">
                <a:solidFill>
                  <a:srgbClr val="C00000"/>
                </a:solidFill>
              </a:rPr>
              <a:t/>
            </a:r>
            <a:br>
              <a:rPr lang="mr-IN" b="1" dirty="0" smtClean="0">
                <a:solidFill>
                  <a:srgbClr val="C00000"/>
                </a:solidFill>
              </a:rPr>
            </a:br>
            <a:r>
              <a:rPr lang="mr-IN" sz="2400" dirty="0" smtClean="0">
                <a:solidFill>
                  <a:srgbClr val="00B050"/>
                </a:solidFill>
              </a:rPr>
              <a:t>१)लेखक गुलेरीजी अपनी “उसने कहा था” कहानी से हिंदी जगत  में अजरामर हो गए।</a:t>
            </a:r>
            <a:br>
              <a:rPr lang="mr-IN" sz="2400" dirty="0" smtClean="0">
                <a:solidFill>
                  <a:srgbClr val="00B050"/>
                </a:solidFill>
              </a:rPr>
            </a:br>
            <a:r>
              <a:rPr lang="mr-IN" sz="2400" b="1" dirty="0">
                <a:solidFill>
                  <a:srgbClr val="00B050"/>
                </a:solidFill>
              </a:rPr>
              <a:t/>
            </a:r>
            <a:br>
              <a:rPr lang="mr-IN" sz="2400" b="1" dirty="0">
                <a:solidFill>
                  <a:srgbClr val="00B050"/>
                </a:solidFill>
              </a:rPr>
            </a:br>
            <a:r>
              <a:rPr lang="mr-IN" sz="2700" dirty="0" smtClean="0">
                <a:solidFill>
                  <a:srgbClr val="00B050"/>
                </a:solidFill>
              </a:rPr>
              <a:t>२)उक्त कहानी के माध्यम से उद्दात प्रेम की अभिव्यंजना पर बल दिया गया है</a:t>
            </a:r>
            <a:r>
              <a:rPr lang="mr-IN" sz="2400" dirty="0">
                <a:solidFill>
                  <a:srgbClr val="00B050"/>
                </a:solidFill>
              </a:rPr>
              <a:t> ।</a:t>
            </a:r>
            <a:r>
              <a:rPr lang="mr-IN" sz="2700" dirty="0" smtClean="0">
                <a:solidFill>
                  <a:srgbClr val="00B050"/>
                </a:solidFill>
              </a:rPr>
              <a:t/>
            </a:r>
            <a:br>
              <a:rPr lang="mr-IN" sz="2700" dirty="0" smtClean="0">
                <a:solidFill>
                  <a:srgbClr val="00B050"/>
                </a:solidFill>
              </a:rPr>
            </a:br>
            <a:r>
              <a:rPr lang="mr-IN" dirty="0">
                <a:solidFill>
                  <a:srgbClr val="00B050"/>
                </a:solidFill>
              </a:rPr>
              <a:t/>
            </a:r>
            <a:br>
              <a:rPr lang="mr-IN" dirty="0">
                <a:solidFill>
                  <a:srgbClr val="00B050"/>
                </a:solidFill>
              </a:rPr>
            </a:br>
            <a:r>
              <a:rPr lang="mr-IN" sz="2700" dirty="0" smtClean="0">
                <a:solidFill>
                  <a:srgbClr val="00B050"/>
                </a:solidFill>
              </a:rPr>
              <a:t>३)प्रस्तुत कहानी हिंदी की सर्वश्रेष्ठ कहानियों में गिनी जाति है।</a:t>
            </a:r>
            <a:br>
              <a:rPr lang="mr-IN" sz="2700" dirty="0" smtClean="0">
                <a:solidFill>
                  <a:srgbClr val="00B050"/>
                </a:solidFill>
              </a:rPr>
            </a:br>
            <a:r>
              <a:rPr lang="mr-IN" sz="2700" dirty="0" smtClean="0">
                <a:solidFill>
                  <a:srgbClr val="00B050"/>
                </a:solidFill>
              </a:rPr>
              <a:t/>
            </a:r>
            <a:br>
              <a:rPr lang="mr-IN" sz="2700" dirty="0" smtClean="0">
                <a:solidFill>
                  <a:srgbClr val="00B050"/>
                </a:solidFill>
              </a:rPr>
            </a:br>
            <a:r>
              <a:rPr lang="mr-IN" sz="2700" dirty="0" smtClean="0">
                <a:solidFill>
                  <a:srgbClr val="00B050"/>
                </a:solidFill>
              </a:rPr>
              <a:t/>
            </a:r>
            <a:br>
              <a:rPr lang="mr-IN" sz="2700" dirty="0" smtClean="0">
                <a:solidFill>
                  <a:srgbClr val="00B050"/>
                </a:solidFill>
              </a:rPr>
            </a:br>
            <a:r>
              <a:rPr lang="mr-IN" sz="2700" dirty="0" smtClean="0">
                <a:solidFill>
                  <a:srgbClr val="00B050"/>
                </a:solidFill>
              </a:rPr>
              <a:t>४)उक्त </a:t>
            </a:r>
            <a:r>
              <a:rPr lang="mr-IN" sz="2700" dirty="0">
                <a:solidFill>
                  <a:srgbClr val="00B050"/>
                </a:solidFill>
              </a:rPr>
              <a:t>कहानी </a:t>
            </a:r>
            <a:r>
              <a:rPr lang="mr-IN" sz="2700" dirty="0" smtClean="0">
                <a:solidFill>
                  <a:srgbClr val="00B050"/>
                </a:solidFill>
              </a:rPr>
              <a:t>मे आदर्श</a:t>
            </a:r>
            <a:r>
              <a:rPr lang="mr-IN" sz="2700" dirty="0">
                <a:solidFill>
                  <a:srgbClr val="00B050"/>
                </a:solidFill>
              </a:rPr>
              <a:t> </a:t>
            </a:r>
            <a:r>
              <a:rPr lang="mr-IN" sz="2700" dirty="0" smtClean="0">
                <a:solidFill>
                  <a:srgbClr val="00B050"/>
                </a:solidFill>
              </a:rPr>
              <a:t>प्रेम और कर्तव्य को सामाजिक </a:t>
            </a:r>
            <a:r>
              <a:rPr lang="mr-IN" sz="2700" dirty="0">
                <a:solidFill>
                  <a:srgbClr val="00B050"/>
                </a:solidFill>
              </a:rPr>
              <a:t>धरातल पर प्रतिष्ठित किया गया है।</a:t>
            </a:r>
            <a:br>
              <a:rPr lang="mr-IN" sz="2700" dirty="0">
                <a:solidFill>
                  <a:srgbClr val="00B050"/>
                </a:solidFill>
              </a:rPr>
            </a:br>
            <a:r>
              <a:rPr lang="mr-IN" dirty="0">
                <a:solidFill>
                  <a:srgbClr val="00B050"/>
                </a:solidFill>
              </a:rPr>
              <a:t/>
            </a:r>
            <a:br>
              <a:rPr lang="mr-IN" dirty="0">
                <a:solidFill>
                  <a:srgbClr val="00B050"/>
                </a:solidFill>
              </a:rPr>
            </a:br>
            <a:r>
              <a:rPr lang="mr-IN" dirty="0" smtClean="0"/>
              <a:t/>
            </a:r>
            <a:br>
              <a:rPr lang="mr-IN" dirty="0" smtClean="0"/>
            </a:br>
            <a:r>
              <a:rPr lang="mr-IN" dirty="0" smtClean="0"/>
              <a:t> </a:t>
            </a:r>
            <a:endParaRPr lang="en-US" dirty="0"/>
          </a:p>
        </p:txBody>
      </p:sp>
    </p:spTree>
    <p:extLst>
      <p:ext uri="{BB962C8B-B14F-4D97-AF65-F5344CB8AC3E}">
        <p14:creationId xmlns:p14="http://schemas.microsoft.com/office/powerpoint/2010/main" val="22124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lvl="0" algn="l"/>
            <a:r>
              <a:rPr lang="mr-IN" b="1" dirty="0"/>
              <a:t/>
            </a:r>
            <a:br>
              <a:rPr lang="mr-IN" b="1" dirty="0"/>
            </a:br>
            <a:r>
              <a:rPr lang="mr-IN" b="1" dirty="0" smtClean="0"/>
              <a:t/>
            </a:r>
            <a:br>
              <a:rPr lang="mr-IN" b="1" dirty="0" smtClean="0"/>
            </a:br>
            <a:r>
              <a:rPr lang="mr-IN" b="1" dirty="0" smtClean="0"/>
              <a:t/>
            </a:r>
            <a:br>
              <a:rPr lang="mr-IN" b="1" dirty="0" smtClean="0"/>
            </a:br>
            <a:r>
              <a:rPr lang="mr-IN" b="1" dirty="0"/>
              <a:t/>
            </a:r>
            <a:br>
              <a:rPr lang="mr-IN" b="1" dirty="0"/>
            </a:br>
            <a:r>
              <a:rPr lang="mr-IN" b="1" dirty="0" smtClean="0"/>
              <a:t/>
            </a:r>
            <a:br>
              <a:rPr lang="mr-IN" b="1" dirty="0" smtClean="0"/>
            </a:br>
            <a:r>
              <a:rPr lang="en-US" b="1" dirty="0" err="1" smtClean="0">
                <a:solidFill>
                  <a:srgbClr val="FF0000"/>
                </a:solidFill>
              </a:rPr>
              <a:t>कहानी</a:t>
            </a:r>
            <a:r>
              <a:rPr lang="en-US" b="1" dirty="0" smtClean="0">
                <a:solidFill>
                  <a:srgbClr val="FF0000"/>
                </a:solidFill>
              </a:rPr>
              <a:t> </a:t>
            </a:r>
            <a:r>
              <a:rPr lang="en-US" b="1" dirty="0" err="1">
                <a:solidFill>
                  <a:srgbClr val="FF0000"/>
                </a:solidFill>
              </a:rPr>
              <a:t>की</a:t>
            </a:r>
            <a:r>
              <a:rPr lang="en-US" b="1" dirty="0">
                <a:solidFill>
                  <a:srgbClr val="FF0000"/>
                </a:solidFill>
              </a:rPr>
              <a:t> </a:t>
            </a:r>
            <a:r>
              <a:rPr lang="en-US" b="1" dirty="0" err="1" smtClean="0">
                <a:solidFill>
                  <a:srgbClr val="FF0000"/>
                </a:solidFill>
              </a:rPr>
              <a:t>कथावस्तु</a:t>
            </a:r>
            <a:r>
              <a:rPr lang="mr-IN" b="1" dirty="0" smtClean="0">
                <a:solidFill>
                  <a:srgbClr val="FF0000"/>
                </a:solidFill>
              </a:rPr>
              <a:t/>
            </a:r>
            <a:br>
              <a:rPr lang="mr-IN" b="1" dirty="0" smtClean="0">
                <a:solidFill>
                  <a:srgbClr val="FF0000"/>
                </a:solidFill>
              </a:rPr>
            </a:br>
            <a:r>
              <a:rPr lang="mr-IN" b="1" dirty="0" smtClean="0">
                <a:solidFill>
                  <a:srgbClr val="FF0000"/>
                </a:solidFill>
              </a:rPr>
              <a:t>               </a:t>
            </a:r>
            <a:r>
              <a:rPr lang="mr-IN" sz="2200" dirty="0" smtClean="0">
                <a:solidFill>
                  <a:srgbClr val="FF0000"/>
                </a:solidFill>
              </a:rPr>
              <a:t>१)लडका-लडकी </a:t>
            </a:r>
            <a:r>
              <a:rPr lang="mr-IN" sz="2200" dirty="0" smtClean="0">
                <a:solidFill>
                  <a:srgbClr val="FF0000"/>
                </a:solidFill>
              </a:rPr>
              <a:t>की प्रथम भेट </a:t>
            </a:r>
            <a:br>
              <a:rPr lang="mr-IN" sz="2200" dirty="0" smtClean="0">
                <a:solidFill>
                  <a:srgbClr val="FF0000"/>
                </a:solidFill>
              </a:rPr>
            </a:br>
            <a:r>
              <a:rPr lang="mr-IN" sz="2200" dirty="0" smtClean="0">
                <a:solidFill>
                  <a:srgbClr val="FF0000"/>
                </a:solidFill>
              </a:rPr>
              <a:t/>
            </a:r>
            <a:br>
              <a:rPr lang="mr-IN" sz="2200" dirty="0" smtClean="0">
                <a:solidFill>
                  <a:srgbClr val="FF0000"/>
                </a:solidFill>
              </a:rPr>
            </a:br>
            <a:r>
              <a:rPr lang="mr-IN" sz="2200" dirty="0" smtClean="0">
                <a:solidFill>
                  <a:srgbClr val="FF0000"/>
                </a:solidFill>
              </a:rPr>
              <a:t>                              </a:t>
            </a:r>
            <a:r>
              <a:rPr lang="mr-IN" sz="2200" dirty="0" smtClean="0">
                <a:solidFill>
                  <a:srgbClr val="FFC000"/>
                </a:solidFill>
              </a:rPr>
              <a:t>२)सुबेदारनी से भेट</a:t>
            </a:r>
            <a:r>
              <a:rPr lang="mr-IN" sz="2200" dirty="0">
                <a:solidFill>
                  <a:srgbClr val="FFC000"/>
                </a:solidFill>
              </a:rPr>
              <a:t/>
            </a:r>
            <a:br>
              <a:rPr lang="mr-IN" sz="2200" dirty="0">
                <a:solidFill>
                  <a:srgbClr val="FFC000"/>
                </a:solidFill>
              </a:rPr>
            </a:br>
            <a:r>
              <a:rPr lang="mr-IN" sz="2200" dirty="0" smtClean="0">
                <a:solidFill>
                  <a:srgbClr val="FF0000"/>
                </a:solidFill>
              </a:rPr>
              <a:t/>
            </a:r>
            <a:br>
              <a:rPr lang="mr-IN" sz="2200" dirty="0" smtClean="0">
                <a:solidFill>
                  <a:srgbClr val="FF0000"/>
                </a:solidFill>
              </a:rPr>
            </a:br>
            <a:r>
              <a:rPr lang="mr-IN" sz="2200" dirty="0" smtClean="0">
                <a:solidFill>
                  <a:srgbClr val="92D050"/>
                </a:solidFill>
              </a:rPr>
              <a:t>                              ३)विश्व युद्ध</a:t>
            </a:r>
            <a:br>
              <a:rPr lang="mr-IN" sz="2200" dirty="0" smtClean="0">
                <a:solidFill>
                  <a:srgbClr val="92D050"/>
                </a:solidFill>
              </a:rPr>
            </a:br>
            <a:r>
              <a:rPr lang="mr-IN" sz="2200" dirty="0" smtClean="0">
                <a:solidFill>
                  <a:srgbClr val="FF0000"/>
                </a:solidFill>
              </a:rPr>
              <a:t/>
            </a:r>
            <a:br>
              <a:rPr lang="mr-IN" sz="2200" dirty="0" smtClean="0">
                <a:solidFill>
                  <a:srgbClr val="FF0000"/>
                </a:solidFill>
              </a:rPr>
            </a:br>
            <a:r>
              <a:rPr lang="mr-IN" sz="2200" dirty="0" smtClean="0">
                <a:solidFill>
                  <a:srgbClr val="FF0000"/>
                </a:solidFill>
              </a:rPr>
              <a:t>                              </a:t>
            </a:r>
            <a:r>
              <a:rPr lang="mr-IN" sz="2200" dirty="0" smtClean="0">
                <a:solidFill>
                  <a:srgbClr val="00B050"/>
                </a:solidFill>
              </a:rPr>
              <a:t>४)लहनासिंह </a:t>
            </a:r>
            <a:r>
              <a:rPr lang="mr-IN" sz="2200" dirty="0" smtClean="0">
                <a:solidFill>
                  <a:srgbClr val="00B050"/>
                </a:solidFill>
              </a:rPr>
              <a:t>की सूझबूझ</a:t>
            </a:r>
            <a:r>
              <a:rPr lang="mr-IN" sz="2200" dirty="0" smtClean="0">
                <a:solidFill>
                  <a:srgbClr val="FF0000"/>
                </a:solidFill>
              </a:rPr>
              <a:t/>
            </a:r>
            <a:br>
              <a:rPr lang="mr-IN" sz="2200" dirty="0" smtClean="0">
                <a:solidFill>
                  <a:srgbClr val="FF0000"/>
                </a:solidFill>
              </a:rPr>
            </a:br>
            <a:r>
              <a:rPr lang="mr-IN" sz="2200" dirty="0">
                <a:solidFill>
                  <a:srgbClr val="FF0000"/>
                </a:solidFill>
              </a:rPr>
              <a:t/>
            </a:r>
            <a:br>
              <a:rPr lang="mr-IN" sz="2200" dirty="0">
                <a:solidFill>
                  <a:srgbClr val="FF0000"/>
                </a:solidFill>
              </a:rPr>
            </a:br>
            <a:r>
              <a:rPr lang="mr-IN" sz="2200" dirty="0" smtClean="0">
                <a:solidFill>
                  <a:srgbClr val="7030A0"/>
                </a:solidFill>
              </a:rPr>
              <a:t>                              ५) नकली लपटन साहब की कपाल क्रिया</a:t>
            </a:r>
            <a:r>
              <a:rPr lang="mr-IN" sz="2200" dirty="0" smtClean="0">
                <a:solidFill>
                  <a:srgbClr val="FF0000"/>
                </a:solidFill>
              </a:rPr>
              <a:t/>
            </a:r>
            <a:br>
              <a:rPr lang="mr-IN" sz="2200" dirty="0" smtClean="0">
                <a:solidFill>
                  <a:srgbClr val="FF0000"/>
                </a:solidFill>
              </a:rPr>
            </a:br>
            <a:r>
              <a:rPr lang="mr-IN" sz="2200" dirty="0" smtClean="0">
                <a:solidFill>
                  <a:srgbClr val="FF0000"/>
                </a:solidFill>
              </a:rPr>
              <a:t/>
            </a:r>
            <a:br>
              <a:rPr lang="mr-IN" sz="2200" dirty="0" smtClean="0">
                <a:solidFill>
                  <a:srgbClr val="FF0000"/>
                </a:solidFill>
              </a:rPr>
            </a:br>
            <a:r>
              <a:rPr lang="mr-IN" sz="2200" dirty="0" smtClean="0">
                <a:solidFill>
                  <a:srgbClr val="FF0000"/>
                </a:solidFill>
              </a:rPr>
              <a:t>                              </a:t>
            </a:r>
            <a:r>
              <a:rPr lang="mr-IN" sz="2200" dirty="0" smtClean="0">
                <a:solidFill>
                  <a:srgbClr val="00B0F0"/>
                </a:solidFill>
              </a:rPr>
              <a:t>६)जखमी लहना </a:t>
            </a:r>
            <a:r>
              <a:rPr lang="mr-IN" sz="2200" dirty="0">
                <a:solidFill>
                  <a:srgbClr val="00B0F0"/>
                </a:solidFill>
              </a:rPr>
              <a:t>सिंह</a:t>
            </a:r>
            <a:r>
              <a:rPr lang="mr-IN" sz="2200" dirty="0" smtClean="0">
                <a:solidFill>
                  <a:srgbClr val="00B0F0"/>
                </a:solidFill>
              </a:rPr>
              <a:t> </a:t>
            </a:r>
            <a:br>
              <a:rPr lang="mr-IN" sz="2200" dirty="0" smtClean="0">
                <a:solidFill>
                  <a:srgbClr val="00B0F0"/>
                </a:solidFill>
              </a:rPr>
            </a:br>
            <a:r>
              <a:rPr lang="mr-IN" sz="2200" dirty="0" smtClean="0">
                <a:solidFill>
                  <a:srgbClr val="FF0000"/>
                </a:solidFill>
              </a:rPr>
              <a:t/>
            </a:r>
            <a:br>
              <a:rPr lang="mr-IN" sz="2200" dirty="0" smtClean="0">
                <a:solidFill>
                  <a:srgbClr val="FF0000"/>
                </a:solidFill>
              </a:rPr>
            </a:br>
            <a:r>
              <a:rPr lang="mr-IN" sz="2200" dirty="0" smtClean="0">
                <a:solidFill>
                  <a:srgbClr val="FF0000"/>
                </a:solidFill>
              </a:rPr>
              <a:t>                              </a:t>
            </a:r>
            <a:r>
              <a:rPr lang="mr-IN" sz="2200" dirty="0" smtClean="0">
                <a:solidFill>
                  <a:srgbClr val="002060"/>
                </a:solidFill>
              </a:rPr>
              <a:t>७)लहनासिंह द्वारा वचनपूर्ती</a:t>
            </a:r>
            <a:r>
              <a:rPr lang="mr-IN" sz="2200" dirty="0" smtClean="0">
                <a:solidFill>
                  <a:srgbClr val="002060"/>
                </a:solidFill>
              </a:rPr>
              <a:t/>
            </a:r>
            <a:br>
              <a:rPr lang="mr-IN" sz="2200" dirty="0" smtClean="0">
                <a:solidFill>
                  <a:srgbClr val="002060"/>
                </a:solidFill>
              </a:rPr>
            </a:br>
            <a:r>
              <a:rPr lang="mr-IN" sz="2200" dirty="0" smtClean="0">
                <a:solidFill>
                  <a:srgbClr val="FF0000"/>
                </a:solidFill>
              </a:rPr>
              <a:t/>
            </a:r>
            <a:br>
              <a:rPr lang="mr-IN" sz="2200" dirty="0" smtClean="0">
                <a:solidFill>
                  <a:srgbClr val="FF0000"/>
                </a:solidFill>
              </a:rPr>
            </a:br>
            <a:r>
              <a:rPr lang="mr-IN" sz="2200" dirty="0" smtClean="0">
                <a:solidFill>
                  <a:srgbClr val="FF0000"/>
                </a:solidFill>
              </a:rPr>
              <a:t>                              </a:t>
            </a:r>
            <a:r>
              <a:rPr lang="mr-IN" sz="2200" dirty="0" smtClean="0">
                <a:solidFill>
                  <a:srgbClr val="C00000"/>
                </a:solidFill>
              </a:rPr>
              <a:t>८)लहनासिंह </a:t>
            </a:r>
            <a:r>
              <a:rPr lang="mr-IN" sz="2200" dirty="0" smtClean="0">
                <a:solidFill>
                  <a:srgbClr val="C00000"/>
                </a:solidFill>
              </a:rPr>
              <a:t>की अंतिम विदा</a:t>
            </a:r>
            <a:r>
              <a:rPr lang="mr-IN" b="1" dirty="0" smtClean="0">
                <a:solidFill>
                  <a:srgbClr val="C00000"/>
                </a:solidFill>
              </a:rPr>
              <a:t/>
            </a:r>
            <a:br>
              <a:rPr lang="mr-IN" b="1" dirty="0" smtClean="0">
                <a:solidFill>
                  <a:srgbClr val="C00000"/>
                </a:solidFill>
              </a:rPr>
            </a:br>
            <a:r>
              <a:rPr lang="mr-IN" b="1" dirty="0"/>
              <a:t/>
            </a:r>
            <a:br>
              <a:rPr lang="mr-IN" b="1" dirty="0"/>
            </a:br>
            <a:r>
              <a:rPr lang="mr-IN" b="1" dirty="0" smtClean="0"/>
              <a:t/>
            </a:r>
            <a:br>
              <a:rPr lang="mr-IN" b="1" dirty="0" smtClean="0"/>
            </a:br>
            <a:r>
              <a:rPr lang="mr-IN" b="1" dirty="0"/>
              <a:t/>
            </a:r>
            <a:br>
              <a:rPr lang="mr-IN" b="1" dirty="0"/>
            </a:br>
            <a:r>
              <a:rPr lang="mr-IN" b="1" dirty="0" smtClean="0"/>
              <a:t/>
            </a:r>
            <a:br>
              <a:rPr lang="mr-IN" b="1" dirty="0" smtClean="0"/>
            </a:br>
            <a:r>
              <a:rPr lang="en-US" dirty="0"/>
              <a:t/>
            </a:r>
            <a:br>
              <a:rPr lang="en-US" dirty="0"/>
            </a:br>
            <a:endParaRPr lang="en-US" dirty="0"/>
          </a:p>
        </p:txBody>
      </p:sp>
      <p:sp>
        <p:nvSpPr>
          <p:cNvPr id="3" name="Right Arrow 2"/>
          <p:cNvSpPr/>
          <p:nvPr/>
        </p:nvSpPr>
        <p:spPr>
          <a:xfrm>
            <a:off x="3271157" y="10668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3276600" y="17526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276600" y="24384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276600" y="29718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276600" y="35814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276600" y="41910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276600" y="48006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276600" y="5410200"/>
            <a:ext cx="990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083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l"/>
            <a:r>
              <a:rPr lang="mr-IN" sz="2900" dirty="0" smtClean="0">
                <a:solidFill>
                  <a:srgbClr val="FF0000"/>
                </a:solidFill>
              </a:rPr>
              <a:t>१)लडका-लडकी </a:t>
            </a:r>
            <a:r>
              <a:rPr lang="mr-IN" sz="2900" dirty="0">
                <a:solidFill>
                  <a:srgbClr val="FF0000"/>
                </a:solidFill>
              </a:rPr>
              <a:t>की प्रथम </a:t>
            </a:r>
            <a:r>
              <a:rPr lang="mr-IN" sz="2900" dirty="0" smtClean="0">
                <a:solidFill>
                  <a:srgbClr val="FF0000"/>
                </a:solidFill>
              </a:rPr>
              <a:t>भेट=</a:t>
            </a:r>
            <a:br>
              <a:rPr lang="mr-IN" sz="2900" dirty="0" smtClean="0">
                <a:solidFill>
                  <a:srgbClr val="FF0000"/>
                </a:solidFill>
              </a:rPr>
            </a:br>
            <a:r>
              <a:rPr lang="mr-IN" sz="2900" dirty="0">
                <a:solidFill>
                  <a:srgbClr val="FF0000"/>
                </a:solidFill>
              </a:rPr>
              <a:t/>
            </a:r>
            <a:br>
              <a:rPr lang="mr-IN" sz="2900" dirty="0">
                <a:solidFill>
                  <a:srgbClr val="FF0000"/>
                </a:solidFill>
              </a:rPr>
            </a:br>
            <a:r>
              <a:rPr lang="mr-IN" sz="2000" dirty="0" smtClean="0">
                <a:solidFill>
                  <a:srgbClr val="00B050"/>
                </a:solidFill>
              </a:rPr>
              <a:t>१)कहानी का प्रारंभ अमृतसर के बंबूकार्ट बाजार के वर्णन से होता है।</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000" dirty="0" smtClean="0">
                <a:solidFill>
                  <a:srgbClr val="00B050"/>
                </a:solidFill>
              </a:rPr>
              <a:t>२)लडका-लडकी </a:t>
            </a:r>
            <a:r>
              <a:rPr lang="mr-IN" sz="2000" dirty="0">
                <a:solidFill>
                  <a:srgbClr val="00B050"/>
                </a:solidFill>
              </a:rPr>
              <a:t>की प्रथम </a:t>
            </a:r>
            <a:r>
              <a:rPr lang="mr-IN" sz="2000" dirty="0" smtClean="0">
                <a:solidFill>
                  <a:srgbClr val="00B050"/>
                </a:solidFill>
              </a:rPr>
              <a:t>भेट चौक की एक दूकान पर होती </a:t>
            </a:r>
            <a:r>
              <a:rPr lang="mr-IN" sz="2000" dirty="0" smtClean="0">
                <a:solidFill>
                  <a:srgbClr val="00B050"/>
                </a:solidFill>
              </a:rPr>
              <a:t>है।</a:t>
            </a:r>
            <a:r>
              <a:rPr lang="mr-IN" sz="2000" dirty="0" smtClean="0">
                <a:solidFill>
                  <a:srgbClr val="00B050"/>
                </a:solidFill>
              </a:rPr>
              <a:t/>
            </a:r>
            <a:br>
              <a:rPr lang="mr-IN" sz="2000" dirty="0" smtClean="0">
                <a:solidFill>
                  <a:srgbClr val="00B050"/>
                </a:solidFill>
              </a:rPr>
            </a:br>
            <a:r>
              <a:rPr lang="mr-IN" sz="2000" dirty="0" smtClean="0">
                <a:solidFill>
                  <a:srgbClr val="00B050"/>
                </a:solidFill>
              </a:rPr>
              <a:t> </a:t>
            </a:r>
            <a:br>
              <a:rPr lang="mr-IN" sz="2000" dirty="0" smtClean="0">
                <a:solidFill>
                  <a:srgbClr val="00B050"/>
                </a:solidFill>
              </a:rPr>
            </a:br>
            <a:r>
              <a:rPr lang="mr-IN" sz="2000" dirty="0" smtClean="0">
                <a:solidFill>
                  <a:srgbClr val="00B050"/>
                </a:solidFill>
              </a:rPr>
              <a:t>३)लडका लडकी से बार-बार ‘तेरी कुडमाई हो गई’ पूछता </a:t>
            </a:r>
            <a:r>
              <a:rPr lang="mr-IN" sz="2000" dirty="0" smtClean="0">
                <a:solidFill>
                  <a:srgbClr val="00B050"/>
                </a:solidFill>
              </a:rPr>
              <a:t>है। </a:t>
            </a:r>
            <a:r>
              <a:rPr lang="mr-IN" sz="2000" dirty="0" smtClean="0">
                <a:solidFill>
                  <a:srgbClr val="00B050"/>
                </a:solidFill>
              </a:rPr>
              <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000" dirty="0" smtClean="0">
                <a:solidFill>
                  <a:srgbClr val="00B050"/>
                </a:solidFill>
              </a:rPr>
              <a:t> </a:t>
            </a:r>
            <a:br>
              <a:rPr lang="mr-IN" sz="2000" dirty="0" smtClean="0">
                <a:solidFill>
                  <a:srgbClr val="00B050"/>
                </a:solidFill>
              </a:rPr>
            </a:br>
            <a:r>
              <a:rPr lang="mr-IN" sz="2000" dirty="0" smtClean="0">
                <a:solidFill>
                  <a:srgbClr val="00B050"/>
                </a:solidFill>
              </a:rPr>
              <a:t>४)</a:t>
            </a:r>
            <a:r>
              <a:rPr lang="mr-IN" sz="2000" dirty="0">
                <a:solidFill>
                  <a:srgbClr val="00B050"/>
                </a:solidFill>
              </a:rPr>
              <a:t> लडकी </a:t>
            </a:r>
            <a:r>
              <a:rPr lang="mr-IN" sz="2000" dirty="0" smtClean="0">
                <a:solidFill>
                  <a:srgbClr val="00B050"/>
                </a:solidFill>
              </a:rPr>
              <a:t>का ‘धत’ कहकर भाग </a:t>
            </a:r>
            <a:r>
              <a:rPr lang="mr-IN" sz="2000" dirty="0" smtClean="0">
                <a:solidFill>
                  <a:srgbClr val="00B050"/>
                </a:solidFill>
              </a:rPr>
              <a:t>जाना</a:t>
            </a:r>
            <a:r>
              <a:rPr lang="mr-IN" sz="2000" dirty="0" smtClean="0">
                <a:solidFill>
                  <a:srgbClr val="00B050"/>
                </a:solidFill>
              </a:rPr>
              <a:t>। </a:t>
            </a:r>
            <a:r>
              <a:rPr lang="mr-IN" sz="2000" dirty="0" smtClean="0">
                <a:solidFill>
                  <a:srgbClr val="00B050"/>
                </a:solidFill>
              </a:rPr>
              <a:t>	</a:t>
            </a:r>
            <a:br>
              <a:rPr lang="mr-IN" sz="2000" dirty="0" smtClean="0">
                <a:solidFill>
                  <a:srgbClr val="00B050"/>
                </a:solidFill>
              </a:rPr>
            </a:br>
            <a:endParaRPr lang="en-US" sz="2000" dirty="0">
              <a:solidFill>
                <a:srgbClr val="00B050"/>
              </a:solidFill>
            </a:endParaRPr>
          </a:p>
        </p:txBody>
      </p:sp>
    </p:spTree>
    <p:extLst>
      <p:ext uri="{BB962C8B-B14F-4D97-AF65-F5344CB8AC3E}">
        <p14:creationId xmlns:p14="http://schemas.microsoft.com/office/powerpoint/2010/main" val="214321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mr-IN" sz="3200" dirty="0">
                <a:solidFill>
                  <a:srgbClr val="FF0000"/>
                </a:solidFill>
              </a:rPr>
              <a:t> </a:t>
            </a: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smtClean="0">
                <a:solidFill>
                  <a:srgbClr val="FF0000"/>
                </a:solidFill>
              </a:rPr>
              <a:t>    २)सुबेदारनी </a:t>
            </a:r>
            <a:r>
              <a:rPr lang="mr-IN" sz="3200" dirty="0">
                <a:solidFill>
                  <a:srgbClr val="FF0000"/>
                </a:solidFill>
              </a:rPr>
              <a:t>से </a:t>
            </a:r>
            <a:r>
              <a:rPr lang="mr-IN" sz="3200" dirty="0" smtClean="0">
                <a:solidFill>
                  <a:srgbClr val="FF0000"/>
                </a:solidFill>
              </a:rPr>
              <a:t>भेट=</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2400" dirty="0" smtClean="0">
                <a:solidFill>
                  <a:srgbClr val="00B050"/>
                </a:solidFill>
              </a:rPr>
              <a:t>१)लडका-लडकी दोनों एक दूसरे से बिछड जाते है</a:t>
            </a:r>
            <a:r>
              <a:rPr lang="mr-IN" sz="2000" dirty="0" smtClean="0">
                <a:solidFill>
                  <a:srgbClr val="00B050"/>
                </a:solidFill>
              </a:rPr>
              <a:t>।</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200" dirty="0" smtClean="0">
                <a:solidFill>
                  <a:srgbClr val="00B050"/>
                </a:solidFill>
              </a:rPr>
              <a:t>२)लडका लहनासिंह फौज मे भर्ती हो जाता है।</a:t>
            </a:r>
            <a:br>
              <a:rPr lang="mr-IN" sz="22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३)</a:t>
            </a:r>
            <a:r>
              <a:rPr lang="mr-IN" sz="2200" dirty="0">
                <a:solidFill>
                  <a:srgbClr val="00B050"/>
                </a:solidFill>
              </a:rPr>
              <a:t> </a:t>
            </a:r>
            <a:r>
              <a:rPr lang="mr-IN" sz="2200" dirty="0" smtClean="0">
                <a:solidFill>
                  <a:srgbClr val="00B050"/>
                </a:solidFill>
              </a:rPr>
              <a:t>लहनासिंह सूबेदार के घर पर सूबेदारनी से </a:t>
            </a:r>
            <a:r>
              <a:rPr lang="mr-IN" sz="2200" dirty="0" smtClean="0">
                <a:solidFill>
                  <a:srgbClr val="00B050"/>
                </a:solidFill>
              </a:rPr>
              <a:t>दूबारा </a:t>
            </a:r>
            <a:r>
              <a:rPr lang="mr-IN" sz="2200" dirty="0" smtClean="0">
                <a:solidFill>
                  <a:srgbClr val="00B050"/>
                </a:solidFill>
              </a:rPr>
              <a:t>मिलता है।</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2200" dirty="0">
                <a:solidFill>
                  <a:srgbClr val="00B050"/>
                </a:solidFill>
              </a:rPr>
              <a:t>४</a:t>
            </a:r>
            <a:r>
              <a:rPr lang="mr-IN" sz="2200" dirty="0" smtClean="0">
                <a:solidFill>
                  <a:srgbClr val="00B050"/>
                </a:solidFill>
              </a:rPr>
              <a:t>)</a:t>
            </a:r>
            <a:r>
              <a:rPr lang="mr-IN" sz="2200" dirty="0">
                <a:solidFill>
                  <a:srgbClr val="00B050"/>
                </a:solidFill>
              </a:rPr>
              <a:t> </a:t>
            </a:r>
            <a:r>
              <a:rPr lang="mr-IN" sz="2200" dirty="0" smtClean="0">
                <a:solidFill>
                  <a:srgbClr val="00B050"/>
                </a:solidFill>
              </a:rPr>
              <a:t>सूबेदारनी के बच्चे एक-एक करके मारे गए।</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2200" dirty="0">
                <a:solidFill>
                  <a:srgbClr val="00B050"/>
                </a:solidFill>
              </a:rPr>
              <a:t>५</a:t>
            </a:r>
            <a:r>
              <a:rPr lang="mr-IN" sz="2200" dirty="0" smtClean="0">
                <a:solidFill>
                  <a:srgbClr val="00B050"/>
                </a:solidFill>
              </a:rPr>
              <a:t>) सूबेदारनी के द्वारा लहनासिंह से वचन लेना कि,मेरे पति और बेटे को बचाना</a:t>
            </a:r>
            <a:r>
              <a:rPr lang="mr-IN" sz="2200" dirty="0">
                <a:solidFill>
                  <a:srgbClr val="00B050"/>
                </a:solidFill>
              </a:rPr>
              <a:t> </a:t>
            </a:r>
            <a:r>
              <a:rPr lang="mr-IN" sz="2200" dirty="0" smtClean="0">
                <a:solidFill>
                  <a:srgbClr val="00B050"/>
                </a:solidFill>
              </a:rPr>
              <a:t>।</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2000" dirty="0">
                <a:solidFill>
                  <a:srgbClr val="FF0000"/>
                </a:solidFill>
              </a:rPr>
              <a:t/>
            </a:r>
            <a:br>
              <a:rPr lang="mr-IN" sz="20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endParaRPr lang="en-US" sz="3200" dirty="0"/>
          </a:p>
        </p:txBody>
      </p:sp>
    </p:spTree>
    <p:extLst>
      <p:ext uri="{BB962C8B-B14F-4D97-AF65-F5344CB8AC3E}">
        <p14:creationId xmlns:p14="http://schemas.microsoft.com/office/powerpoint/2010/main" val="775579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smtClean="0">
                <a:solidFill>
                  <a:srgbClr val="FF0000"/>
                </a:solidFill>
              </a:rPr>
              <a:t/>
            </a:r>
            <a:br>
              <a:rPr lang="mr-IN" sz="3200" dirty="0" smtClean="0">
                <a:solidFill>
                  <a:srgbClr val="FF0000"/>
                </a:solidFill>
              </a:rPr>
            </a:br>
            <a:r>
              <a:rPr lang="mr-IN" sz="3200" dirty="0" smtClean="0">
                <a:solidFill>
                  <a:srgbClr val="FF0000"/>
                </a:solidFill>
              </a:rPr>
              <a:t>       ३)विश्व </a:t>
            </a:r>
            <a:r>
              <a:rPr lang="mr-IN" sz="3200" dirty="0" smtClean="0">
                <a:solidFill>
                  <a:srgbClr val="FF0000"/>
                </a:solidFill>
              </a:rPr>
              <a:t>युद्ध</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2000" dirty="0" smtClean="0">
                <a:solidFill>
                  <a:srgbClr val="00B050"/>
                </a:solidFill>
              </a:rPr>
              <a:t>१) लहनासिंह, सूबेदार और बोधासिंह अंग्रेजों की तरफ से फ्रांस की भूमिपर जर्मनों के खिलाफ लड रहे थे।</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2000" dirty="0" smtClean="0">
                <a:solidFill>
                  <a:srgbClr val="00B050"/>
                </a:solidFill>
              </a:rPr>
              <a:t>२)</a:t>
            </a:r>
            <a:r>
              <a:rPr lang="mr-IN" sz="2000" dirty="0">
                <a:solidFill>
                  <a:srgbClr val="00B050"/>
                </a:solidFill>
              </a:rPr>
              <a:t> </a:t>
            </a:r>
            <a:r>
              <a:rPr lang="mr-IN" sz="2000" dirty="0" smtClean="0">
                <a:solidFill>
                  <a:srgbClr val="00B050"/>
                </a:solidFill>
              </a:rPr>
              <a:t>लहनासिंह अपने दोनों कंबल</a:t>
            </a:r>
            <a:r>
              <a:rPr lang="mr-IN" sz="2000" dirty="0">
                <a:solidFill>
                  <a:srgbClr val="00B050"/>
                </a:solidFill>
              </a:rPr>
              <a:t> </a:t>
            </a:r>
            <a:r>
              <a:rPr lang="mr-IN" sz="2000" dirty="0" smtClean="0">
                <a:solidFill>
                  <a:srgbClr val="00B050"/>
                </a:solidFill>
              </a:rPr>
              <a:t>बोधासिंह को ओढा देता है और </a:t>
            </a:r>
            <a:r>
              <a:rPr lang="mr-IN" sz="2000" dirty="0" smtClean="0">
                <a:solidFill>
                  <a:srgbClr val="00B050"/>
                </a:solidFill>
              </a:rPr>
              <a:t>स्वयं सिगरी </a:t>
            </a:r>
            <a:r>
              <a:rPr lang="mr-IN" sz="2000" dirty="0" smtClean="0">
                <a:solidFill>
                  <a:srgbClr val="00B050"/>
                </a:solidFill>
              </a:rPr>
              <a:t>के पास बैठा रहता है</a:t>
            </a:r>
            <a:r>
              <a:rPr lang="mr-IN" sz="2000" dirty="0">
                <a:solidFill>
                  <a:srgbClr val="00B050"/>
                </a:solidFill>
              </a:rPr>
              <a:t> ।</a:t>
            </a:r>
            <a:r>
              <a:rPr lang="mr-IN" sz="2000" dirty="0" smtClean="0">
                <a:solidFill>
                  <a:srgbClr val="00B050"/>
                </a:solidFill>
              </a:rPr>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३)सूबेदार </a:t>
            </a:r>
            <a:r>
              <a:rPr lang="mr-IN" sz="2000" dirty="0" smtClean="0">
                <a:solidFill>
                  <a:srgbClr val="00B050"/>
                </a:solidFill>
              </a:rPr>
              <a:t>हजारा सिंह </a:t>
            </a:r>
            <a:r>
              <a:rPr lang="mr-IN" sz="2000" dirty="0" smtClean="0">
                <a:solidFill>
                  <a:srgbClr val="00B050"/>
                </a:solidFill>
              </a:rPr>
              <a:t>को खंदक के बाहर से आवाज देता है कि,तुरंत धावा करना है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४)</a:t>
            </a:r>
            <a:r>
              <a:rPr lang="mr-IN" sz="2000" dirty="0">
                <a:solidFill>
                  <a:srgbClr val="00B050"/>
                </a:solidFill>
              </a:rPr>
              <a:t> </a:t>
            </a:r>
            <a:r>
              <a:rPr lang="mr-IN" sz="2000" dirty="0" smtClean="0">
                <a:solidFill>
                  <a:srgbClr val="00B050"/>
                </a:solidFill>
              </a:rPr>
              <a:t>लहनासिंह </a:t>
            </a:r>
            <a:r>
              <a:rPr lang="mr-IN" sz="2000" dirty="0">
                <a:solidFill>
                  <a:srgbClr val="00B050"/>
                </a:solidFill>
              </a:rPr>
              <a:t>बोधासिंह को </a:t>
            </a:r>
            <a:r>
              <a:rPr lang="mr-IN" sz="2000" dirty="0" smtClean="0">
                <a:solidFill>
                  <a:srgbClr val="00B050"/>
                </a:solidFill>
              </a:rPr>
              <a:t>जाने से रोक देता है ।</a:t>
            </a:r>
            <a:br>
              <a:rPr lang="mr-IN" sz="2000" dirty="0" smtClean="0">
                <a:solidFill>
                  <a:srgbClr val="00B050"/>
                </a:solidFill>
              </a:rPr>
            </a:br>
            <a:r>
              <a:rPr lang="mr-IN" sz="2000" dirty="0">
                <a:solidFill>
                  <a:srgbClr val="00B050"/>
                </a:solidFill>
              </a:rPr>
              <a:t/>
            </a:r>
            <a:br>
              <a:rPr lang="mr-IN" sz="2000" dirty="0">
                <a:solidFill>
                  <a:srgbClr val="00B050"/>
                </a:solidFill>
              </a:rPr>
            </a:br>
            <a:r>
              <a:rPr lang="mr-IN" sz="2000" dirty="0" smtClean="0">
                <a:solidFill>
                  <a:srgbClr val="00B050"/>
                </a:solidFill>
              </a:rPr>
              <a:t>५)लपटन साहब लहनासिंह की ओर सिगरेट बढा देता है</a:t>
            </a:r>
            <a:r>
              <a:rPr lang="mr-IN" sz="2000" dirty="0">
                <a:solidFill>
                  <a:srgbClr val="00B050"/>
                </a:solidFill>
              </a:rPr>
              <a:t> ।</a:t>
            </a:r>
            <a:r>
              <a:rPr lang="mr-IN" sz="2000" dirty="0" smtClean="0">
                <a:solidFill>
                  <a:srgbClr val="00B050"/>
                </a:solidFill>
              </a:rPr>
              <a:t/>
            </a:r>
            <a:br>
              <a:rPr lang="mr-IN" sz="2000" dirty="0" smtClean="0">
                <a:solidFill>
                  <a:srgbClr val="00B050"/>
                </a:solidFill>
              </a:rPr>
            </a:br>
            <a:r>
              <a:rPr lang="mr-IN" sz="2000" dirty="0" smtClean="0">
                <a:solidFill>
                  <a:srgbClr val="00B050"/>
                </a:solidFill>
              </a:rPr>
              <a:t/>
            </a:r>
            <a:br>
              <a:rPr lang="mr-IN" sz="2000" dirty="0" smtClean="0">
                <a:solidFill>
                  <a:srgbClr val="00B05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endParaRPr lang="en-US" sz="3200" dirty="0"/>
          </a:p>
        </p:txBody>
      </p:sp>
    </p:spTree>
    <p:extLst>
      <p:ext uri="{BB962C8B-B14F-4D97-AF65-F5344CB8AC3E}">
        <p14:creationId xmlns:p14="http://schemas.microsoft.com/office/powerpoint/2010/main" val="969689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smtClean="0">
                <a:solidFill>
                  <a:srgbClr val="FF0000"/>
                </a:solidFill>
              </a:rPr>
              <a:t>     ४)लहना </a:t>
            </a:r>
            <a:r>
              <a:rPr lang="mr-IN" sz="3200" dirty="0">
                <a:solidFill>
                  <a:srgbClr val="FF0000"/>
                </a:solidFill>
              </a:rPr>
              <a:t>सिंह की </a:t>
            </a:r>
            <a:r>
              <a:rPr lang="mr-IN" sz="3200" dirty="0" smtClean="0">
                <a:solidFill>
                  <a:srgbClr val="FF0000"/>
                </a:solidFill>
              </a:rPr>
              <a:t>सूझबूझ=</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2000" dirty="0" smtClean="0">
                <a:solidFill>
                  <a:srgbClr val="00B050"/>
                </a:solidFill>
              </a:rPr>
              <a:t>१)</a:t>
            </a:r>
            <a:r>
              <a:rPr lang="mr-IN" sz="1800" dirty="0">
                <a:solidFill>
                  <a:srgbClr val="00B050"/>
                </a:solidFill>
              </a:rPr>
              <a:t> </a:t>
            </a:r>
            <a:r>
              <a:rPr lang="mr-IN" sz="1800" dirty="0" smtClean="0">
                <a:solidFill>
                  <a:srgbClr val="00B050"/>
                </a:solidFill>
              </a:rPr>
              <a:t>लहनासिंह को नकली लपटन साहब पर शक हो जाता है</a:t>
            </a:r>
            <a:r>
              <a:rPr lang="mr-IN" sz="1800" dirty="0">
                <a:solidFill>
                  <a:srgbClr val="00B050"/>
                </a:solidFill>
              </a:rPr>
              <a:t> </a:t>
            </a:r>
            <a:r>
              <a:rPr lang="mr-IN" sz="1800" dirty="0" smtClean="0">
                <a:solidFill>
                  <a:srgbClr val="00B050"/>
                </a:solidFill>
              </a:rPr>
              <a:t>।</a:t>
            </a:r>
            <a:br>
              <a:rPr lang="mr-IN" sz="1800" dirty="0" smtClean="0">
                <a:solidFill>
                  <a:srgbClr val="00B050"/>
                </a:solidFill>
              </a:rPr>
            </a:br>
            <a:r>
              <a:rPr lang="mr-IN" sz="1800" dirty="0">
                <a:solidFill>
                  <a:srgbClr val="00B050"/>
                </a:solidFill>
              </a:rPr>
              <a:t/>
            </a:r>
            <a:br>
              <a:rPr lang="mr-IN" sz="1800" dirty="0">
                <a:solidFill>
                  <a:srgbClr val="00B050"/>
                </a:solidFill>
              </a:rPr>
            </a:br>
            <a:r>
              <a:rPr lang="mr-IN" sz="1800" dirty="0" smtClean="0">
                <a:solidFill>
                  <a:srgbClr val="00B050"/>
                </a:solidFill>
              </a:rPr>
              <a:t>२)</a:t>
            </a:r>
            <a:r>
              <a:rPr lang="mr-IN" sz="1800" dirty="0">
                <a:solidFill>
                  <a:srgbClr val="00B050"/>
                </a:solidFill>
              </a:rPr>
              <a:t> लहनासिंह </a:t>
            </a:r>
            <a:r>
              <a:rPr lang="mr-IN" sz="1800" dirty="0" smtClean="0">
                <a:solidFill>
                  <a:srgbClr val="00B050"/>
                </a:solidFill>
              </a:rPr>
              <a:t>नकली </a:t>
            </a:r>
            <a:r>
              <a:rPr lang="mr-IN" sz="1800" dirty="0">
                <a:solidFill>
                  <a:srgbClr val="00B050"/>
                </a:solidFill>
              </a:rPr>
              <a:t>लपटन साहब </a:t>
            </a:r>
            <a:r>
              <a:rPr lang="mr-IN" sz="1800" dirty="0" smtClean="0">
                <a:solidFill>
                  <a:srgbClr val="00B050"/>
                </a:solidFill>
              </a:rPr>
              <a:t>की जाँज </a:t>
            </a:r>
            <a:r>
              <a:rPr lang="mr-IN" sz="1800" dirty="0" smtClean="0">
                <a:solidFill>
                  <a:srgbClr val="00B050"/>
                </a:solidFill>
              </a:rPr>
              <a:t>करना चाहता </a:t>
            </a:r>
            <a:r>
              <a:rPr lang="mr-IN" sz="1800" dirty="0">
                <a:solidFill>
                  <a:srgbClr val="00B050"/>
                </a:solidFill>
              </a:rPr>
              <a:t>है </a:t>
            </a:r>
            <a:r>
              <a:rPr lang="mr-IN" sz="1800" dirty="0" smtClean="0">
                <a:solidFill>
                  <a:srgbClr val="00B050"/>
                </a:solidFill>
              </a:rPr>
              <a:t>।</a:t>
            </a:r>
            <a:br>
              <a:rPr lang="mr-IN" sz="1800" dirty="0" smtClean="0">
                <a:solidFill>
                  <a:srgbClr val="00B050"/>
                </a:solidFill>
              </a:rPr>
            </a:br>
            <a:r>
              <a:rPr lang="mr-IN" sz="1800" dirty="0">
                <a:solidFill>
                  <a:srgbClr val="00B050"/>
                </a:solidFill>
              </a:rPr>
              <a:t/>
            </a:r>
            <a:br>
              <a:rPr lang="mr-IN" sz="1800" dirty="0">
                <a:solidFill>
                  <a:srgbClr val="00B050"/>
                </a:solidFill>
              </a:rPr>
            </a:br>
            <a:r>
              <a:rPr lang="mr-IN" sz="1800" dirty="0" smtClean="0">
                <a:solidFill>
                  <a:srgbClr val="00B050"/>
                </a:solidFill>
              </a:rPr>
              <a:t/>
            </a:r>
            <a:br>
              <a:rPr lang="mr-IN" sz="1800" dirty="0" smtClean="0">
                <a:solidFill>
                  <a:srgbClr val="00B050"/>
                </a:solidFill>
              </a:rPr>
            </a:br>
            <a:r>
              <a:rPr lang="mr-IN" sz="1800" dirty="0" smtClean="0">
                <a:solidFill>
                  <a:srgbClr val="00B050"/>
                </a:solidFill>
              </a:rPr>
              <a:t>३)</a:t>
            </a:r>
            <a:r>
              <a:rPr lang="mr-IN" sz="1800" dirty="0">
                <a:solidFill>
                  <a:srgbClr val="00B050"/>
                </a:solidFill>
              </a:rPr>
              <a:t> लहनासिंह  नकली लपटन साहब </a:t>
            </a:r>
            <a:r>
              <a:rPr lang="mr-IN" sz="1800" dirty="0" smtClean="0">
                <a:solidFill>
                  <a:srgbClr val="00B050"/>
                </a:solidFill>
              </a:rPr>
              <a:t>को </a:t>
            </a:r>
            <a:r>
              <a:rPr lang="mr-IN" sz="1800" dirty="0" smtClean="0">
                <a:solidFill>
                  <a:srgbClr val="00B050"/>
                </a:solidFill>
              </a:rPr>
              <a:t>अलग-अलग प्रकार के प्रश्न पूछता है, और जवाब </a:t>
            </a:r>
            <a:r>
              <a:rPr lang="mr-IN" sz="1800" dirty="0" smtClean="0">
                <a:solidFill>
                  <a:srgbClr val="00B050"/>
                </a:solidFill>
              </a:rPr>
              <a:t>गलत </a:t>
            </a:r>
            <a:r>
              <a:rPr lang="mr-IN" sz="1800" dirty="0" smtClean="0">
                <a:solidFill>
                  <a:srgbClr val="00B050"/>
                </a:solidFill>
              </a:rPr>
              <a:t>जानकर अपने साथी से कहता है</a:t>
            </a:r>
            <a:r>
              <a:rPr lang="mr-IN" sz="1800" dirty="0">
                <a:solidFill>
                  <a:srgbClr val="00B050"/>
                </a:solidFill>
              </a:rPr>
              <a:t> </a:t>
            </a:r>
            <a:r>
              <a:rPr lang="mr-IN" sz="1800" dirty="0" smtClean="0">
                <a:solidFill>
                  <a:srgbClr val="00B050"/>
                </a:solidFill>
              </a:rPr>
              <a:t>।</a:t>
            </a:r>
            <a:br>
              <a:rPr lang="mr-IN" sz="1800" dirty="0" smtClean="0">
                <a:solidFill>
                  <a:srgbClr val="00B050"/>
                </a:solidFill>
              </a:rPr>
            </a:br>
            <a:r>
              <a:rPr lang="mr-IN" sz="1800" dirty="0">
                <a:solidFill>
                  <a:srgbClr val="00B050"/>
                </a:solidFill>
              </a:rPr>
              <a:t/>
            </a:r>
            <a:br>
              <a:rPr lang="mr-IN" sz="1800" dirty="0">
                <a:solidFill>
                  <a:srgbClr val="00B050"/>
                </a:solidFill>
              </a:rPr>
            </a:br>
            <a:r>
              <a:rPr lang="mr-IN" sz="1800" dirty="0" smtClean="0">
                <a:solidFill>
                  <a:srgbClr val="00B050"/>
                </a:solidFill>
              </a:rPr>
              <a:t>४)</a:t>
            </a:r>
            <a:r>
              <a:rPr lang="mr-IN" sz="1800" dirty="0">
                <a:solidFill>
                  <a:srgbClr val="00B050"/>
                </a:solidFill>
              </a:rPr>
              <a:t> </a:t>
            </a:r>
            <a:r>
              <a:rPr lang="mr-IN" sz="1800" dirty="0" smtClean="0">
                <a:solidFill>
                  <a:srgbClr val="00B050"/>
                </a:solidFill>
              </a:rPr>
              <a:t>लहनासिंह तुरंत </a:t>
            </a:r>
            <a:r>
              <a:rPr lang="mr-IN" sz="1800" dirty="0" smtClean="0">
                <a:solidFill>
                  <a:srgbClr val="00B050"/>
                </a:solidFill>
              </a:rPr>
              <a:t>वजीरा सिंह </a:t>
            </a:r>
            <a:r>
              <a:rPr lang="mr-IN" sz="1800" dirty="0" smtClean="0">
                <a:solidFill>
                  <a:srgbClr val="00B050"/>
                </a:solidFill>
              </a:rPr>
              <a:t>को सूबेदार साहब को बताने के लिए भेज देता है।</a:t>
            </a:r>
            <a:br>
              <a:rPr lang="mr-IN" sz="1800" dirty="0" smtClean="0">
                <a:solidFill>
                  <a:srgbClr val="00B050"/>
                </a:solidFill>
              </a:rPr>
            </a:br>
            <a:r>
              <a:rPr lang="mr-IN" sz="1800" dirty="0">
                <a:solidFill>
                  <a:srgbClr val="00B050"/>
                </a:solidFill>
              </a:rPr>
              <a:t/>
            </a:r>
            <a:br>
              <a:rPr lang="mr-IN" sz="1800" dirty="0">
                <a:solidFill>
                  <a:srgbClr val="00B050"/>
                </a:solidFill>
              </a:rPr>
            </a:br>
            <a:r>
              <a:rPr lang="mr-IN" sz="1800" dirty="0">
                <a:solidFill>
                  <a:srgbClr val="00B050"/>
                </a:solidFill>
              </a:rPr>
              <a:t/>
            </a:r>
            <a:br>
              <a:rPr lang="mr-IN" sz="1800" dirty="0">
                <a:solidFill>
                  <a:srgbClr val="00B050"/>
                </a:solidFill>
              </a:rPr>
            </a:br>
            <a:r>
              <a:rPr lang="mr-IN" sz="1800" dirty="0">
                <a:solidFill>
                  <a:srgbClr val="00B050"/>
                </a:solidFill>
              </a:rPr>
              <a:t/>
            </a:r>
            <a:br>
              <a:rPr lang="mr-IN" sz="1800" dirty="0">
                <a:solidFill>
                  <a:srgbClr val="00B05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a:solidFill>
                  <a:srgbClr val="FF0000"/>
                </a:solidFill>
              </a:rPr>
              <a:t/>
            </a:r>
            <a:br>
              <a:rPr lang="mr-IN" sz="3200" dirty="0">
                <a:solidFill>
                  <a:srgbClr val="FF0000"/>
                </a:solidFill>
              </a:rPr>
            </a:br>
            <a:endParaRPr lang="en-US" sz="3200" dirty="0"/>
          </a:p>
        </p:txBody>
      </p:sp>
    </p:spTree>
    <p:extLst>
      <p:ext uri="{BB962C8B-B14F-4D97-AF65-F5344CB8AC3E}">
        <p14:creationId xmlns:p14="http://schemas.microsoft.com/office/powerpoint/2010/main" val="1355414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3200" dirty="0" smtClean="0">
                <a:solidFill>
                  <a:srgbClr val="FF0000"/>
                </a:solidFill>
              </a:rPr>
              <a:t>    ५</a:t>
            </a:r>
            <a:r>
              <a:rPr lang="mr-IN" sz="3200" dirty="0">
                <a:solidFill>
                  <a:srgbClr val="FF0000"/>
                </a:solidFill>
              </a:rPr>
              <a:t>) नकली लपटन साहब की कपाल </a:t>
            </a:r>
            <a:r>
              <a:rPr lang="mr-IN" sz="3200" dirty="0" smtClean="0">
                <a:solidFill>
                  <a:srgbClr val="FF0000"/>
                </a:solidFill>
              </a:rPr>
              <a:t>क्रिया</a:t>
            </a:r>
            <a:br>
              <a:rPr lang="mr-IN" sz="3200" dirty="0" smtClean="0">
                <a:solidFill>
                  <a:srgbClr val="FF0000"/>
                </a:solidFill>
              </a:rPr>
            </a:br>
            <a:r>
              <a:rPr lang="mr-IN" sz="3200" dirty="0">
                <a:solidFill>
                  <a:srgbClr val="FF0000"/>
                </a:solidFill>
              </a:rPr>
              <a:t/>
            </a:r>
            <a:br>
              <a:rPr lang="mr-IN" sz="3200" dirty="0">
                <a:solidFill>
                  <a:srgbClr val="FF0000"/>
                </a:solidFill>
              </a:rPr>
            </a:br>
            <a:r>
              <a:rPr lang="mr-IN" sz="2200" dirty="0" smtClean="0">
                <a:solidFill>
                  <a:srgbClr val="00B050"/>
                </a:solidFill>
              </a:rPr>
              <a:t>१) </a:t>
            </a:r>
            <a:r>
              <a:rPr lang="mr-IN" sz="2200" dirty="0">
                <a:solidFill>
                  <a:srgbClr val="00B050"/>
                </a:solidFill>
              </a:rPr>
              <a:t>नकली लपटन साहब </a:t>
            </a:r>
            <a:r>
              <a:rPr lang="mr-IN" sz="2200" dirty="0" smtClean="0">
                <a:solidFill>
                  <a:srgbClr val="00B050"/>
                </a:solidFill>
              </a:rPr>
              <a:t>अपनी जेब मे से गोले निकाल कर खंदक की दिवारों पर लगाता है</a:t>
            </a:r>
            <a:r>
              <a:rPr lang="mr-IN" sz="2200" dirty="0">
                <a:solidFill>
                  <a:srgbClr val="00B050"/>
                </a:solidFill>
              </a:rPr>
              <a:t> </a:t>
            </a:r>
            <a:r>
              <a:rPr lang="mr-IN" sz="2200" dirty="0" smtClean="0">
                <a:solidFill>
                  <a:srgbClr val="00B050"/>
                </a:solidFill>
              </a:rPr>
              <a:t>।</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2200" dirty="0" smtClean="0">
                <a:solidFill>
                  <a:srgbClr val="00B050"/>
                </a:solidFill>
              </a:rPr>
              <a:t>२)</a:t>
            </a:r>
            <a:r>
              <a:rPr lang="mr-IN" sz="2200" dirty="0">
                <a:solidFill>
                  <a:srgbClr val="00B050"/>
                </a:solidFill>
              </a:rPr>
              <a:t> </a:t>
            </a:r>
            <a:r>
              <a:rPr lang="mr-IN" sz="2200" dirty="0" smtClean="0">
                <a:solidFill>
                  <a:srgbClr val="00B050"/>
                </a:solidFill>
              </a:rPr>
              <a:t>लहनासिंह</a:t>
            </a:r>
            <a:r>
              <a:rPr lang="en-US" sz="2200" dirty="0" smtClean="0">
                <a:solidFill>
                  <a:srgbClr val="00B050"/>
                </a:solidFill>
              </a:rPr>
              <a:t> </a:t>
            </a:r>
            <a:r>
              <a:rPr lang="mr-IN" sz="2200" dirty="0" smtClean="0">
                <a:solidFill>
                  <a:srgbClr val="00B050"/>
                </a:solidFill>
              </a:rPr>
              <a:t>ने बंदूक उठाकर</a:t>
            </a:r>
            <a:r>
              <a:rPr lang="mr-IN" sz="2200" dirty="0">
                <a:solidFill>
                  <a:srgbClr val="00B050"/>
                </a:solidFill>
              </a:rPr>
              <a:t> लपटन साहब </a:t>
            </a:r>
            <a:r>
              <a:rPr lang="mr-IN" sz="2200" dirty="0" smtClean="0">
                <a:solidFill>
                  <a:srgbClr val="00B050"/>
                </a:solidFill>
              </a:rPr>
              <a:t>की कोह्नी पर मारी और गोले</a:t>
            </a:r>
            <a:r>
              <a:rPr lang="mr-IN" sz="2200" dirty="0">
                <a:solidFill>
                  <a:srgbClr val="00B050"/>
                </a:solidFill>
              </a:rPr>
              <a:t> </a:t>
            </a:r>
            <a:r>
              <a:rPr lang="mr-IN" sz="2200" dirty="0" smtClean="0">
                <a:solidFill>
                  <a:srgbClr val="00B050"/>
                </a:solidFill>
              </a:rPr>
              <a:t> उठाकर बाहर फेक दिए </a:t>
            </a:r>
            <a:r>
              <a:rPr lang="mr-IN" sz="2200" dirty="0">
                <a:solidFill>
                  <a:srgbClr val="00B050"/>
                </a:solidFill>
              </a:rPr>
              <a:t>।</a:t>
            </a:r>
            <a:r>
              <a:rPr lang="mr-IN" sz="2200" dirty="0" smtClean="0">
                <a:solidFill>
                  <a:srgbClr val="00B050"/>
                </a:solidFill>
              </a:rPr>
              <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2200" dirty="0" smtClean="0">
                <a:solidFill>
                  <a:srgbClr val="00B050"/>
                </a:solidFill>
              </a:rPr>
              <a:t/>
            </a:r>
            <a:br>
              <a:rPr lang="mr-IN" sz="2200" dirty="0" smtClean="0">
                <a:solidFill>
                  <a:srgbClr val="00B050"/>
                </a:solidFill>
              </a:rPr>
            </a:br>
            <a:r>
              <a:rPr lang="mr-IN" sz="2200" dirty="0" smtClean="0">
                <a:solidFill>
                  <a:srgbClr val="00B050"/>
                </a:solidFill>
              </a:rPr>
              <a:t>३)</a:t>
            </a:r>
            <a:r>
              <a:rPr lang="mr-IN" sz="2200" dirty="0">
                <a:solidFill>
                  <a:srgbClr val="00B050"/>
                </a:solidFill>
              </a:rPr>
              <a:t> नकली लपटन साहब अपनी जेब मे से </a:t>
            </a:r>
            <a:r>
              <a:rPr lang="mr-IN" sz="2200" dirty="0" smtClean="0">
                <a:solidFill>
                  <a:srgbClr val="00B050"/>
                </a:solidFill>
              </a:rPr>
              <a:t>पिस्तोल निकालकर गोली चलाते है,जो लहनासिंह की जाँघ मे लगती है</a:t>
            </a:r>
            <a:r>
              <a:rPr lang="mr-IN" sz="2200" dirty="0">
                <a:solidFill>
                  <a:srgbClr val="00B050"/>
                </a:solidFill>
              </a:rPr>
              <a:t> </a:t>
            </a:r>
            <a:r>
              <a:rPr lang="mr-IN" sz="2200" dirty="0" smtClean="0">
                <a:solidFill>
                  <a:srgbClr val="00B050"/>
                </a:solidFill>
              </a:rPr>
              <a:t>।</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2200" dirty="0">
                <a:solidFill>
                  <a:srgbClr val="00B050"/>
                </a:solidFill>
              </a:rPr>
              <a:t/>
            </a:r>
            <a:br>
              <a:rPr lang="mr-IN" sz="2200" dirty="0">
                <a:solidFill>
                  <a:srgbClr val="00B050"/>
                </a:solidFill>
              </a:rPr>
            </a:br>
            <a:r>
              <a:rPr lang="mr-IN" sz="2200" dirty="0" smtClean="0">
                <a:solidFill>
                  <a:srgbClr val="00B050"/>
                </a:solidFill>
              </a:rPr>
              <a:t>४)</a:t>
            </a:r>
            <a:r>
              <a:rPr lang="mr-IN" sz="2200" dirty="0">
                <a:solidFill>
                  <a:srgbClr val="00B050"/>
                </a:solidFill>
              </a:rPr>
              <a:t> लहनासिंह</a:t>
            </a:r>
            <a:r>
              <a:rPr lang="en-US" sz="2200" dirty="0">
                <a:solidFill>
                  <a:srgbClr val="00B050"/>
                </a:solidFill>
              </a:rPr>
              <a:t> </a:t>
            </a:r>
            <a:r>
              <a:rPr lang="mr-IN" sz="2200" dirty="0">
                <a:solidFill>
                  <a:srgbClr val="00B050"/>
                </a:solidFill>
              </a:rPr>
              <a:t>ने बंदूक </a:t>
            </a:r>
            <a:r>
              <a:rPr lang="mr-IN" sz="2200" dirty="0" smtClean="0">
                <a:solidFill>
                  <a:srgbClr val="00B050"/>
                </a:solidFill>
              </a:rPr>
              <a:t>की दो फायर कीए और </a:t>
            </a:r>
            <a:r>
              <a:rPr lang="mr-IN" sz="2200" dirty="0">
                <a:solidFill>
                  <a:srgbClr val="00B050"/>
                </a:solidFill>
              </a:rPr>
              <a:t>नकली लपटन साहब </a:t>
            </a:r>
            <a:r>
              <a:rPr lang="mr-IN" sz="2200" dirty="0" smtClean="0">
                <a:solidFill>
                  <a:srgbClr val="00B050"/>
                </a:solidFill>
              </a:rPr>
              <a:t>की कपाल क्रिया हो गई</a:t>
            </a:r>
            <a:r>
              <a:rPr lang="mr-IN" sz="2200" dirty="0">
                <a:solidFill>
                  <a:srgbClr val="00B050"/>
                </a:solidFill>
              </a:rPr>
              <a:t> ।</a:t>
            </a:r>
            <a:r>
              <a:rPr lang="mr-IN" sz="2200" dirty="0" smtClean="0">
                <a:solidFill>
                  <a:srgbClr val="00B050"/>
                </a:solidFill>
              </a:rPr>
              <a:t/>
            </a:r>
            <a:br>
              <a:rPr lang="mr-IN" sz="2200" dirty="0" smtClean="0">
                <a:solidFill>
                  <a:srgbClr val="00B050"/>
                </a:solidFill>
              </a:rPr>
            </a:br>
            <a:r>
              <a:rPr lang="mr-IN" sz="2200" dirty="0">
                <a:solidFill>
                  <a:srgbClr val="00B050"/>
                </a:solidFill>
              </a:rPr>
              <a:t/>
            </a:r>
            <a:br>
              <a:rPr lang="mr-IN" sz="2200" dirty="0">
                <a:solidFill>
                  <a:srgbClr val="00B050"/>
                </a:solidFill>
              </a:rPr>
            </a:br>
            <a:r>
              <a:rPr lang="mr-IN" sz="3200" dirty="0" smtClean="0">
                <a:solidFill>
                  <a:srgbClr val="FF0000"/>
                </a:solidFill>
              </a:rPr>
              <a:t/>
            </a:r>
            <a:br>
              <a:rPr lang="mr-IN" sz="3200" dirty="0" smtClean="0">
                <a:solidFill>
                  <a:srgbClr val="FF0000"/>
                </a:solidFill>
              </a:rPr>
            </a:br>
            <a:r>
              <a:rPr lang="mr-IN" sz="3200" dirty="0">
                <a:solidFill>
                  <a:srgbClr val="FF0000"/>
                </a:solidFill>
              </a:rPr>
              <a:t/>
            </a:r>
            <a:br>
              <a:rPr lang="mr-IN" sz="3200" dirty="0">
                <a:solidFill>
                  <a:srgbClr val="FF0000"/>
                </a:solidFill>
              </a:rPr>
            </a:br>
            <a:endParaRPr lang="en-US" sz="3200" dirty="0"/>
          </a:p>
        </p:txBody>
      </p:sp>
    </p:spTree>
    <p:extLst>
      <p:ext uri="{BB962C8B-B14F-4D97-AF65-F5344CB8AC3E}">
        <p14:creationId xmlns:p14="http://schemas.microsoft.com/office/powerpoint/2010/main" val="1106261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TotalTime>
  <Words>26</Words>
  <Application>Microsoft Office PowerPoint</Application>
  <PresentationFormat>On-screen Show (4:3)</PresentationFormat>
  <Paragraphs>14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महाविद्यालय का नाम-कला,वाणिज्य एवं विज्ञान महाविद्यालय अळकुटी,  ▪ अध्यापक का नाम- पारखे शरद शंकर    ▪ शैक्षिक पात्रता- एम.ए.बी.एड,एम.फील.पी.एच.डी  ▪ कक्षा –एफ.वाय.बी.कॉम जी.हिंदी  ▪ विषय-“उसने कहा था” कहानी की कथावस्तु  </vt:lpstr>
      <vt:lpstr>“उसने कहा था”  कहानी की कथावस्तु </vt:lpstr>
      <vt:lpstr>  प्रास्ताविक=  १)लेखक गुलेरीजी अपनी “उसने कहा था” कहानी से हिंदी जगत  में अजरामर हो गए।  २)उक्त कहानी के माध्यम से उद्दात प्रेम की अभिव्यंजना पर बल दिया गया है ।  ३)प्रस्तुत कहानी हिंदी की सर्वश्रेष्ठ कहानियों में गिनी जाति है।   ४)उक्त कहानी मे आदर्श प्रेम और कर्तव्य को सामाजिक धरातल पर प्रतिष्ठित किया गया है।    </vt:lpstr>
      <vt:lpstr>     कहानी की कथावस्तु                १)लडका-लडकी की प्रथम भेट                                 २)सुबेदारनी से भेट                                ३)विश्व युद्ध                                ४)लहनासिंह की सूझबूझ                                ५) नकली लपटन साहब की कपाल क्रिया                                ६)जखमी लहना सिंह                                 ७)लहनासिंह द्वारा वचनपूर्ती                                ८)लहनासिंह की अंतिम विदा      </vt:lpstr>
      <vt:lpstr>१)लडका-लडकी की प्रथम भेट=  १)कहानी का प्रारंभ अमृतसर के बंबूकार्ट बाजार के वर्णन से होता है।  २)लडका-लडकी की प्रथम भेट चौक की एक दूकान पर होती है।   ३)लडका लडकी से बार-बार ‘तेरी कुडमाई हो गई’ पूछता है।     ४) लडकी का ‘धत’ कहकर भाग जाना।   </vt:lpstr>
      <vt:lpstr>              २)सुबेदारनी से भेट=  १)लडका-लडकी दोनों एक दूसरे से बिछड जाते है।  २)लडका लहनासिंह फौज मे भर्ती हो जाता है।  ३) लहनासिंह सूबेदार के घर पर सूबेदारनी से दूबारा मिलता है।  ४) सूबेदारनी के बच्चे एक-एक करके मारे गए।  ५) सूबेदारनी के द्वारा लहनासिंह से वचन लेना कि,मेरे पति और बेटे को बचाना ।          </vt:lpstr>
      <vt:lpstr>           ३)विश्व युद्ध  १) लहनासिंह, सूबेदार और बोधासिंह अंग्रेजों की तरफ से फ्रांस की भूमिपर जर्मनों के खिलाफ लड रहे थे।  २) लहनासिंह अपने दोनों कंबल बोधासिंह को ओढा देता है और स्वयं सिगरी के पास बैठा रहता है ।  ३)सूबेदार हजारा सिंह को खंदक के बाहर से आवाज देता है कि,तुरंत धावा करना है ।  ४) लहनासिंह बोधासिंह को जाने से रोक देता है ।  ५)लपटन साहब लहनासिंह की ओर सिगरेट बढा देता है ।     </vt:lpstr>
      <vt:lpstr>             ४)लहना सिंह की सूझबूझ=   १) लहनासिंह को नकली लपटन साहब पर शक हो जाता है ।  २) लहनासिंह नकली लपटन साहब की जाँज करना चाहता है ।   ३) लहनासिंह  नकली लपटन साहब को अलग-अलग प्रकार के प्रश्न पूछता है, और जवाब गलत जानकर अपने साथी से कहता है ।  ४) लहनासिंह तुरंत वजीरा सिंह को सूबेदार साहब को बताने के लिए भेज देता है।            </vt:lpstr>
      <vt:lpstr>        ५) नकली लपटन साहब की कपाल क्रिया  १) नकली लपटन साहब अपनी जेब मे से गोले निकाल कर खंदक की दिवारों पर लगाता है ।  २) लहनासिंह ने बंदूक उठाकर लपटन साहब की कोह्नी पर मारी और गोले  उठाकर बाहर फेक दिए ।   ३) नकली लपटन साहब अपनी जेब मे से पिस्तोल निकालकर गोली चलाते है,जो लहनासिंह की जाँघ मे लगती है ।   ४) लहनासिंह ने बंदूक की दो फायर कीए और नकली लपटन साहब की कपाल क्रिया हो गई ।    </vt:lpstr>
      <vt:lpstr>   ६)जखमी लहना सिंह  १)लहनासिंह की जाँघ मे गोली लगी थी,साफा फाडकर उसने घाव पर बाँध लिया।  २)अचानक से सत्तर जर्मन सैनिको ने खंदक पर हमला कर दिया।  ३)साहब के आदेश पर बाहर गए भारतीय सिपाही भी वापस आ गए और दूसरी तरफ से हमला किया ।  ४) लहनासिंह की पसली  मे गोली लगी थी,वह दूसरा घाव भारी था यह किसी को पता नही चला ।    </vt:lpstr>
      <vt:lpstr>    ७)लहनासिंह द्वारा वचनपूर्ती  १)युद्ध मे जखमी सैनिको को लेने आई गाडी मे लहनासिंह खुद न जाकर सूबेदार और बोधासिंह को भेज देता है ।  २)सूबेदार हजारासिंह लहनासिंह को छोडकर जाने को तैयार नही थे परंतु  लहनासिंह ने उन्हे जबरदस्ती भेज दिया ।    ३) लहनासिंह ने सूबेदार हजारासिंह से कहा कि सुबेदारनी से कहना कि उसने जो कहा था वह मैने कर दिया । </vt:lpstr>
      <vt:lpstr>          ८)लहना सिंह की अंतिम विदा  १) लहनासिंह मरणासन्न अवस्था मे वजीरा  की गोद मे पडा है ।   २) लहनासिंह की पूरानी स्मृतिया ताजा हो जाति है।   ३) लहनासिंह को अपने बचपन की अमृतसर की बाते याद आ जाती है ।   ४)कूछ समय पश्चात लोगों ने अखबार मे पढा की,सिख रेजिमेंट का जमादार लहनासिंह घावो से मरा ।       </vt:lpstr>
      <vt:lpstr>निष्कर्ष       निष्कर्ष रूप मे हम कह सकते है कि,चंद्रधर शर्मा गुलेरीजी ने आदर्श प्रेम कैसा होना चाहिए यह बताया है।लेखक कहानी मे प्रेम मतलब स्वार्थ से परे और सिर्फ प्राप्त करना ही नही होता इस बात पर जोर देते है ।      </vt:lpstr>
      <vt:lpstr>धन्यवाद</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“उसने कहा था”</dc:title>
  <dc:creator>Admin</dc:creator>
  <cp:lastModifiedBy>Admin</cp:lastModifiedBy>
  <cp:revision>67</cp:revision>
  <dcterms:created xsi:type="dcterms:W3CDTF">2006-08-16T00:00:00Z</dcterms:created>
  <dcterms:modified xsi:type="dcterms:W3CDTF">2019-12-21T05:27:47Z</dcterms:modified>
</cp:coreProperties>
</file>