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2" r:id="rId2"/>
    <p:sldId id="261" r:id="rId3"/>
    <p:sldId id="257" r:id="rId4"/>
    <p:sldId id="258" r:id="rId5"/>
    <p:sldId id="260" r:id="rId6"/>
    <p:sldId id="259" r:id="rId7"/>
    <p:sldId id="266"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66FFFF"/>
    <a:srgbClr val="FF99FF"/>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636" y="-32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8/21/2023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8/21/2023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8/21/2023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8/21/2023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8/21/2023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8/21/2023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8/21/2023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5400" y="685800"/>
            <a:ext cx="7162800" cy="2146742"/>
          </a:xfrm>
          <a:prstGeom prst="rect">
            <a:avLst/>
          </a:prstGeom>
        </p:spPr>
        <p:txBody>
          <a:bodyPr wrap="square">
            <a:spAutoFit/>
          </a:bodyPr>
          <a:lstStyle/>
          <a:p>
            <a:pPr lvl="0" algn="ctr" defTabSz="914400"/>
            <a:r>
              <a:rPr lang="en-US" sz="1600" b="1" dirty="0" err="1">
                <a:solidFill>
                  <a:srgbClr val="FF0066"/>
                </a:solidFill>
                <a:latin typeface="Times New Roman" pitchFamily="18" charset="0"/>
                <a:ea typeface="Calibri"/>
                <a:cs typeface="Times New Roman" pitchFamily="18" charset="0"/>
              </a:rPr>
              <a:t>लोकनेते</a:t>
            </a:r>
            <a:r>
              <a:rPr lang="en-US" sz="1600" b="1" dirty="0">
                <a:solidFill>
                  <a:srgbClr val="FF0066"/>
                </a:solidFill>
                <a:latin typeface="Times New Roman" pitchFamily="18" charset="0"/>
                <a:ea typeface="Calibri"/>
                <a:cs typeface="Times New Roman" pitchFamily="18" charset="0"/>
              </a:rPr>
              <a:t> </a:t>
            </a:r>
            <a:r>
              <a:rPr lang="en-US" sz="1600" b="1" dirty="0" err="1">
                <a:solidFill>
                  <a:srgbClr val="FF0066"/>
                </a:solidFill>
                <a:latin typeface="Times New Roman" pitchFamily="18" charset="0"/>
                <a:ea typeface="Calibri"/>
                <a:cs typeface="Times New Roman" pitchFamily="18" charset="0"/>
              </a:rPr>
              <a:t>डॉ</a:t>
            </a:r>
            <a:r>
              <a:rPr lang="en-US" sz="1600" b="1" dirty="0">
                <a:solidFill>
                  <a:srgbClr val="FF0066"/>
                </a:solidFill>
                <a:latin typeface="Times New Roman" pitchFamily="18" charset="0"/>
                <a:ea typeface="Calibri"/>
                <a:cs typeface="Times New Roman" pitchFamily="18" charset="0"/>
              </a:rPr>
              <a:t>. </a:t>
            </a:r>
            <a:r>
              <a:rPr lang="en-US" sz="1600" b="1" dirty="0" err="1">
                <a:solidFill>
                  <a:srgbClr val="FF0066"/>
                </a:solidFill>
                <a:latin typeface="Times New Roman" pitchFamily="18" charset="0"/>
                <a:ea typeface="Calibri"/>
                <a:cs typeface="Times New Roman" pitchFamily="18" charset="0"/>
              </a:rPr>
              <a:t>बाळासाहेब</a:t>
            </a:r>
            <a:r>
              <a:rPr lang="en-US" sz="1600" b="1" dirty="0">
                <a:solidFill>
                  <a:srgbClr val="FF0066"/>
                </a:solidFill>
                <a:latin typeface="Times New Roman" pitchFamily="18" charset="0"/>
                <a:ea typeface="Calibri"/>
                <a:cs typeface="Times New Roman" pitchFamily="18" charset="0"/>
              </a:rPr>
              <a:t> </a:t>
            </a:r>
            <a:r>
              <a:rPr lang="en-US" sz="1600" b="1" dirty="0" err="1">
                <a:solidFill>
                  <a:srgbClr val="FF0066"/>
                </a:solidFill>
                <a:latin typeface="Times New Roman" pitchFamily="18" charset="0"/>
                <a:ea typeface="Calibri"/>
                <a:cs typeface="Times New Roman" pitchFamily="18" charset="0"/>
              </a:rPr>
              <a:t>विखे</a:t>
            </a:r>
            <a:r>
              <a:rPr lang="en-US" sz="1600" b="1" dirty="0">
                <a:solidFill>
                  <a:srgbClr val="FF0066"/>
                </a:solidFill>
                <a:latin typeface="Times New Roman" pitchFamily="18" charset="0"/>
                <a:ea typeface="Calibri"/>
                <a:cs typeface="Times New Roman" pitchFamily="18" charset="0"/>
              </a:rPr>
              <a:t> </a:t>
            </a:r>
            <a:r>
              <a:rPr lang="en-US" sz="1600" b="1" dirty="0" err="1">
                <a:solidFill>
                  <a:srgbClr val="FF0066"/>
                </a:solidFill>
                <a:latin typeface="Times New Roman" pitchFamily="18" charset="0"/>
                <a:ea typeface="Calibri"/>
                <a:cs typeface="Times New Roman" pitchFamily="18" charset="0"/>
              </a:rPr>
              <a:t>पाटील</a:t>
            </a:r>
            <a:r>
              <a:rPr lang="en-US" sz="1600" b="1" dirty="0">
                <a:solidFill>
                  <a:srgbClr val="FF0066"/>
                </a:solidFill>
                <a:latin typeface="Times New Roman" pitchFamily="18" charset="0"/>
                <a:ea typeface="Calibri"/>
                <a:cs typeface="Times New Roman" pitchFamily="18" charset="0"/>
              </a:rPr>
              <a:t> (</a:t>
            </a:r>
            <a:r>
              <a:rPr lang="en-US" sz="1600" b="1" dirty="0" err="1">
                <a:solidFill>
                  <a:srgbClr val="FF0066"/>
                </a:solidFill>
                <a:latin typeface="Times New Roman" pitchFamily="18" charset="0"/>
                <a:ea typeface="Calibri"/>
                <a:cs typeface="Times New Roman" pitchFamily="18" charset="0"/>
              </a:rPr>
              <a:t>पद्मभूषण</a:t>
            </a:r>
            <a:r>
              <a:rPr lang="en-US" sz="1600" b="1" dirty="0">
                <a:solidFill>
                  <a:srgbClr val="FF0066"/>
                </a:solidFill>
                <a:latin typeface="Times New Roman" pitchFamily="18" charset="0"/>
                <a:ea typeface="Calibri"/>
                <a:cs typeface="Times New Roman" pitchFamily="18" charset="0"/>
              </a:rPr>
              <a:t> </a:t>
            </a:r>
            <a:r>
              <a:rPr lang="en-US" sz="1600" b="1" dirty="0" err="1">
                <a:solidFill>
                  <a:srgbClr val="FF0066"/>
                </a:solidFill>
                <a:latin typeface="Times New Roman" pitchFamily="18" charset="0"/>
                <a:ea typeface="Calibri"/>
                <a:cs typeface="Times New Roman" pitchFamily="18" charset="0"/>
              </a:rPr>
              <a:t>उपाधीने</a:t>
            </a:r>
            <a:r>
              <a:rPr lang="en-US" sz="1600" b="1" dirty="0">
                <a:solidFill>
                  <a:srgbClr val="FF0066"/>
                </a:solidFill>
                <a:latin typeface="Times New Roman" pitchFamily="18" charset="0"/>
                <a:ea typeface="Calibri"/>
                <a:cs typeface="Times New Roman" pitchFamily="18" charset="0"/>
              </a:rPr>
              <a:t> </a:t>
            </a:r>
            <a:r>
              <a:rPr lang="en-US" sz="1600" b="1" dirty="0" err="1">
                <a:solidFill>
                  <a:srgbClr val="FF0066"/>
                </a:solidFill>
                <a:latin typeface="Times New Roman" pitchFamily="18" charset="0"/>
                <a:ea typeface="Calibri"/>
                <a:cs typeface="Times New Roman" pitchFamily="18" charset="0"/>
              </a:rPr>
              <a:t>सन्मानित</a:t>
            </a:r>
            <a:r>
              <a:rPr lang="en-US" sz="1600" b="1" dirty="0">
                <a:solidFill>
                  <a:srgbClr val="FF0066"/>
                </a:solidFill>
                <a:latin typeface="Times New Roman" pitchFamily="18" charset="0"/>
                <a:ea typeface="Calibri"/>
                <a:cs typeface="Times New Roman" pitchFamily="18" charset="0"/>
              </a:rPr>
              <a:t> )</a:t>
            </a:r>
            <a:br>
              <a:rPr lang="en-US" sz="1600" b="1" dirty="0">
                <a:solidFill>
                  <a:srgbClr val="FF0066"/>
                </a:solidFill>
                <a:latin typeface="Times New Roman" pitchFamily="18" charset="0"/>
                <a:ea typeface="Calibri"/>
                <a:cs typeface="Times New Roman" pitchFamily="18" charset="0"/>
              </a:rPr>
            </a:br>
            <a:r>
              <a:rPr lang="en-US" sz="900" b="1" dirty="0">
                <a:solidFill>
                  <a:srgbClr val="FF0066"/>
                </a:solidFill>
                <a:latin typeface="Times New Roman" pitchFamily="18" charset="0"/>
                <a:ea typeface="Calibri"/>
                <a:cs typeface="Times New Roman" pitchFamily="18" charset="0"/>
              </a:rPr>
              <a:t/>
            </a:r>
            <a:br>
              <a:rPr lang="en-US" sz="900" b="1" dirty="0">
                <a:solidFill>
                  <a:srgbClr val="FF0066"/>
                </a:solidFill>
                <a:latin typeface="Times New Roman" pitchFamily="18" charset="0"/>
                <a:ea typeface="Calibri"/>
                <a:cs typeface="Times New Roman" pitchFamily="18" charset="0"/>
              </a:rPr>
            </a:br>
            <a:r>
              <a:rPr lang="en-US" sz="2000" b="1" dirty="0" err="1">
                <a:solidFill>
                  <a:srgbClr val="FF0066"/>
                </a:solidFill>
                <a:latin typeface="Times New Roman" pitchFamily="18" charset="0"/>
                <a:ea typeface="Calibri"/>
                <a:cs typeface="Times New Roman" pitchFamily="18" charset="0"/>
              </a:rPr>
              <a:t>प्रवरा</a:t>
            </a:r>
            <a:r>
              <a:rPr lang="en-US" sz="2000" b="1" dirty="0">
                <a:solidFill>
                  <a:srgbClr val="FF0066"/>
                </a:solidFill>
                <a:latin typeface="Times New Roman" pitchFamily="18" charset="0"/>
                <a:ea typeface="Calibri"/>
                <a:cs typeface="Times New Roman" pitchFamily="18" charset="0"/>
              </a:rPr>
              <a:t> </a:t>
            </a:r>
            <a:r>
              <a:rPr lang="en-US" sz="2000" b="1" dirty="0" err="1">
                <a:solidFill>
                  <a:srgbClr val="FF0066"/>
                </a:solidFill>
                <a:latin typeface="Times New Roman" pitchFamily="18" charset="0"/>
                <a:ea typeface="Calibri"/>
                <a:cs typeface="Times New Roman" pitchFamily="18" charset="0"/>
              </a:rPr>
              <a:t>ग्रामीण</a:t>
            </a:r>
            <a:r>
              <a:rPr lang="en-US" sz="2000" b="1" dirty="0">
                <a:solidFill>
                  <a:srgbClr val="FF0066"/>
                </a:solidFill>
                <a:latin typeface="Times New Roman" pitchFamily="18" charset="0"/>
                <a:ea typeface="Calibri"/>
                <a:cs typeface="Times New Roman" pitchFamily="18" charset="0"/>
              </a:rPr>
              <a:t> </a:t>
            </a:r>
            <a:r>
              <a:rPr lang="en-US" sz="2000" b="1" dirty="0" err="1">
                <a:solidFill>
                  <a:srgbClr val="FF0066"/>
                </a:solidFill>
                <a:latin typeface="Times New Roman" pitchFamily="18" charset="0"/>
                <a:ea typeface="Calibri"/>
                <a:cs typeface="Times New Roman" pitchFamily="18" charset="0"/>
              </a:rPr>
              <a:t>शिक्षण</a:t>
            </a:r>
            <a:r>
              <a:rPr lang="en-US" sz="2000" b="1" dirty="0">
                <a:solidFill>
                  <a:srgbClr val="FF0066"/>
                </a:solidFill>
                <a:latin typeface="Times New Roman" pitchFamily="18" charset="0"/>
                <a:ea typeface="Calibri"/>
                <a:cs typeface="Times New Roman" pitchFamily="18" charset="0"/>
              </a:rPr>
              <a:t> </a:t>
            </a:r>
            <a:r>
              <a:rPr lang="en-US" sz="2000" b="1" dirty="0" err="1">
                <a:solidFill>
                  <a:srgbClr val="FF0066"/>
                </a:solidFill>
                <a:latin typeface="Times New Roman" pitchFamily="18" charset="0"/>
                <a:ea typeface="Calibri"/>
                <a:cs typeface="Times New Roman" pitchFamily="18" charset="0"/>
              </a:rPr>
              <a:t>संस्थेचे</a:t>
            </a:r>
            <a:r>
              <a:rPr lang="en-US" sz="2000" b="1" dirty="0">
                <a:solidFill>
                  <a:srgbClr val="FF0066"/>
                </a:solidFill>
                <a:latin typeface="Times New Roman" pitchFamily="18" charset="0"/>
                <a:ea typeface="Calibri"/>
                <a:cs typeface="Times New Roman" pitchFamily="18" charset="0"/>
              </a:rPr>
              <a:t>,</a:t>
            </a:r>
            <a:br>
              <a:rPr lang="en-US" sz="2000" b="1" dirty="0">
                <a:solidFill>
                  <a:srgbClr val="FF0066"/>
                </a:solidFill>
                <a:latin typeface="Times New Roman" pitchFamily="18" charset="0"/>
                <a:ea typeface="Calibri"/>
                <a:cs typeface="Times New Roman" pitchFamily="18" charset="0"/>
              </a:rPr>
            </a:br>
            <a:r>
              <a:rPr lang="en-US" sz="1050" b="1" dirty="0">
                <a:gradFill>
                  <a:gsLst>
                    <a:gs pos="0">
                      <a:prstClr val="black"/>
                    </a:gs>
                    <a:gs pos="40000">
                      <a:prstClr val="black">
                        <a:lumMod val="75000"/>
                        <a:lumOff val="25000"/>
                      </a:prstClr>
                    </a:gs>
                    <a:gs pos="100000">
                      <a:srgbClr val="212745">
                        <a:alpha val="65000"/>
                      </a:srgbClr>
                    </a:gs>
                  </a:gsLst>
                  <a:lin ang="5400000" scaled="0"/>
                </a:gradFill>
                <a:latin typeface="Times New Roman" pitchFamily="18" charset="0"/>
                <a:ea typeface="Calibri"/>
                <a:cs typeface="Times New Roman" pitchFamily="18" charset="0"/>
              </a:rPr>
              <a:t/>
            </a:r>
            <a:br>
              <a:rPr lang="en-US" sz="1050" b="1" dirty="0">
                <a:gradFill>
                  <a:gsLst>
                    <a:gs pos="0">
                      <a:prstClr val="black"/>
                    </a:gs>
                    <a:gs pos="40000">
                      <a:prstClr val="black">
                        <a:lumMod val="75000"/>
                        <a:lumOff val="25000"/>
                      </a:prstClr>
                    </a:gs>
                    <a:gs pos="100000">
                      <a:srgbClr val="212745">
                        <a:alpha val="65000"/>
                      </a:srgbClr>
                    </a:gs>
                  </a:gsLst>
                  <a:lin ang="5400000" scaled="0"/>
                </a:gradFill>
                <a:latin typeface="Times New Roman" pitchFamily="18" charset="0"/>
                <a:ea typeface="Calibri"/>
                <a:cs typeface="Times New Roman" pitchFamily="18" charset="0"/>
              </a:rPr>
            </a:br>
            <a:r>
              <a:rPr lang="en-US" sz="2800" b="1" dirty="0" err="1">
                <a:solidFill>
                  <a:srgbClr val="7030A0"/>
                </a:solidFill>
                <a:latin typeface="Times New Roman" pitchFamily="18" charset="0"/>
                <a:ea typeface="Calibri"/>
                <a:cs typeface="Times New Roman" pitchFamily="18" charset="0"/>
              </a:rPr>
              <a:t>कला</a:t>
            </a:r>
            <a:r>
              <a:rPr lang="en-US" sz="2800" b="1" dirty="0">
                <a:solidFill>
                  <a:srgbClr val="7030A0"/>
                </a:solidFill>
                <a:latin typeface="Times New Roman" pitchFamily="18" charset="0"/>
                <a:ea typeface="Calibri"/>
                <a:cs typeface="Times New Roman" pitchFamily="18" charset="0"/>
              </a:rPr>
              <a:t>, </a:t>
            </a:r>
            <a:r>
              <a:rPr lang="en-US" sz="2800" b="1" dirty="0" err="1">
                <a:solidFill>
                  <a:srgbClr val="7030A0"/>
                </a:solidFill>
                <a:latin typeface="Times New Roman" pitchFamily="18" charset="0"/>
                <a:ea typeface="Calibri"/>
                <a:cs typeface="Times New Roman" pitchFamily="18" charset="0"/>
              </a:rPr>
              <a:t>वाणिज्य</a:t>
            </a:r>
            <a:r>
              <a:rPr lang="en-US" sz="2800" b="1" dirty="0">
                <a:solidFill>
                  <a:srgbClr val="7030A0"/>
                </a:solidFill>
                <a:latin typeface="Times New Roman" pitchFamily="18" charset="0"/>
                <a:ea typeface="Calibri"/>
                <a:cs typeface="Times New Roman" pitchFamily="18" charset="0"/>
              </a:rPr>
              <a:t> व </a:t>
            </a:r>
            <a:r>
              <a:rPr lang="en-US" sz="2800" b="1" dirty="0" err="1">
                <a:solidFill>
                  <a:srgbClr val="7030A0"/>
                </a:solidFill>
                <a:latin typeface="Times New Roman" pitchFamily="18" charset="0"/>
                <a:ea typeface="Calibri"/>
                <a:cs typeface="Times New Roman" pitchFamily="18" charset="0"/>
              </a:rPr>
              <a:t>विज्ञान</a:t>
            </a:r>
            <a:r>
              <a:rPr lang="en-US" sz="2800" b="1" dirty="0">
                <a:solidFill>
                  <a:srgbClr val="7030A0"/>
                </a:solidFill>
                <a:latin typeface="Times New Roman" pitchFamily="18" charset="0"/>
                <a:ea typeface="Calibri"/>
                <a:cs typeface="Times New Roman" pitchFamily="18" charset="0"/>
              </a:rPr>
              <a:t> </a:t>
            </a:r>
            <a:r>
              <a:rPr lang="en-US" sz="2800" b="1" dirty="0" err="1">
                <a:solidFill>
                  <a:srgbClr val="7030A0"/>
                </a:solidFill>
                <a:latin typeface="Times New Roman" pitchFamily="18" charset="0"/>
                <a:ea typeface="Calibri"/>
                <a:cs typeface="Times New Roman" pitchFamily="18" charset="0"/>
              </a:rPr>
              <a:t>महाविद्यालय</a:t>
            </a:r>
            <a:r>
              <a:rPr lang="en-US" sz="2800" b="1" dirty="0">
                <a:solidFill>
                  <a:srgbClr val="7030A0"/>
                </a:solidFill>
                <a:latin typeface="Times New Roman" pitchFamily="18" charset="0"/>
                <a:ea typeface="Calibri"/>
                <a:cs typeface="Times New Roman" pitchFamily="18" charset="0"/>
              </a:rPr>
              <a:t> ,</a:t>
            </a:r>
            <a:r>
              <a:rPr lang="en-US" sz="2800" b="1" dirty="0" err="1">
                <a:solidFill>
                  <a:srgbClr val="7030A0"/>
                </a:solidFill>
                <a:latin typeface="Times New Roman" pitchFamily="18" charset="0"/>
                <a:ea typeface="Calibri"/>
                <a:cs typeface="Times New Roman" pitchFamily="18" charset="0"/>
              </a:rPr>
              <a:t>अळकुटी</a:t>
            </a:r>
            <a:r>
              <a:rPr lang="en-US" sz="2800" b="1" dirty="0">
                <a:solidFill>
                  <a:srgbClr val="7030A0"/>
                </a:solidFill>
                <a:latin typeface="Times New Roman" pitchFamily="18" charset="0"/>
                <a:ea typeface="Calibri"/>
                <a:cs typeface="Times New Roman" pitchFamily="18" charset="0"/>
              </a:rPr>
              <a:t/>
            </a:r>
            <a:br>
              <a:rPr lang="en-US" sz="2800" b="1" dirty="0">
                <a:solidFill>
                  <a:srgbClr val="7030A0"/>
                </a:solidFill>
                <a:latin typeface="Times New Roman" pitchFamily="18" charset="0"/>
                <a:ea typeface="Calibri"/>
                <a:cs typeface="Times New Roman" pitchFamily="18" charset="0"/>
              </a:rPr>
            </a:br>
            <a:r>
              <a:rPr lang="en-US" sz="1200" b="1" dirty="0">
                <a:solidFill>
                  <a:srgbClr val="7030A0"/>
                </a:solidFill>
                <a:latin typeface="Times New Roman" pitchFamily="18" charset="0"/>
                <a:ea typeface="Calibri"/>
                <a:cs typeface="Times New Roman" pitchFamily="18" charset="0"/>
              </a:rPr>
              <a:t/>
            </a:r>
            <a:br>
              <a:rPr lang="en-US" sz="1200" b="1" dirty="0">
                <a:solidFill>
                  <a:srgbClr val="7030A0"/>
                </a:solidFill>
                <a:latin typeface="Times New Roman" pitchFamily="18" charset="0"/>
                <a:ea typeface="Calibri"/>
                <a:cs typeface="Times New Roman" pitchFamily="18" charset="0"/>
              </a:rPr>
            </a:br>
            <a:r>
              <a:rPr lang="en-US" sz="2000" b="1" dirty="0" err="1">
                <a:solidFill>
                  <a:srgbClr val="7030A0"/>
                </a:solidFill>
                <a:latin typeface="Times New Roman" pitchFamily="18" charset="0"/>
                <a:ea typeface="Calibri"/>
                <a:cs typeface="Times New Roman" pitchFamily="18" charset="0"/>
              </a:rPr>
              <a:t>ता.पारनेर,जि.अहमदनगर</a:t>
            </a:r>
            <a:r>
              <a:rPr lang="en-US" sz="1050" b="1" dirty="0">
                <a:solidFill>
                  <a:srgbClr val="7030A0"/>
                </a:solidFill>
                <a:latin typeface="Times New Roman" pitchFamily="18" charset="0"/>
                <a:ea typeface="Calibri"/>
                <a:cs typeface="Times New Roman" pitchFamily="18" charset="0"/>
              </a:rPr>
              <a:t/>
            </a:r>
            <a:br>
              <a:rPr lang="en-US" sz="1050" b="1" dirty="0">
                <a:solidFill>
                  <a:srgbClr val="7030A0"/>
                </a:solidFill>
                <a:latin typeface="Times New Roman" pitchFamily="18" charset="0"/>
                <a:ea typeface="Calibri"/>
                <a:cs typeface="Times New Roman" pitchFamily="18" charset="0"/>
              </a:rPr>
            </a:br>
            <a:endParaRPr lang="en-US" dirty="0">
              <a:solidFill>
                <a:prstClr val="black"/>
              </a:solidFill>
              <a:latin typeface="Century Gothic"/>
            </a:endParaRPr>
          </a:p>
        </p:txBody>
      </p:sp>
      <p:sp>
        <p:nvSpPr>
          <p:cNvPr id="3" name="Rounded Rectangle 2"/>
          <p:cNvSpPr/>
          <p:nvPr/>
        </p:nvSpPr>
        <p:spPr>
          <a:xfrm>
            <a:off x="1676400" y="3061170"/>
            <a:ext cx="5867400" cy="444029"/>
          </a:xfrm>
          <a:prstGeom prst="roundRect">
            <a:avLst/>
          </a:prstGeom>
          <a:solidFill>
            <a:schemeClr val="accent3">
              <a:lumMod val="20000"/>
              <a:lumOff val="80000"/>
            </a:schemeClr>
          </a:solidFill>
          <a:ln w="12700" cap="flat" cmpd="sng" algn="ctr">
            <a:solidFill>
              <a:srgbClr val="956B43"/>
            </a:solidFill>
            <a:prstDash val="solid"/>
          </a:ln>
          <a:effectLst>
            <a:glow rad="101600">
              <a:srgbClr val="956B43">
                <a:satMod val="175000"/>
                <a:alpha val="40000"/>
              </a:srgbClr>
            </a:glow>
            <a:outerShdw blurRad="63500" dist="50800" dir="5400000" sx="98000" sy="98000" rotWithShape="0">
              <a:srgbClr val="000000">
                <a:alpha val="20000"/>
              </a:srgbClr>
            </a:outerShdw>
          </a:effectLst>
        </p:spPr>
        <p:txBody>
          <a:bodyPr rtlCol="0" anchor="ctr"/>
          <a:lstStyle/>
          <a:p>
            <a:pPr marL="0" marR="0" lvl="0" indent="0" algn="ctr" defTabSz="914400" eaLnBrk="1" fontAlgn="auto" latinLnBrk="0" hangingPunct="1">
              <a:lnSpc>
                <a:spcPct val="100000"/>
              </a:lnSpc>
              <a:spcBef>
                <a:spcPct val="20000"/>
              </a:spcBef>
              <a:spcAft>
                <a:spcPts val="300"/>
              </a:spcAft>
              <a:buClr>
                <a:srgbClr val="F14124">
                  <a:lumMod val="75000"/>
                </a:srgbClr>
              </a:buClr>
              <a:buSzPct val="130000"/>
              <a:buFontTx/>
              <a:buNone/>
              <a:tabLst/>
              <a:defRPr/>
            </a:pPr>
            <a:r>
              <a:rPr kumimoji="0" lang="hi-IN" sz="2400" b="1" i="0" u="none" strike="noStrike" kern="0" cap="none" spc="0" normalizeH="0" baseline="0" noProof="0" dirty="0">
                <a:ln>
                  <a:noFill/>
                </a:ln>
                <a:solidFill>
                  <a:srgbClr val="F14124"/>
                </a:solidFill>
                <a:effectLst/>
                <a:uLnTx/>
                <a:uFillTx/>
                <a:latin typeface="Times New Roman" pitchFamily="18" charset="0"/>
                <a:ea typeface="+mn-ea"/>
              </a:rPr>
              <a:t>विषय</a:t>
            </a:r>
            <a:r>
              <a:rPr kumimoji="0" lang="en-US" sz="2400" b="1" i="0" u="none" strike="noStrike" kern="0" cap="none" spc="0" normalizeH="0" baseline="0" noProof="0" dirty="0">
                <a:ln>
                  <a:noFill/>
                </a:ln>
                <a:solidFill>
                  <a:srgbClr val="F14124"/>
                </a:solidFill>
                <a:effectLst/>
                <a:uLnTx/>
                <a:uFillTx/>
                <a:latin typeface="Times New Roman" pitchFamily="18" charset="0"/>
                <a:ea typeface="+mn-ea"/>
                <a:cs typeface="+mn-cs"/>
              </a:rPr>
              <a:t>-</a:t>
            </a:r>
            <a:r>
              <a:rPr kumimoji="0" lang="hi-IN" sz="2400" b="1" i="0" u="none" strike="noStrike" kern="0" cap="none" spc="0" normalizeH="0" baseline="0" noProof="0" dirty="0">
                <a:ln>
                  <a:noFill/>
                </a:ln>
                <a:solidFill>
                  <a:srgbClr val="F14124"/>
                </a:solidFill>
                <a:effectLst/>
                <a:uLnTx/>
                <a:uFillTx/>
                <a:latin typeface="Times New Roman" pitchFamily="18" charset="0"/>
                <a:ea typeface="+mn-ea"/>
              </a:rPr>
              <a:t>वर्णनात्मक भाषाविज्ञान भाग -१</a:t>
            </a:r>
            <a:endParaRPr kumimoji="0" lang="en-GB" sz="2400" b="1" i="0" u="none" strike="noStrike" kern="0" cap="none" spc="0" normalizeH="0" baseline="0" noProof="0" dirty="0">
              <a:ln>
                <a:noFill/>
              </a:ln>
              <a:solidFill>
                <a:srgbClr val="F14124"/>
              </a:solidFill>
              <a:effectLst/>
              <a:uLnTx/>
              <a:uFillTx/>
              <a:latin typeface="Times New Roman" pitchFamily="18" charset="0"/>
              <a:ea typeface="+mn-ea"/>
              <a:cs typeface="Times New Roman" pitchFamily="18" charset="0"/>
            </a:endParaRPr>
          </a:p>
        </p:txBody>
      </p:sp>
      <p:sp>
        <p:nvSpPr>
          <p:cNvPr id="4" name="Rectangle 3"/>
          <p:cNvSpPr/>
          <p:nvPr/>
        </p:nvSpPr>
        <p:spPr>
          <a:xfrm>
            <a:off x="2514600" y="3810000"/>
            <a:ext cx="4572000" cy="2039020"/>
          </a:xfrm>
          <a:prstGeom prst="rect">
            <a:avLst/>
          </a:prstGeom>
        </p:spPr>
        <p:txBody>
          <a:bodyPr>
            <a:spAutoFit/>
          </a:bodyPr>
          <a:lstStyle/>
          <a:p>
            <a:pPr lvl="0" algn="ctr" defTabSz="914400">
              <a:lnSpc>
                <a:spcPct val="150000"/>
              </a:lnSpc>
              <a:spcBef>
                <a:spcPct val="20000"/>
              </a:spcBef>
              <a:spcAft>
                <a:spcPts val="300"/>
              </a:spcAft>
              <a:buClr>
                <a:srgbClr val="F14124">
                  <a:lumMod val="75000"/>
                </a:srgbClr>
              </a:buClr>
              <a:buSzPct val="130000"/>
            </a:pPr>
            <a:r>
              <a:rPr lang="hi-IN" sz="2000" b="1" dirty="0" smtClean="0">
                <a:solidFill>
                  <a:srgbClr val="00B050"/>
                </a:solidFill>
                <a:latin typeface="Times New Roman" pitchFamily="18" charset="0"/>
                <a:cs typeface="Times New Roman" pitchFamily="18" charset="0"/>
              </a:rPr>
              <a:t>वर्ग- </a:t>
            </a:r>
            <a:r>
              <a:rPr lang="hi-IN" sz="2000" b="1" dirty="0">
                <a:solidFill>
                  <a:srgbClr val="00B050"/>
                </a:solidFill>
                <a:latin typeface="Times New Roman" pitchFamily="18" charset="0"/>
                <a:cs typeface="Times New Roman" pitchFamily="18" charset="0"/>
              </a:rPr>
              <a:t>टी.वाय</a:t>
            </a:r>
            <a:r>
              <a:rPr lang="en-US" sz="2000" b="1" dirty="0">
                <a:solidFill>
                  <a:srgbClr val="00B050"/>
                </a:solidFill>
                <a:latin typeface="Times New Roman" pitchFamily="18" charset="0"/>
                <a:cs typeface="Times New Roman" pitchFamily="18" charset="0"/>
              </a:rPr>
              <a:t>.</a:t>
            </a:r>
            <a:r>
              <a:rPr lang="hi-IN" sz="2000" b="1" dirty="0">
                <a:solidFill>
                  <a:srgbClr val="00B050"/>
                </a:solidFill>
                <a:latin typeface="Times New Roman" pitchFamily="18" charset="0"/>
                <a:cs typeface="Times New Roman" pitchFamily="18" charset="0"/>
              </a:rPr>
              <a:t>बी.ए </a:t>
            </a:r>
            <a:r>
              <a:rPr lang="en-GB" sz="2000" b="1" dirty="0" smtClean="0">
                <a:solidFill>
                  <a:srgbClr val="00B050"/>
                </a:solidFill>
                <a:latin typeface="Times New Roman" pitchFamily="18" charset="0"/>
                <a:cs typeface="Times New Roman" pitchFamily="18" charset="0"/>
              </a:rPr>
              <a:t>S-4</a:t>
            </a:r>
          </a:p>
          <a:p>
            <a:pPr lvl="0" algn="ctr">
              <a:lnSpc>
                <a:spcPct val="150000"/>
              </a:lnSpc>
            </a:pPr>
            <a:r>
              <a:rPr lang="en-GB" sz="2400" b="1" dirty="0" err="1" smtClean="0">
                <a:solidFill>
                  <a:srgbClr val="0070C0"/>
                </a:solidFill>
                <a:latin typeface="Times New Roman" pitchFamily="18" charset="0"/>
                <a:cs typeface="Times New Roman" pitchFamily="18" charset="0"/>
              </a:rPr>
              <a:t>घटक</a:t>
            </a:r>
            <a:r>
              <a:rPr lang="en-GB" sz="2400" b="1" dirty="0" smtClean="0">
                <a:solidFill>
                  <a:srgbClr val="0070C0"/>
                </a:solidFill>
                <a:latin typeface="Times New Roman" pitchFamily="18" charset="0"/>
                <a:cs typeface="Times New Roman" pitchFamily="18" charset="0"/>
              </a:rPr>
              <a:t> </a:t>
            </a:r>
            <a:r>
              <a:rPr lang="en-GB" sz="2400" b="1" dirty="0" smtClean="0">
                <a:solidFill>
                  <a:srgbClr val="0070C0"/>
                </a:solidFill>
                <a:latin typeface="Times New Roman" pitchFamily="18" charset="0"/>
                <a:ea typeface="Calibri"/>
                <a:cs typeface="Times New Roman" pitchFamily="18" charset="0"/>
              </a:rPr>
              <a:t>२-स्वनविचार</a:t>
            </a:r>
            <a:endParaRPr lang="en-GB" sz="1100" b="1" dirty="0">
              <a:solidFill>
                <a:srgbClr val="0070C0"/>
              </a:solidFill>
              <a:latin typeface="Times New Roman" pitchFamily="18" charset="0"/>
              <a:ea typeface="Calibri"/>
              <a:cs typeface="Times New Roman" pitchFamily="18" charset="0"/>
            </a:endParaRPr>
          </a:p>
          <a:p>
            <a:pPr algn="r"/>
            <a:endParaRPr lang="en-US" b="1" dirty="0">
              <a:solidFill>
                <a:srgbClr val="FF0066"/>
              </a:solidFill>
              <a:latin typeface="Times New Roman" pitchFamily="18" charset="0"/>
            </a:endParaRPr>
          </a:p>
          <a:p>
            <a:pPr algn="r"/>
            <a:r>
              <a:rPr lang="hi-IN" sz="2000" b="1" dirty="0" smtClean="0">
                <a:solidFill>
                  <a:srgbClr val="FF0066"/>
                </a:solidFill>
                <a:latin typeface="Times New Roman" pitchFamily="18" charset="0"/>
              </a:rPr>
              <a:t>सहा.प्रा.श्रीमती </a:t>
            </a:r>
            <a:r>
              <a:rPr lang="hi-IN" sz="2000" b="1" dirty="0">
                <a:solidFill>
                  <a:srgbClr val="FF0066"/>
                </a:solidFill>
                <a:latin typeface="Times New Roman" pitchFamily="18" charset="0"/>
              </a:rPr>
              <a:t>स्वाती रमेश फापाळे</a:t>
            </a:r>
            <a:endParaRPr lang="en-US" sz="2000" b="1" dirty="0">
              <a:solidFill>
                <a:srgbClr val="FF0066"/>
              </a:solidFill>
              <a:latin typeface="Times New Roman" pitchFamily="18" charset="0"/>
              <a:cs typeface="Times New Roman" pitchFamily="18" charset="0"/>
            </a:endParaRPr>
          </a:p>
          <a:p>
            <a:pPr algn="ctr"/>
            <a:r>
              <a:rPr lang="en-US" sz="2000" b="1" dirty="0">
                <a:solidFill>
                  <a:srgbClr val="FF0066"/>
                </a:solidFill>
                <a:latin typeface="Times New Roman" pitchFamily="18" charset="0"/>
                <a:cs typeface="Times New Roman" pitchFamily="18" charset="0"/>
              </a:rPr>
              <a:t>                     </a:t>
            </a:r>
            <a:r>
              <a:rPr lang="hi-IN" sz="2000" b="1" dirty="0" smtClean="0">
                <a:solidFill>
                  <a:srgbClr val="FF0066"/>
                </a:solidFill>
                <a:latin typeface="Times New Roman" pitchFamily="18" charset="0"/>
              </a:rPr>
              <a:t>मराठी </a:t>
            </a:r>
            <a:r>
              <a:rPr lang="hi-IN" sz="2000" b="1" dirty="0">
                <a:solidFill>
                  <a:srgbClr val="FF0066"/>
                </a:solidFill>
                <a:latin typeface="Times New Roman" pitchFamily="18" charset="0"/>
              </a:rPr>
              <a:t>विभाग</a:t>
            </a:r>
            <a:endParaRPr lang="en-US" sz="2000" b="1" dirty="0">
              <a:solidFill>
                <a:srgbClr val="FF0066"/>
              </a:solidFill>
              <a:latin typeface="Times New Roman" pitchFamily="18" charset="0"/>
              <a:cs typeface="Times New Roman" pitchFamily="18" charset="0"/>
            </a:endParaRPr>
          </a:p>
        </p:txBody>
      </p:sp>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9000" y="5318341"/>
            <a:ext cx="1828800" cy="1524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51045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Punched Tape 3"/>
          <p:cNvSpPr/>
          <p:nvPr/>
        </p:nvSpPr>
        <p:spPr>
          <a:xfrm>
            <a:off x="2482241" y="1752600"/>
            <a:ext cx="4724400" cy="2514600"/>
          </a:xfrm>
          <a:prstGeom prst="flowChartPunchedTape">
            <a:avLst/>
          </a:prstGeom>
          <a:solidFill>
            <a:srgbClr val="FF99FF"/>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a:defRPr/>
            </a:pPr>
            <a:r>
              <a:rPr lang="hi-IN" sz="4800" b="1" kern="0" dirty="0">
                <a:solidFill>
                  <a:srgbClr val="0070C0"/>
                </a:solidFill>
                <a:latin typeface="Century Gothic"/>
              </a:rPr>
              <a:t>धन्यवाद</a:t>
            </a:r>
            <a:endParaRPr lang="en-US" sz="4800" b="1" kern="0" dirty="0">
              <a:solidFill>
                <a:srgbClr val="0070C0"/>
              </a:solidFill>
              <a:latin typeface="Century Gothic"/>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68441" y="2991110"/>
            <a:ext cx="838200" cy="841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43553" y="2149735"/>
            <a:ext cx="835025" cy="841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78999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path" presetSubtype="0" accel="50000" decel="50000" fill="hold" nodeType="clickEffect">
                                  <p:stCondLst>
                                    <p:cond delay="0"/>
                                  </p:stCondLst>
                                  <p:childTnLst>
                                    <p:animMotion origin="layout" path="M 0 0 C 0 0.033 0.027 0.06 0.06 0.06 C 0.099 0.06 0.113 0.03 0.119 0.012 L 0.125 -0.012 C 0.131 -0.03 0.146 -0.06 0.19 -0.06 C 0.218 -0.06 0.25 -0.033 0.25 0 C 0.25 0.033 0.218 0.06 0.19 0.06 C 0.146 0.06 0.131 0.03 0.125 0.012 L 0.119 -0.012 C 0.113 -0.03 0.099 -0.06 0.06 -0.06 C 0.027 -0.06 0 -0.033 0 0 Z" pathEditMode="relative" ptsTypes="">
                                      <p:cBhvr>
                                        <p:cTn id="6" dur="2000" fill="hold"/>
                                        <p:tgtEl>
                                          <p:spTgt spid="4">
                                            <p:txEl>
                                              <p:pRg st="0" end="0"/>
                                            </p:txEl>
                                          </p:spTgt>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4429857F-D6B6-E15E-6936-E8E13AA90884}"/>
              </a:ext>
            </a:extLst>
          </p:cNvPr>
          <p:cNvSpPr txBox="1"/>
          <p:nvPr/>
        </p:nvSpPr>
        <p:spPr>
          <a:xfrm>
            <a:off x="2514600" y="2138144"/>
            <a:ext cx="6640233" cy="3662541"/>
          </a:xfrm>
          <a:prstGeom prst="rect">
            <a:avLst/>
          </a:prstGeom>
          <a:noFill/>
        </p:spPr>
        <p:txBody>
          <a:bodyPr wrap="square">
            <a:spAutoFit/>
          </a:bodyPr>
          <a:lstStyle/>
          <a:p>
            <a:r>
              <a:rPr lang="hi-IN" dirty="0" smtClean="0"/>
              <a:t>.</a:t>
            </a:r>
            <a:endParaRPr lang="en-GB" dirty="0"/>
          </a:p>
          <a:p>
            <a:endParaRPr lang="en-GB" dirty="0"/>
          </a:p>
          <a:p>
            <a:r>
              <a:rPr lang="hi-IN" sz="2800" b="1" dirty="0">
                <a:solidFill>
                  <a:srgbClr val="FF3399"/>
                </a:solidFill>
              </a:rPr>
              <a:t>२.१ स्वनविज्ञान : संकल्पना व स्वरूप </a:t>
            </a:r>
            <a:endParaRPr lang="en-GB" sz="2800" b="1" dirty="0">
              <a:solidFill>
                <a:srgbClr val="FF3399"/>
              </a:solidFill>
            </a:endParaRPr>
          </a:p>
          <a:p>
            <a:endParaRPr lang="en-GB" sz="2800" b="1" dirty="0">
              <a:solidFill>
                <a:srgbClr val="FF3399"/>
              </a:solidFill>
            </a:endParaRPr>
          </a:p>
          <a:p>
            <a:r>
              <a:rPr lang="hi-IN" sz="2800" b="1" dirty="0">
                <a:solidFill>
                  <a:srgbClr val="FF3399"/>
                </a:solidFill>
              </a:rPr>
              <a:t>२.२ स्वननिर्मितीची प्रक्रिया</a:t>
            </a:r>
            <a:r>
              <a:rPr lang="en-GB" sz="2800" b="1" dirty="0">
                <a:solidFill>
                  <a:srgbClr val="FF3399"/>
                </a:solidFill>
              </a:rPr>
              <a:t> </a:t>
            </a:r>
          </a:p>
          <a:p>
            <a:endParaRPr lang="en-GB" sz="2800" b="1" dirty="0">
              <a:solidFill>
                <a:srgbClr val="FF3399"/>
              </a:solidFill>
            </a:endParaRPr>
          </a:p>
          <a:p>
            <a:r>
              <a:rPr lang="hi-IN" sz="2800" b="1" dirty="0">
                <a:solidFill>
                  <a:srgbClr val="FF3399"/>
                </a:solidFill>
              </a:rPr>
              <a:t>२.३ वागेंद्रियाची रचना व कार्य</a:t>
            </a:r>
            <a:r>
              <a:rPr lang="en-GB" sz="2800" b="1" dirty="0">
                <a:solidFill>
                  <a:srgbClr val="FF3399"/>
                </a:solidFill>
              </a:rPr>
              <a:t> </a:t>
            </a:r>
          </a:p>
          <a:p>
            <a:endParaRPr lang="en-GB" sz="2800" b="1" dirty="0">
              <a:solidFill>
                <a:srgbClr val="FF3399"/>
              </a:solidFill>
            </a:endParaRPr>
          </a:p>
          <a:p>
            <a:r>
              <a:rPr lang="hi-IN" sz="2800" b="1" dirty="0">
                <a:solidFill>
                  <a:srgbClr val="FF3399"/>
                </a:solidFill>
              </a:rPr>
              <a:t>२.४ स्वरयंत्राची रचना</a:t>
            </a:r>
            <a:r>
              <a:rPr lang="en-GB" sz="2800" b="1" dirty="0">
                <a:solidFill>
                  <a:srgbClr val="FF3399"/>
                </a:solidFill>
              </a:rPr>
              <a:t> </a:t>
            </a:r>
          </a:p>
        </p:txBody>
      </p:sp>
      <p:sp>
        <p:nvSpPr>
          <p:cNvPr id="2" name="Rounded Rectangle 1"/>
          <p:cNvSpPr/>
          <p:nvPr/>
        </p:nvSpPr>
        <p:spPr>
          <a:xfrm>
            <a:off x="2826622" y="909856"/>
            <a:ext cx="3726578" cy="766544"/>
          </a:xfrm>
          <a:prstGeom prst="roundRect">
            <a:avLst/>
          </a:prstGeom>
          <a:blipFill>
            <a:blip r:embed="rId2"/>
            <a:tile tx="0" ty="0" sx="100000" sy="100000" flip="none" algn="tl"/>
          </a:blipFill>
          <a:ln>
            <a:solidFill>
              <a:srgbClr val="FF3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i-IN" sz="2800" b="1" dirty="0">
                <a:solidFill>
                  <a:prstClr val="black"/>
                </a:solidFill>
              </a:rPr>
              <a:t>स्वनविचार</a:t>
            </a:r>
            <a:endParaRPr lang="en-US" sz="2800" b="1" dirty="0"/>
          </a:p>
        </p:txBody>
      </p:sp>
    </p:spTree>
    <p:extLst>
      <p:ext uri="{BB962C8B-B14F-4D97-AF65-F5344CB8AC3E}">
        <p14:creationId xmlns:p14="http://schemas.microsoft.com/office/powerpoint/2010/main" val="660062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D280225B-7EC8-1070-2B14-CAC7E024F139}"/>
              </a:ext>
            </a:extLst>
          </p:cNvPr>
          <p:cNvSpPr txBox="1"/>
          <p:nvPr/>
        </p:nvSpPr>
        <p:spPr>
          <a:xfrm>
            <a:off x="914400" y="1981200"/>
            <a:ext cx="8001000" cy="3877985"/>
          </a:xfrm>
          <a:prstGeom prst="rect">
            <a:avLst/>
          </a:prstGeom>
          <a:noFill/>
        </p:spPr>
        <p:txBody>
          <a:bodyPr wrap="square">
            <a:spAutoFit/>
          </a:bodyPr>
          <a:lstStyle/>
          <a:p>
            <a:r>
              <a:rPr lang="hi-IN" dirty="0"/>
              <a:t> </a:t>
            </a:r>
            <a:endParaRPr lang="en-GB" dirty="0"/>
          </a:p>
          <a:p>
            <a:pPr>
              <a:lnSpc>
                <a:spcPct val="150000"/>
              </a:lnSpc>
            </a:pPr>
            <a:r>
              <a:rPr lang="hi-IN" sz="2800" b="1" dirty="0">
                <a:solidFill>
                  <a:srgbClr val="7030A0"/>
                </a:solidFill>
              </a:rPr>
              <a:t>२.५.१ स्वरांचे </a:t>
            </a:r>
            <a:r>
              <a:rPr lang="hi-IN" sz="2800" b="1" dirty="0" smtClean="0">
                <a:solidFill>
                  <a:srgbClr val="7030A0"/>
                </a:solidFill>
              </a:rPr>
              <a:t>प्रकार</a:t>
            </a:r>
            <a:endParaRPr lang="en-US" sz="2800" b="1" dirty="0" smtClean="0">
              <a:solidFill>
                <a:srgbClr val="7030A0"/>
              </a:solidFill>
            </a:endParaRPr>
          </a:p>
          <a:p>
            <a:pPr>
              <a:lnSpc>
                <a:spcPct val="150000"/>
              </a:lnSpc>
            </a:pPr>
            <a:endParaRPr lang="en-GB" sz="2800" b="1" dirty="0">
              <a:solidFill>
                <a:srgbClr val="7030A0"/>
              </a:solidFill>
            </a:endParaRPr>
          </a:p>
          <a:p>
            <a:pPr>
              <a:lnSpc>
                <a:spcPct val="150000"/>
              </a:lnSpc>
            </a:pPr>
            <a:r>
              <a:rPr lang="hi-IN" sz="2800" b="1" dirty="0">
                <a:solidFill>
                  <a:srgbClr val="7030A0"/>
                </a:solidFill>
              </a:rPr>
              <a:t>२.५.२ उच्चारण स्थानावर आधारीत स्वनांचे वर्गीकरण</a:t>
            </a:r>
            <a:r>
              <a:rPr lang="en-GB" sz="2800" b="1" dirty="0">
                <a:solidFill>
                  <a:srgbClr val="7030A0"/>
                </a:solidFill>
              </a:rPr>
              <a:t> </a:t>
            </a:r>
            <a:endParaRPr lang="en-GB" sz="2800" b="1" dirty="0" smtClean="0">
              <a:solidFill>
                <a:srgbClr val="7030A0"/>
              </a:solidFill>
            </a:endParaRPr>
          </a:p>
          <a:p>
            <a:pPr>
              <a:lnSpc>
                <a:spcPct val="150000"/>
              </a:lnSpc>
            </a:pPr>
            <a:endParaRPr lang="en-GB" sz="2800" b="1" dirty="0">
              <a:solidFill>
                <a:srgbClr val="7030A0"/>
              </a:solidFill>
            </a:endParaRPr>
          </a:p>
          <a:p>
            <a:pPr>
              <a:lnSpc>
                <a:spcPct val="150000"/>
              </a:lnSpc>
            </a:pPr>
            <a:r>
              <a:rPr lang="hi-IN" sz="2800" b="1" dirty="0">
                <a:solidFill>
                  <a:srgbClr val="7030A0"/>
                </a:solidFill>
              </a:rPr>
              <a:t>२.५.३ प्रयत्नावर आधारीत स्वनांचे वर्गीकरण</a:t>
            </a:r>
            <a:r>
              <a:rPr lang="en-GB" sz="2800" b="1" dirty="0">
                <a:solidFill>
                  <a:srgbClr val="7030A0"/>
                </a:solidFill>
              </a:rPr>
              <a:t> </a:t>
            </a:r>
          </a:p>
          <a:p>
            <a:endParaRPr lang="en-US" dirty="0"/>
          </a:p>
        </p:txBody>
      </p:sp>
      <p:sp>
        <p:nvSpPr>
          <p:cNvPr id="2" name="Rounded Rectangle 1"/>
          <p:cNvSpPr/>
          <p:nvPr/>
        </p:nvSpPr>
        <p:spPr>
          <a:xfrm>
            <a:off x="3048000" y="914400"/>
            <a:ext cx="3657600" cy="762000"/>
          </a:xfrm>
          <a:prstGeom prst="roundRect">
            <a:avLst/>
          </a:prstGeom>
          <a:blipFill>
            <a:blip r:embed="rId2"/>
            <a:tile tx="0" ty="0" sx="100000" sy="100000" flip="none" algn="tl"/>
          </a:blip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i-IN" sz="2800" b="1" dirty="0">
                <a:solidFill>
                  <a:srgbClr val="FF0000"/>
                </a:solidFill>
              </a:rPr>
              <a:t>स्वनांचे वर्गीकरण</a:t>
            </a:r>
            <a:r>
              <a:rPr lang="en-GB" sz="2800" b="1" dirty="0">
                <a:solidFill>
                  <a:srgbClr val="FF0000"/>
                </a:solidFill>
              </a:rPr>
              <a:t> </a:t>
            </a:r>
            <a:endParaRPr lang="en-US" sz="2800" b="1" dirty="0">
              <a:solidFill>
                <a:srgbClr val="FF0000"/>
              </a:solidFill>
            </a:endParaRPr>
          </a:p>
        </p:txBody>
      </p:sp>
    </p:spTree>
    <p:extLst>
      <p:ext uri="{BB962C8B-B14F-4D97-AF65-F5344CB8AC3E}">
        <p14:creationId xmlns:p14="http://schemas.microsoft.com/office/powerpoint/2010/main" val="10608325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B53C7281-6ACD-B7D5-8419-6161410F8FEB}"/>
              </a:ext>
            </a:extLst>
          </p:cNvPr>
          <p:cNvSpPr txBox="1"/>
          <p:nvPr/>
        </p:nvSpPr>
        <p:spPr>
          <a:xfrm>
            <a:off x="1219199" y="1704584"/>
            <a:ext cx="6792633" cy="2794291"/>
          </a:xfrm>
          <a:prstGeom prst="rect">
            <a:avLst/>
          </a:prstGeom>
          <a:noFill/>
        </p:spPr>
        <p:txBody>
          <a:bodyPr wrap="square">
            <a:spAutoFit/>
          </a:bodyPr>
          <a:lstStyle/>
          <a:p>
            <a:pPr lvl="0">
              <a:lnSpc>
                <a:spcPct val="150000"/>
              </a:lnSpc>
            </a:pPr>
            <a:r>
              <a:rPr lang="en-GB" sz="2400" b="1" dirty="0">
                <a:solidFill>
                  <a:srgbClr val="FF0000"/>
                </a:solidFill>
              </a:rPr>
              <a:t>२.६</a:t>
            </a:r>
            <a:r>
              <a:rPr lang="hi-IN" sz="2400" b="1" dirty="0">
                <a:solidFill>
                  <a:srgbClr val="FF0000"/>
                </a:solidFill>
              </a:rPr>
              <a:t> स्वन </a:t>
            </a:r>
            <a:r>
              <a:rPr lang="en-US" sz="2400" b="1" dirty="0" smtClean="0">
                <a:solidFill>
                  <a:srgbClr val="FF0000"/>
                </a:solidFill>
              </a:rPr>
              <a:t>–</a:t>
            </a:r>
            <a:r>
              <a:rPr lang="hi-IN" sz="2400" b="1" dirty="0" smtClean="0">
                <a:solidFill>
                  <a:srgbClr val="FF0000"/>
                </a:solidFill>
              </a:rPr>
              <a:t>स्वनिम</a:t>
            </a:r>
            <a:r>
              <a:rPr lang="en-US" sz="2400" b="1" dirty="0" smtClean="0">
                <a:solidFill>
                  <a:srgbClr val="FF0000"/>
                </a:solidFill>
              </a:rPr>
              <a:t>-</a:t>
            </a:r>
            <a:r>
              <a:rPr lang="hi-IN" sz="2400" b="1" dirty="0" smtClean="0">
                <a:solidFill>
                  <a:srgbClr val="FF0000"/>
                </a:solidFill>
              </a:rPr>
              <a:t>स्वनांतर</a:t>
            </a:r>
            <a:r>
              <a:rPr lang="en-US" sz="2400" b="1" dirty="0" smtClean="0">
                <a:solidFill>
                  <a:srgbClr val="FF0000"/>
                </a:solidFill>
              </a:rPr>
              <a:t>-</a:t>
            </a:r>
            <a:r>
              <a:rPr lang="hi-IN" sz="2400" b="1" dirty="0" smtClean="0">
                <a:solidFill>
                  <a:srgbClr val="FF0000"/>
                </a:solidFill>
              </a:rPr>
              <a:t>संकल्पना,</a:t>
            </a:r>
            <a:endParaRPr lang="en-US" sz="2400" b="1" dirty="0" smtClean="0">
              <a:solidFill>
                <a:srgbClr val="FF0000"/>
              </a:solidFill>
            </a:endParaRPr>
          </a:p>
          <a:p>
            <a:pPr lvl="0">
              <a:lnSpc>
                <a:spcPct val="150000"/>
              </a:lnSpc>
            </a:pPr>
            <a:endParaRPr lang="en-GB" sz="2400" b="1" dirty="0">
              <a:solidFill>
                <a:srgbClr val="FF0000"/>
              </a:solidFill>
            </a:endParaRPr>
          </a:p>
          <a:p>
            <a:pPr>
              <a:lnSpc>
                <a:spcPct val="150000"/>
              </a:lnSpc>
            </a:pPr>
            <a:r>
              <a:rPr lang="hi-IN" sz="2400" b="1" dirty="0">
                <a:solidFill>
                  <a:srgbClr val="FF0000"/>
                </a:solidFill>
              </a:rPr>
              <a:t>२.६.१ स्वन म्हणजे काय </a:t>
            </a:r>
            <a:r>
              <a:rPr lang="hi-IN" sz="2400" b="1" dirty="0" smtClean="0">
                <a:solidFill>
                  <a:srgbClr val="FF0000"/>
                </a:solidFill>
              </a:rPr>
              <a:t>?</a:t>
            </a:r>
            <a:endParaRPr lang="en-US" sz="2400" b="1" dirty="0" smtClean="0">
              <a:solidFill>
                <a:srgbClr val="FF0000"/>
              </a:solidFill>
            </a:endParaRPr>
          </a:p>
          <a:p>
            <a:pPr>
              <a:lnSpc>
                <a:spcPct val="150000"/>
              </a:lnSpc>
            </a:pPr>
            <a:endParaRPr lang="en-GB" sz="2400" b="1" dirty="0">
              <a:solidFill>
                <a:srgbClr val="FF0000"/>
              </a:solidFill>
            </a:endParaRPr>
          </a:p>
          <a:p>
            <a:pPr>
              <a:lnSpc>
                <a:spcPct val="150000"/>
              </a:lnSpc>
            </a:pPr>
            <a:r>
              <a:rPr lang="hi-IN" sz="2400" b="1" dirty="0">
                <a:solidFill>
                  <a:srgbClr val="FF0000"/>
                </a:solidFill>
              </a:rPr>
              <a:t>२.६.२ स्वनांतर</a:t>
            </a:r>
            <a:endParaRPr lang="en-US" sz="2400" b="1" dirty="0">
              <a:solidFill>
                <a:srgbClr val="FF0000"/>
              </a:solidFill>
            </a:endParaRPr>
          </a:p>
        </p:txBody>
      </p:sp>
      <p:sp>
        <p:nvSpPr>
          <p:cNvPr id="2" name="Rounded Rectangle 1"/>
          <p:cNvSpPr/>
          <p:nvPr/>
        </p:nvSpPr>
        <p:spPr>
          <a:xfrm>
            <a:off x="1447800" y="914400"/>
            <a:ext cx="6324600" cy="790184"/>
          </a:xfrm>
          <a:prstGeom prst="round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rgbClr val="7030A0"/>
                </a:solidFill>
              </a:rPr>
              <a:t>२.६</a:t>
            </a:r>
            <a:r>
              <a:rPr lang="hi-IN" sz="2800" b="1" dirty="0">
                <a:solidFill>
                  <a:srgbClr val="7030A0"/>
                </a:solidFill>
              </a:rPr>
              <a:t> स्वन </a:t>
            </a:r>
            <a:r>
              <a:rPr lang="en-US" sz="2800" b="1" dirty="0">
                <a:solidFill>
                  <a:srgbClr val="7030A0"/>
                </a:solidFill>
              </a:rPr>
              <a:t>–</a:t>
            </a:r>
            <a:r>
              <a:rPr lang="hi-IN" sz="2800" b="1" dirty="0">
                <a:solidFill>
                  <a:srgbClr val="7030A0"/>
                </a:solidFill>
              </a:rPr>
              <a:t> स्वनिम</a:t>
            </a:r>
            <a:r>
              <a:rPr lang="en-US" sz="2800" b="1" dirty="0">
                <a:solidFill>
                  <a:srgbClr val="7030A0"/>
                </a:solidFill>
              </a:rPr>
              <a:t>-</a:t>
            </a:r>
            <a:r>
              <a:rPr lang="hi-IN" sz="2800" b="1" dirty="0">
                <a:solidFill>
                  <a:srgbClr val="7030A0"/>
                </a:solidFill>
              </a:rPr>
              <a:t>स्वनांतर</a:t>
            </a:r>
            <a:r>
              <a:rPr lang="en-US" sz="2800" b="1" dirty="0">
                <a:solidFill>
                  <a:srgbClr val="7030A0"/>
                </a:solidFill>
              </a:rPr>
              <a:t>-</a:t>
            </a:r>
            <a:r>
              <a:rPr lang="hi-IN" sz="2800" b="1" dirty="0">
                <a:solidFill>
                  <a:srgbClr val="7030A0"/>
                </a:solidFill>
              </a:rPr>
              <a:t>संकल्पना</a:t>
            </a:r>
            <a:endParaRPr lang="en-US" sz="2800" b="1" dirty="0">
              <a:solidFill>
                <a:srgbClr val="7030A0"/>
              </a:solidFill>
            </a:endParaRPr>
          </a:p>
        </p:txBody>
      </p:sp>
    </p:spTree>
    <p:extLst>
      <p:ext uri="{BB962C8B-B14F-4D97-AF65-F5344CB8AC3E}">
        <p14:creationId xmlns:p14="http://schemas.microsoft.com/office/powerpoint/2010/main" val="1516782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274838"/>
            <a:ext cx="6096000" cy="2308324"/>
          </a:xfrm>
          <a:prstGeom prst="rect">
            <a:avLst/>
          </a:prstGeom>
        </p:spPr>
        <p:txBody>
          <a:bodyPr>
            <a:spAutoFit/>
          </a:bodyPr>
          <a:lstStyle/>
          <a:p>
            <a:pPr algn="just"/>
            <a:r>
              <a:rPr lang="hi-IN" b="1" dirty="0" smtClean="0">
                <a:latin typeface="Times New Roman" pitchFamily="18" charset="0"/>
              </a:rPr>
              <a:t>भाषा </a:t>
            </a:r>
            <a:r>
              <a:rPr lang="hi-IN" b="1" dirty="0">
                <a:latin typeface="Times New Roman" pitchFamily="18" charset="0"/>
              </a:rPr>
              <a:t>ही ध्वनीरूप व्यवस्था आहे. ती संकेताधिष्ठीत आहे. प्रभावी संदेशन माध्यम म्हणून तिचा स्विकार केला जातो. संदेशन व्यवहारात ध्वनीरूप भाषा स्विकारली असता काही अडचणी निर्माण होतात. ध्वनींचे स्वरूप व्यापक आहे. निसर्गातील घटकांचा आवाज, यंत्राचा आवाज, घंटेचा नाद इ. हे सर्व ध्वनीच आहेत. काही ध्वनी मानवनिर्मित असतात तर काही ध्वनी बाह्य सृष्टीतील घटकांद्वारे निर्मित असतात. म्हणून आधुनिक भाषावैज्ञानिक 'भाषा ही ध्वनीरूप साधन आहे'</a:t>
            </a:r>
            <a:endParaRPr lang="en-US" b="1" dirty="0">
              <a:latin typeface="Times New Roman" pitchFamily="18" charset="0"/>
              <a:cs typeface="Times New Roman" pitchFamily="18" charset="0"/>
            </a:endParaRPr>
          </a:p>
        </p:txBody>
      </p:sp>
      <p:sp>
        <p:nvSpPr>
          <p:cNvPr id="3" name="Rounded Rectangle 2"/>
          <p:cNvSpPr/>
          <p:nvPr/>
        </p:nvSpPr>
        <p:spPr>
          <a:xfrm>
            <a:off x="2590800" y="1295400"/>
            <a:ext cx="6096000" cy="838200"/>
          </a:xfrm>
          <a:prstGeom prst="round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hi-IN" sz="2800" b="1" dirty="0">
                <a:solidFill>
                  <a:srgbClr val="FF0066"/>
                </a:solidFill>
              </a:rPr>
              <a:t>२.१ स्वनविज्ञान : संकल्पना व स्वरूप </a:t>
            </a:r>
            <a:endParaRPr lang="en-US" sz="2800" b="1" dirty="0">
              <a:solidFill>
                <a:srgbClr val="FF0066"/>
              </a:solidFill>
            </a:endParaRPr>
          </a:p>
        </p:txBody>
      </p:sp>
    </p:spTree>
    <p:extLst>
      <p:ext uri="{BB962C8B-B14F-4D97-AF65-F5344CB8AC3E}">
        <p14:creationId xmlns:p14="http://schemas.microsoft.com/office/powerpoint/2010/main" val="29553025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1582341"/>
            <a:ext cx="6096000" cy="4247317"/>
          </a:xfrm>
          <a:prstGeom prst="rect">
            <a:avLst/>
          </a:prstGeom>
        </p:spPr>
        <p:txBody>
          <a:bodyPr>
            <a:spAutoFit/>
          </a:bodyPr>
          <a:lstStyle/>
          <a:p>
            <a:r>
              <a:rPr lang="hi-IN" b="1" dirty="0" smtClean="0">
                <a:latin typeface="Times New Roman" pitchFamily="18" charset="0"/>
              </a:rPr>
              <a:t>बोलण्याची </a:t>
            </a:r>
            <a:r>
              <a:rPr lang="hi-IN" b="1" dirty="0">
                <a:latin typeface="Times New Roman" pitchFamily="18" charset="0"/>
              </a:rPr>
              <a:t>किंवा ध्वनी उच्चारण्याची क्रिया शरीराच्या अनेक अवयवांची मदत घेवून पुर्णत्वास जात असते. मानवी जीवनात वातावरणातील 'हवा' या घटकाला विशेष महत्त्व आहे. पंचमहाभुतातील वायु या तत्वामुळेच आपले अस्तित्व टिकून राहते. आपण नाकावाटे हवा आत घेतो. श्वास नलिकेतून ती फुफ्फुसात जाते. हवेतील उपयुक्त ऑक्सिजन प्राणवायु हृदयातील झडपा वेगळ्या करतात, आणि यामुळे शरीरात रक्ताभिसरणाचे कार्य सुरू होते. हवेतील कार्बन किंवा नको असलेला वायु श्वासनलिका पुन्हा बाहेर टाकते या प्रक्रियेलाच 'श्वाच्छोश्वास' असे म्हणतात. शरीरातील या महत्वाच्या कार्याचा उपयोग स्वननिर्मीतीसाठी होतो. 'हवा आत घेणे व बाहेर टाकणे' सातत्याने घडत असतांना मुखविवरातील व स्वर यंत्रातील वेग-वेगळे घटक त्या हवेचे नियंत्रण करतात. या नैसर्गिक कृतीचा वापर करून मानवाने वेगवेगळे ध्वनी उच्चारून 'भाषा' हे साधन निर्माण केले</a:t>
            </a:r>
            <a:endParaRPr lang="en-US" b="1" dirty="0">
              <a:latin typeface="Times New Roman" pitchFamily="18" charset="0"/>
              <a:cs typeface="Times New Roman" pitchFamily="18" charset="0"/>
            </a:endParaRPr>
          </a:p>
        </p:txBody>
      </p:sp>
      <p:sp>
        <p:nvSpPr>
          <p:cNvPr id="3" name="Rounded Rectangle 2"/>
          <p:cNvSpPr/>
          <p:nvPr/>
        </p:nvSpPr>
        <p:spPr>
          <a:xfrm>
            <a:off x="2362200" y="598172"/>
            <a:ext cx="5867400" cy="515541"/>
          </a:xfrm>
          <a:prstGeom prst="round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hi-IN" sz="2800" b="1" dirty="0">
                <a:solidFill>
                  <a:srgbClr val="FF0066"/>
                </a:solidFill>
              </a:rPr>
              <a:t>२.२ स्वननिर्मितीची प्रक्रिया</a:t>
            </a:r>
            <a:endParaRPr lang="en-US" sz="2800" b="1" dirty="0">
              <a:solidFill>
                <a:srgbClr val="FF0066"/>
              </a:solidFill>
            </a:endParaRPr>
          </a:p>
        </p:txBody>
      </p:sp>
    </p:spTree>
    <p:extLst>
      <p:ext uri="{BB962C8B-B14F-4D97-AF65-F5344CB8AC3E}">
        <p14:creationId xmlns:p14="http://schemas.microsoft.com/office/powerpoint/2010/main" val="95429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52600" y="1524000"/>
            <a:ext cx="6096000" cy="954107"/>
          </a:xfrm>
          <a:prstGeom prst="rect">
            <a:avLst/>
          </a:prstGeom>
        </p:spPr>
        <p:txBody>
          <a:bodyPr>
            <a:spAutoFit/>
          </a:bodyPr>
          <a:lstStyle/>
          <a:p>
            <a:pPr lvl="0"/>
            <a:endParaRPr lang="en-GB" sz="2800" b="1" dirty="0">
              <a:solidFill>
                <a:srgbClr val="7030A0"/>
              </a:solidFill>
            </a:endParaRPr>
          </a:p>
          <a:p>
            <a:pPr lvl="0"/>
            <a:endParaRPr lang="en-GB" sz="2800" b="1" dirty="0">
              <a:solidFill>
                <a:srgbClr val="FF3399"/>
              </a:solidFill>
            </a:endParaRPr>
          </a:p>
        </p:txBody>
      </p:sp>
      <p:sp>
        <p:nvSpPr>
          <p:cNvPr id="3" name="Rounded Rectangle 2"/>
          <p:cNvSpPr/>
          <p:nvPr/>
        </p:nvSpPr>
        <p:spPr>
          <a:xfrm>
            <a:off x="1734854" y="1143000"/>
            <a:ext cx="5732746" cy="685800"/>
          </a:xfrm>
          <a:prstGeom prst="roundRect">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hi-IN" sz="2800" b="1" dirty="0">
                <a:solidFill>
                  <a:srgbClr val="7030A0"/>
                </a:solidFill>
              </a:rPr>
              <a:t>२.३ वागेंद्रियाची रचना व कार्य</a:t>
            </a:r>
            <a:r>
              <a:rPr lang="en-GB" sz="2800" b="1" dirty="0">
                <a:solidFill>
                  <a:srgbClr val="7030A0"/>
                </a:solidFill>
              </a:rPr>
              <a:t> </a:t>
            </a:r>
          </a:p>
        </p:txBody>
      </p:sp>
      <p:sp>
        <p:nvSpPr>
          <p:cNvPr id="4" name="Rounded Rectangle 3"/>
          <p:cNvSpPr/>
          <p:nvPr/>
        </p:nvSpPr>
        <p:spPr>
          <a:xfrm>
            <a:off x="3200400" y="2930218"/>
            <a:ext cx="5181600" cy="651181"/>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hi-IN" sz="2800" b="1" dirty="0">
                <a:solidFill>
                  <a:srgbClr val="FF0066"/>
                </a:solidFill>
              </a:rPr>
              <a:t>२.४ स्वरयंत्राची रचना</a:t>
            </a:r>
            <a:r>
              <a:rPr lang="en-GB" sz="2800" b="1" dirty="0">
                <a:solidFill>
                  <a:srgbClr val="FF0066"/>
                </a:solidFill>
              </a:rPr>
              <a:t> </a:t>
            </a:r>
          </a:p>
        </p:txBody>
      </p:sp>
    </p:spTree>
    <p:extLst>
      <p:ext uri="{BB962C8B-B14F-4D97-AF65-F5344CB8AC3E}">
        <p14:creationId xmlns:p14="http://schemas.microsoft.com/office/powerpoint/2010/main" val="9742609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76400" y="948690"/>
            <a:ext cx="8153400" cy="5678478"/>
          </a:xfrm>
          <a:prstGeom prst="rect">
            <a:avLst/>
          </a:prstGeom>
        </p:spPr>
        <p:txBody>
          <a:bodyPr wrap="square">
            <a:spAutoFit/>
          </a:bodyPr>
          <a:lstStyle/>
          <a:p>
            <a:pPr algn="just">
              <a:lnSpc>
                <a:spcPct val="150000"/>
              </a:lnSpc>
            </a:pPr>
            <a:r>
              <a:rPr lang="hi-IN" b="1" dirty="0" smtClean="0"/>
              <a:t>स्वरांच्या </a:t>
            </a:r>
            <a:r>
              <a:rPr lang="hi-IN" b="1" dirty="0"/>
              <a:t>उच्चारणानुसार त्यांचे पुढील प्रकार पडतात. </a:t>
            </a:r>
            <a:endParaRPr lang="en-US" b="1" dirty="0" smtClean="0"/>
          </a:p>
          <a:p>
            <a:pPr marL="342900" indent="-342900" algn="just">
              <a:lnSpc>
                <a:spcPct val="150000"/>
              </a:lnSpc>
              <a:buAutoNum type="hindiNumPeriod"/>
            </a:pPr>
            <a:r>
              <a:rPr lang="hi-IN" sz="2000" b="1" dirty="0" smtClean="0">
                <a:solidFill>
                  <a:srgbClr val="FF0000"/>
                </a:solidFill>
              </a:rPr>
              <a:t>हस्व </a:t>
            </a:r>
            <a:r>
              <a:rPr lang="hi-IN" sz="2000" b="1" dirty="0">
                <a:solidFill>
                  <a:srgbClr val="FF0000"/>
                </a:solidFill>
              </a:rPr>
              <a:t>स्वर </a:t>
            </a:r>
            <a:r>
              <a:rPr lang="hi-IN" b="1" dirty="0"/>
              <a:t>- ज्या स्वनांचा उच्चार करतानां कमीत कमी वेळ लागतो. त्यांना 'हस्व' स्वर असे म्हणतात.उदा. अ, इ, उ, ए हे र्हस्व स्वर आहे</a:t>
            </a:r>
            <a:r>
              <a:rPr lang="hi-IN" b="1" dirty="0" smtClean="0"/>
              <a:t>.</a:t>
            </a:r>
            <a:endParaRPr lang="en-US" b="1" dirty="0"/>
          </a:p>
          <a:p>
            <a:pPr algn="just">
              <a:lnSpc>
                <a:spcPct val="150000"/>
              </a:lnSpc>
            </a:pPr>
            <a:r>
              <a:rPr lang="hi-IN" b="1" dirty="0" smtClean="0"/>
              <a:t>२</a:t>
            </a:r>
            <a:r>
              <a:rPr lang="hi-IN" b="1" dirty="0"/>
              <a:t>. </a:t>
            </a:r>
            <a:r>
              <a:rPr lang="hi-IN" sz="2000" b="1" dirty="0">
                <a:solidFill>
                  <a:srgbClr val="FF0000"/>
                </a:solidFill>
              </a:rPr>
              <a:t>दीर्घ स्वर </a:t>
            </a:r>
            <a:r>
              <a:rPr lang="hi-IN" b="1" dirty="0"/>
              <a:t>ज्यांचे उच्चारण करण्यास अधिक काळ लागतो त्यांना - दीर्घ स्वर असे म्हणतात.उदा. आ, ई, ऊ, </a:t>
            </a:r>
            <a:r>
              <a:rPr lang="hi-IN" b="1" dirty="0" smtClean="0"/>
              <a:t>ऐ</a:t>
            </a:r>
            <a:endParaRPr lang="en-US" b="1" dirty="0" smtClean="0"/>
          </a:p>
          <a:p>
            <a:pPr algn="just">
              <a:lnSpc>
                <a:spcPct val="150000"/>
              </a:lnSpc>
            </a:pPr>
            <a:r>
              <a:rPr lang="hi-IN" b="1" dirty="0" smtClean="0"/>
              <a:t>३. </a:t>
            </a:r>
            <a:r>
              <a:rPr lang="hi-IN" sz="2000" b="1" dirty="0" smtClean="0">
                <a:solidFill>
                  <a:srgbClr val="FF0000"/>
                </a:solidFill>
              </a:rPr>
              <a:t>संयुक्त स्वर </a:t>
            </a:r>
            <a:r>
              <a:rPr lang="hi-IN" b="1" dirty="0" smtClean="0"/>
              <a:t>- ज्या स्वरांच्या उच्चारणात एकापेक्षा जास्त स्वर किंवा व्यंजन एकत्र येतात आणि त्यांचे स्वरूप र्हस्व दीर्घ असते त्यांना संयुक्त स्वर असे म्हणतात. ओ औ अं अः हे संयुक्त स्वर आहेत.</a:t>
            </a:r>
            <a:endParaRPr lang="en-US" b="1" dirty="0" smtClean="0"/>
          </a:p>
          <a:p>
            <a:pPr algn="just">
              <a:lnSpc>
                <a:spcPct val="150000"/>
              </a:lnSpc>
            </a:pPr>
            <a:r>
              <a:rPr lang="hi-IN" b="1" dirty="0" smtClean="0"/>
              <a:t>४</a:t>
            </a:r>
            <a:r>
              <a:rPr lang="hi-IN" b="1" dirty="0"/>
              <a:t>. </a:t>
            </a:r>
            <a:r>
              <a:rPr lang="hi-IN" sz="2000" b="1" dirty="0">
                <a:solidFill>
                  <a:srgbClr val="FF0000"/>
                </a:solidFill>
              </a:rPr>
              <a:t>अर्ध स्वर- </a:t>
            </a:r>
            <a:r>
              <a:rPr lang="hi-IN" b="1" dirty="0"/>
              <a:t>काही स्वनांच्या उच्चारणात वागेंद्रियातील काही अवयव अल्प प्रमाणात अडथळा निर्माण करतात. अशा स्वनांना 'अर्धस्वर' म्हणतात. उदा. मराठीत 'य' आणि 'व' हे अर्धस्वर आहेत. यांचे उच्चारण करतांना जिभ अल्प प्रमाणात हवेला विरोध करते. त्यांचे उच्चारण 'इ' व 'ऊ' या स्वर स्वनांच्या उच्चारणाकडे झुकते म्हणून त्यांना अर्ध स्वर असे म्हणतात. याप्रकारे स्वरांचे वर्गीकरण केले जाते</a:t>
            </a:r>
            <a:r>
              <a:rPr lang="hi-IN" dirty="0"/>
              <a:t>.</a:t>
            </a:r>
            <a:endParaRPr lang="en-US" dirty="0"/>
          </a:p>
        </p:txBody>
      </p:sp>
      <p:sp>
        <p:nvSpPr>
          <p:cNvPr id="3" name="Rounded Rectangle 2"/>
          <p:cNvSpPr/>
          <p:nvPr/>
        </p:nvSpPr>
        <p:spPr>
          <a:xfrm>
            <a:off x="2919608" y="228600"/>
            <a:ext cx="4800600" cy="529441"/>
          </a:xfrm>
          <a:prstGeom prst="round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hi-IN" sz="2800" b="1" dirty="0">
                <a:solidFill>
                  <a:srgbClr val="FF0066"/>
                </a:solidFill>
              </a:rPr>
              <a:t>२.५.१ स्वरांचे प्रकार</a:t>
            </a:r>
            <a:r>
              <a:rPr lang="en-US" sz="2800" b="1" dirty="0">
                <a:solidFill>
                  <a:srgbClr val="FF0066"/>
                </a:solidFill>
              </a:rPr>
              <a:t> </a:t>
            </a:r>
          </a:p>
        </p:txBody>
      </p:sp>
    </p:spTree>
    <p:extLst>
      <p:ext uri="{BB962C8B-B14F-4D97-AF65-F5344CB8AC3E}">
        <p14:creationId xmlns:p14="http://schemas.microsoft.com/office/powerpoint/2010/main" val="40423201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5400" y="1166843"/>
            <a:ext cx="7848600" cy="5442837"/>
          </a:xfrm>
          <a:prstGeom prst="rect">
            <a:avLst/>
          </a:prstGeom>
        </p:spPr>
        <p:txBody>
          <a:bodyPr wrap="square">
            <a:spAutoFit/>
          </a:bodyPr>
          <a:lstStyle/>
          <a:p>
            <a:pPr>
              <a:lnSpc>
                <a:spcPct val="150000"/>
              </a:lnSpc>
            </a:pPr>
            <a:r>
              <a:rPr lang="hi-IN" b="1" dirty="0" smtClean="0"/>
              <a:t>भाषा </a:t>
            </a:r>
            <a:r>
              <a:rPr lang="hi-IN" b="1" dirty="0"/>
              <a:t>ही ध्वनीरूप आहे. आधुनिक भाषाविज्ञानात भाषेत वापरल्या गेलेल्या ध्वनीनां स्वतंत्र काढून 'स्वन' ही संकल्पना स्विकारली गेली. स्वन विज्ञान हा भाषाविज्ञानाचा पाया मानला जातो.आपण वागेंद्रियाद्वारे अनेक ध्वनी निर्माण करतो. त्या ध्वनींना इंग्रजीत '</a:t>
            </a:r>
            <a:r>
              <a:rPr lang="en-US" b="1" dirty="0"/>
              <a:t>Sound' </a:t>
            </a:r>
            <a:r>
              <a:rPr lang="hi-IN" b="1" dirty="0"/>
              <a:t>या शब्दाने संबोधले जाते. भाषा वैज्ञानिक 'ध्वनी आणि स्वन' यांच्यात फरक असल्याचे सूचित करतात. भाषाविज्ञानात ज्या ध्वनींचा उपयोग भाषेत केला जातो, त्यांना 'स्वन' असे म्हणतात. इंग्रजीत '</a:t>
            </a:r>
            <a:r>
              <a:rPr lang="en-US" b="1" dirty="0"/>
              <a:t>Phone' </a:t>
            </a:r>
            <a:r>
              <a:rPr lang="hi-IN" b="1" dirty="0"/>
              <a:t>या शब्दाने ते सुचित केले जातात. ध्वनी व स्वन यांचे उच्चारण वागेंद्रियाद्वारेच होते. त्यांच्यातील भेद पुढील प्रमाणे :-वागेंद्रियाद्वारे उच्चारले जाणारे ध्वनी व्यापक असतात. ओरडणे, किंचाळणे, चकचक आवाज करणे, यासारखे ध्वनी वागेंद्रियाद्वारे निर्माण होत असले तरी भाषेत ध्वनी बनण्याची क्षमता त्यांच्यात नसते. काही ध्वनी मर्यादीत संदेश वहनासाठी वापरले </a:t>
            </a:r>
            <a:r>
              <a:rPr lang="hi-IN" b="1" dirty="0" smtClean="0"/>
              <a:t>जातात.ज्या </a:t>
            </a:r>
            <a:r>
              <a:rPr lang="hi-IN" b="1" dirty="0"/>
              <a:t>भाषा ध्वनीचा वापर एका पाठोपाठ क्रमाने आशय सुचित करण्यासाठी केला जातो म्हणजेच. 'भाषा ध्वनी होण्याची क्षमता ज्यांच्याजवळ असते त्यांना स्वन असे म्हणतात. '</a:t>
            </a:r>
            <a:endParaRPr lang="en-US" b="1" dirty="0"/>
          </a:p>
        </p:txBody>
      </p:sp>
      <p:sp>
        <p:nvSpPr>
          <p:cNvPr id="3" name="Rounded Rectangle 2"/>
          <p:cNvSpPr/>
          <p:nvPr/>
        </p:nvSpPr>
        <p:spPr>
          <a:xfrm>
            <a:off x="2895600" y="330978"/>
            <a:ext cx="5791200" cy="557243"/>
          </a:xfrm>
          <a:prstGeom prst="round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hi-IN" sz="2400" b="1" dirty="0" smtClean="0">
                <a:solidFill>
                  <a:srgbClr val="FF0066"/>
                </a:solidFill>
              </a:rPr>
              <a:t>२</a:t>
            </a:r>
            <a:r>
              <a:rPr lang="en-US" sz="2800" b="1" dirty="0" smtClean="0">
                <a:solidFill>
                  <a:srgbClr val="FF0066"/>
                </a:solidFill>
              </a:rPr>
              <a:t>.</a:t>
            </a:r>
            <a:r>
              <a:rPr lang="hi-IN" sz="2400" b="1" dirty="0" smtClean="0">
                <a:solidFill>
                  <a:srgbClr val="FF0066"/>
                </a:solidFill>
              </a:rPr>
              <a:t>६ </a:t>
            </a:r>
            <a:r>
              <a:rPr lang="hi-IN" sz="2400" b="1" dirty="0">
                <a:solidFill>
                  <a:srgbClr val="FF0066"/>
                </a:solidFill>
              </a:rPr>
              <a:t>स्वन - स्वनिम - स्वनांतर संकल्पना</a:t>
            </a:r>
            <a:r>
              <a:rPr lang="en-US" sz="2400" b="1" dirty="0">
                <a:solidFill>
                  <a:srgbClr val="FF0066"/>
                </a:solidFill>
              </a:rPr>
              <a:t> </a:t>
            </a:r>
          </a:p>
        </p:txBody>
      </p:sp>
    </p:spTree>
    <p:extLst>
      <p:ext uri="{BB962C8B-B14F-4D97-AF65-F5344CB8AC3E}">
        <p14:creationId xmlns:p14="http://schemas.microsoft.com/office/powerpoint/2010/main" val="1482692771"/>
      </p:ext>
    </p:extLst>
  </p:cSld>
  <p:clrMapOvr>
    <a:masterClrMapping/>
  </p:clrMapOvr>
</p:sld>
</file>

<file path=ppt/theme/theme1.xml><?xml version="1.0" encoding="utf-8"?>
<a:theme xmlns:a="http://schemas.openxmlformats.org/drawingml/2006/main" name="Facet">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53</TotalTime>
  <Words>641</Words>
  <Application>Microsoft Office PowerPoint</Application>
  <PresentationFormat>Custom</PresentationFormat>
  <Paragraphs>45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Unknown User</dc:creator>
  <cp:lastModifiedBy>Pravara Physics</cp:lastModifiedBy>
  <cp:revision>13</cp:revision>
  <dcterms:created xsi:type="dcterms:W3CDTF">2023-08-23T17:16:44Z</dcterms:created>
  <dcterms:modified xsi:type="dcterms:W3CDTF">2023-08-21T15:46:17Z</dcterms:modified>
</cp:coreProperties>
</file>