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a" ContentType="audio/x-ms-wm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2"/>
  </p:notesMasterIdLst>
  <p:sldIdLst>
    <p:sldId id="280" r:id="rId2"/>
    <p:sldId id="256" r:id="rId3"/>
    <p:sldId id="266" r:id="rId4"/>
    <p:sldId id="270" r:id="rId5"/>
    <p:sldId id="271" r:id="rId6"/>
    <p:sldId id="272" r:id="rId7"/>
    <p:sldId id="273" r:id="rId8"/>
    <p:sldId id="274" r:id="rId9"/>
    <p:sldId id="275" r:id="rId10"/>
    <p:sldId id="27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528DC"/>
    <a:srgbClr val="FF33CC"/>
    <a:srgbClr val="66FF66"/>
    <a:srgbClr val="FF0000"/>
    <a:srgbClr val="F30D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3223" autoAdjust="0"/>
  </p:normalViewPr>
  <p:slideViewPr>
    <p:cSldViewPr>
      <p:cViewPr varScale="1">
        <p:scale>
          <a:sx n="97" d="100"/>
          <a:sy n="97" d="100"/>
        </p:scale>
        <p:origin x="9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E2E4E-D5F5-414A-B7DB-C9781984B63A}" type="datetimeFigureOut">
              <a:rPr lang="en-IN" smtClean="0"/>
              <a:t>19-08-2023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01223-6CDB-4F7E-B741-0A0ABC88BF6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70036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BE836-4F1F-4FBE-8082-1DDD0CFAB3D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62C5-18A5-4C48-9725-CD188186846B}" type="datetimeFigureOut">
              <a:rPr lang="en-US" smtClean="0"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8C042BA-CE17-4BA0-B163-FEF3DFDEC4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600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62C5-18A5-4C48-9725-CD188186846B}" type="datetimeFigureOut">
              <a:rPr lang="en-US" smtClean="0"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8C042BA-CE17-4BA0-B163-FEF3DFDEC4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34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62C5-18A5-4C48-9725-CD188186846B}" type="datetimeFigureOut">
              <a:rPr lang="en-US" smtClean="0"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8C042BA-CE17-4BA0-B163-FEF3DFDEC42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6708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62C5-18A5-4C48-9725-CD188186846B}" type="datetimeFigureOut">
              <a:rPr lang="en-US" smtClean="0"/>
              <a:t>8/19/2023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8C042BA-CE17-4BA0-B163-FEF3DFDEC4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644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62C5-18A5-4C48-9725-CD188186846B}" type="datetimeFigureOut">
              <a:rPr lang="en-US" smtClean="0"/>
              <a:t>8/19/2023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8C042BA-CE17-4BA0-B163-FEF3DFDEC42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3832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62C5-18A5-4C48-9725-CD188186846B}" type="datetimeFigureOut">
              <a:rPr lang="en-US" smtClean="0"/>
              <a:t>8/19/2023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8C042BA-CE17-4BA0-B163-FEF3DFDEC4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7293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62C5-18A5-4C48-9725-CD188186846B}" type="datetimeFigureOut">
              <a:rPr lang="en-US" smtClean="0"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042BA-CE17-4BA0-B163-FEF3DFDEC4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2837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62C5-18A5-4C48-9725-CD188186846B}" type="datetimeFigureOut">
              <a:rPr lang="en-US" smtClean="0"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042BA-CE17-4BA0-B163-FEF3DFDEC4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085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62C5-18A5-4C48-9725-CD188186846B}" type="datetimeFigureOut">
              <a:rPr lang="en-US" smtClean="0"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042BA-CE17-4BA0-B163-FEF3DFDEC4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426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62C5-18A5-4C48-9725-CD188186846B}" type="datetimeFigureOut">
              <a:rPr lang="en-US" smtClean="0"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8C042BA-CE17-4BA0-B163-FEF3DFDEC4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097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62C5-18A5-4C48-9725-CD188186846B}" type="datetimeFigureOut">
              <a:rPr lang="en-US" smtClean="0"/>
              <a:t>8/19/2023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8C042BA-CE17-4BA0-B163-FEF3DFDEC4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998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62C5-18A5-4C48-9725-CD188186846B}" type="datetimeFigureOut">
              <a:rPr lang="en-US" smtClean="0"/>
              <a:t>8/19/2023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8C042BA-CE17-4BA0-B163-FEF3DFDEC4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996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62C5-18A5-4C48-9725-CD188186846B}" type="datetimeFigureOut">
              <a:rPr lang="en-US" smtClean="0"/>
              <a:t>8/19/2023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042BA-CE17-4BA0-B163-FEF3DFDEC4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46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62C5-18A5-4C48-9725-CD188186846B}" type="datetimeFigureOut">
              <a:rPr lang="en-US" smtClean="0"/>
              <a:t>8/19/2023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042BA-CE17-4BA0-B163-FEF3DFDEC4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20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62C5-18A5-4C48-9725-CD188186846B}" type="datetimeFigureOut">
              <a:rPr lang="en-US" smtClean="0"/>
              <a:t>8/19/2023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042BA-CE17-4BA0-B163-FEF3DFDEC4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609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62C5-18A5-4C48-9725-CD188186846B}" type="datetimeFigureOut">
              <a:rPr lang="en-US" smtClean="0"/>
              <a:t>8/19/2023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8C042BA-CE17-4BA0-B163-FEF3DFDEC4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739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B62C5-18A5-4C48-9725-CD188186846B}" type="datetimeFigureOut">
              <a:rPr lang="en-US" smtClean="0"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8C042BA-CE17-4BA0-B163-FEF3DFDEC4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61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ma"/><Relationship Id="rId1" Type="http://schemas.microsoft.com/office/2007/relationships/media" Target="../media/media1.wma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ma"/><Relationship Id="rId1" Type="http://schemas.microsoft.com/office/2007/relationships/media" Target="../media/media2.wma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wma"/><Relationship Id="rId1" Type="http://schemas.microsoft.com/office/2007/relationships/media" Target="../media/media3.wma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00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8264" y="-4299"/>
            <a:ext cx="8141882" cy="238268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mr-IN" sz="2700" b="1" dirty="0">
                <a:solidFill>
                  <a:srgbClr val="E40059"/>
                </a:solidFill>
              </a:rPr>
              <a:t>लोकनेते डॉ .बाळासाहेब विखे पाटील</a:t>
            </a:r>
            <a:br>
              <a:rPr lang="mr-IN" sz="2700" b="1" dirty="0">
                <a:solidFill>
                  <a:srgbClr val="E40059"/>
                </a:solidFill>
              </a:rPr>
            </a:br>
            <a:r>
              <a:rPr lang="mr-IN" sz="1350" b="1" dirty="0">
                <a:solidFill>
                  <a:srgbClr val="C00000"/>
                </a:solidFill>
              </a:rPr>
              <a:t> </a:t>
            </a:r>
            <a:r>
              <a:rPr lang="mr-IN" sz="1350" b="1" dirty="0">
                <a:solidFill>
                  <a:srgbClr val="002060"/>
                </a:solidFill>
              </a:rPr>
              <a:t>(पद्मभुषण उपाधीने सन्मानित) </a:t>
            </a:r>
            <a:br>
              <a:rPr lang="mr-IN" sz="1350" b="1" dirty="0">
                <a:solidFill>
                  <a:srgbClr val="002060"/>
                </a:solidFill>
              </a:rPr>
            </a:br>
            <a:r>
              <a:rPr lang="mr-IN" sz="2700" b="1" dirty="0">
                <a:solidFill>
                  <a:srgbClr val="002060"/>
                </a:solidFill>
              </a:rPr>
              <a:t>प्रवरा ग्रामीण शिक्षण संस्थेचे</a:t>
            </a:r>
            <a:r>
              <a:rPr lang="mr-IN" sz="2700" dirty="0">
                <a:solidFill>
                  <a:srgbClr val="002060"/>
                </a:solidFill>
              </a:rPr>
              <a:t>,</a:t>
            </a:r>
            <a:br>
              <a:rPr lang="mr-IN" sz="2700" dirty="0">
                <a:solidFill>
                  <a:srgbClr val="002060"/>
                </a:solidFill>
              </a:rPr>
            </a:br>
            <a:r>
              <a:rPr lang="mr-IN" sz="3000" b="1" dirty="0">
                <a:solidFill>
                  <a:srgbClr val="00B050"/>
                </a:solidFill>
                <a:latin typeface="Times New Roman" pitchFamily="18" charset="0"/>
              </a:rPr>
              <a:t>कला,वाणिज्य व विज्ञान महाविद्यालय,अळकुटी</a:t>
            </a:r>
            <a:r>
              <a:rPr lang="mr-IN" sz="3000" dirty="0">
                <a:solidFill>
                  <a:srgbClr val="00B050"/>
                </a:solidFill>
              </a:rPr>
              <a:t>.</a:t>
            </a:r>
            <a:br>
              <a:rPr lang="mr-IN" sz="3000" dirty="0">
                <a:solidFill>
                  <a:srgbClr val="00B050"/>
                </a:solidFill>
              </a:rPr>
            </a:br>
            <a:r>
              <a:rPr lang="mr-IN" sz="2100" b="1" dirty="0">
                <a:solidFill>
                  <a:srgbClr val="002060"/>
                </a:solidFill>
              </a:rPr>
              <a:t>तालुका-पारनेर ,जिल्हा -अहमदनगर</a:t>
            </a:r>
            <a:endParaRPr lang="en-US" sz="2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9951" y="3429000"/>
            <a:ext cx="7676418" cy="3576236"/>
          </a:xfrm>
          <a:noFill/>
        </p:spPr>
        <p:txBody>
          <a:bodyPr>
            <a:normAutofit/>
          </a:bodyPr>
          <a:lstStyle/>
          <a:p>
            <a:pPr>
              <a:spcBef>
                <a:spcPts val="0"/>
              </a:spcBef>
              <a:buClrTx/>
            </a:pPr>
            <a:endParaRPr lang="mr-IN" b="1" dirty="0" smtClean="0">
              <a:solidFill>
                <a:srgbClr val="E40059"/>
              </a:solidFill>
              <a:latin typeface="Times New Roman" pitchFamily="18" charset="0"/>
            </a:endParaRPr>
          </a:p>
          <a:p>
            <a:pPr algn="ctr">
              <a:spcBef>
                <a:spcPts val="0"/>
              </a:spcBef>
              <a:buClrTx/>
            </a:pPr>
            <a:r>
              <a:rPr lang="en-US" sz="3200" b="1" dirty="0" smtClean="0">
                <a:solidFill>
                  <a:srgbClr val="E40059"/>
                </a:solidFill>
                <a:latin typeface="Times New Roman" pitchFamily="18" charset="0"/>
              </a:rPr>
              <a:t>  </a:t>
            </a:r>
            <a:r>
              <a:rPr lang="mr-IN" sz="3200" b="1" dirty="0">
                <a:solidFill>
                  <a:srgbClr val="E40059"/>
                </a:solidFill>
                <a:latin typeface="Times New Roman" pitchFamily="18" charset="0"/>
              </a:rPr>
              <a:t>डॉ.कुंदा </a:t>
            </a:r>
            <a:r>
              <a:rPr lang="mr-IN" sz="3200" b="1" dirty="0">
                <a:solidFill>
                  <a:srgbClr val="E40059"/>
                </a:solidFill>
                <a:latin typeface="Times New Roman" pitchFamily="18" charset="0"/>
              </a:rPr>
              <a:t>कवडे </a:t>
            </a:r>
            <a:br>
              <a:rPr lang="mr-IN" sz="3200" b="1" dirty="0">
                <a:solidFill>
                  <a:srgbClr val="E40059"/>
                </a:solidFill>
                <a:latin typeface="Times New Roman" pitchFamily="18" charset="0"/>
              </a:rPr>
            </a:br>
            <a:r>
              <a:rPr lang="mr-IN" sz="1500" b="1" dirty="0">
                <a:solidFill>
                  <a:srgbClr val="002060"/>
                </a:solidFill>
                <a:latin typeface="Times New Roman" pitchFamily="18" charset="0"/>
              </a:rPr>
              <a:t>      </a:t>
            </a:r>
            <a:r>
              <a:rPr lang="mr-IN" sz="1500" b="1" dirty="0" smtClean="0">
                <a:solidFill>
                  <a:srgbClr val="002060"/>
                </a:solidFill>
                <a:latin typeface="Times New Roman" pitchFamily="18" charset="0"/>
              </a:rPr>
              <a:t>(</a:t>
            </a:r>
            <a:r>
              <a:rPr lang="mr-IN" sz="1500" b="1" dirty="0">
                <a:solidFill>
                  <a:srgbClr val="002060"/>
                </a:solidFill>
                <a:latin typeface="Times New Roman" pitchFamily="18" charset="0"/>
              </a:rPr>
              <a:t>मराठी </a:t>
            </a:r>
            <a:r>
              <a:rPr lang="mr-IN" sz="1500" b="1" dirty="0">
                <a:solidFill>
                  <a:srgbClr val="002060"/>
                </a:solidFill>
                <a:latin typeface="Times New Roman" pitchFamily="18" charset="0"/>
              </a:rPr>
              <a:t>विभागप्रमुख</a:t>
            </a:r>
            <a:r>
              <a:rPr lang="mr-IN" sz="1500" b="1" dirty="0">
                <a:solidFill>
                  <a:srgbClr val="002060"/>
                </a:solidFill>
                <a:latin typeface="Times New Roman" pitchFamily="18" charset="0"/>
              </a:rPr>
              <a:t>) </a:t>
            </a:r>
            <a:br>
              <a:rPr lang="mr-IN" sz="1500" b="1" dirty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mr-IN" sz="4000" b="1" dirty="0">
                <a:solidFill>
                  <a:srgbClr val="002060"/>
                </a:solidFill>
                <a:latin typeface="Times New Roman" pitchFamily="18" charset="0"/>
              </a:rPr>
              <a:t>  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</a:rPr>
              <a:t>  </a:t>
            </a:r>
            <a:r>
              <a:rPr lang="mr-IN" sz="2400" b="1" dirty="0" smtClean="0">
                <a:solidFill>
                  <a:srgbClr val="C00000"/>
                </a:solidFill>
                <a:latin typeface="Times New Roman" pitchFamily="18" charset="0"/>
              </a:rPr>
              <a:t>कला</a:t>
            </a:r>
            <a:r>
              <a:rPr lang="mr-IN" sz="2400" b="1" dirty="0">
                <a:solidFill>
                  <a:srgbClr val="C00000"/>
                </a:solidFill>
                <a:latin typeface="Times New Roman" pitchFamily="18" charset="0"/>
              </a:rPr>
              <a:t>, वाणिज्य विज्ञान महाविदयालय </a:t>
            </a:r>
            <a:r>
              <a:rPr lang="mr-IN" sz="2400" b="1" dirty="0" smtClean="0">
                <a:solidFill>
                  <a:srgbClr val="C00000"/>
                </a:solidFill>
                <a:latin typeface="Times New Roman" pitchFamily="18" charset="0"/>
              </a:rPr>
              <a:t>अळकुटी</a:t>
            </a:r>
            <a:r>
              <a:rPr lang="mr-IN" sz="2400" b="1" dirty="0">
                <a:solidFill>
                  <a:srgbClr val="C00000"/>
                </a:solidFill>
                <a:latin typeface="Times New Roman" pitchFamily="18" charset="0"/>
              </a:rPr>
              <a:t>. </a:t>
            </a:r>
            <a:r>
              <a:rPr lang="mr-IN" b="1" dirty="0">
                <a:solidFill>
                  <a:srgbClr val="C00000"/>
                </a:solidFill>
                <a:latin typeface="Times New Roman" pitchFamily="18" charset="0"/>
              </a:rPr>
              <a:t>                        </a:t>
            </a:r>
            <a:r>
              <a:rPr lang="mr-IN" sz="700" b="1" dirty="0">
                <a:solidFill>
                  <a:srgbClr val="002060"/>
                </a:solidFill>
                <a:latin typeface="Times New Roman" pitchFamily="18" charset="0"/>
              </a:rPr>
              <a:t/>
            </a:r>
            <a:br>
              <a:rPr lang="mr-IN" sz="700" b="1" dirty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mr-IN" sz="200" b="1" dirty="0">
                <a:solidFill>
                  <a:srgbClr val="002060"/>
                </a:solidFill>
                <a:latin typeface="Times New Roman" pitchFamily="18" charset="0"/>
              </a:rPr>
              <a:t>                                         </a:t>
            </a:r>
            <a:r>
              <a:rPr lang="mr-IN" sz="200" b="1" dirty="0" smtClean="0">
                <a:solidFill>
                  <a:srgbClr val="002060"/>
                </a:solidFill>
                <a:latin typeface="Times New Roman" pitchFamily="18" charset="0"/>
              </a:rPr>
              <a:t>                                                                                               </a:t>
            </a:r>
            <a:r>
              <a:rPr lang="en-US" sz="2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mr-IN" sz="2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mr-IN" sz="2000" b="1" dirty="0">
                <a:solidFill>
                  <a:srgbClr val="002060"/>
                </a:solidFill>
                <a:latin typeface="Times New Roman" pitchFamily="18" charset="0"/>
              </a:rPr>
              <a:t>ता-पारनेर जि – </a:t>
            </a:r>
            <a:r>
              <a:rPr lang="mr-IN" sz="2000" b="1" dirty="0" smtClean="0">
                <a:solidFill>
                  <a:srgbClr val="002060"/>
                </a:solidFill>
                <a:latin typeface="Times New Roman" pitchFamily="18" charset="0"/>
              </a:rPr>
              <a:t>अहमदनगर</a:t>
            </a:r>
            <a:r>
              <a:rPr lang="mr-IN" sz="3200" b="1" dirty="0" smtClean="0">
                <a:solidFill>
                  <a:srgbClr val="002060"/>
                </a:solidFill>
              </a:rPr>
              <a:t>  </a:t>
            </a:r>
            <a:endParaRPr lang="mr-IN" sz="4000" b="1" dirty="0" smtClean="0">
              <a:solidFill>
                <a:srgbClr val="002060"/>
              </a:solidFill>
            </a:endParaRPr>
          </a:p>
          <a:p>
            <a:pPr algn="ctr"/>
            <a:endParaRPr lang="en-US" dirty="0"/>
          </a:p>
        </p:txBody>
      </p:sp>
      <p:pic>
        <p:nvPicPr>
          <p:cNvPr id="4" name="Picture 3" descr="C:\Users\Alkuti\Desktop\Symbol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401167"/>
            <a:ext cx="1288055" cy="1140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Padmashri 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4200" y="299225"/>
            <a:ext cx="1283882" cy="1232004"/>
          </a:xfrm>
          <a:prstGeom prst="rect">
            <a:avLst/>
          </a:prstGeom>
          <a:noFill/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516" y="5105400"/>
            <a:ext cx="19812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0056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00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edium%20pink%20bouqu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738375">
            <a:off x="3091646" y="2508360"/>
            <a:ext cx="4054802" cy="3320631"/>
          </a:xfrm>
          <a:prstGeom prst="roundRect">
            <a:avLst>
              <a:gd name="adj" fmla="val 23136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Rectangle 2"/>
          <p:cNvSpPr/>
          <p:nvPr/>
        </p:nvSpPr>
        <p:spPr>
          <a:xfrm>
            <a:off x="1371600" y="381000"/>
            <a:ext cx="487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mr-IN" sz="9600" b="1" i="1" dirty="0" smtClean="0">
                <a:solidFill>
                  <a:schemeClr val="accent2"/>
                </a:solidFill>
                <a:latin typeface="Aparajita" pitchFamily="34" charset="0"/>
                <a:cs typeface="Aparajita" pitchFamily="34" charset="0"/>
              </a:rPr>
              <a:t>धन्यवाद</a:t>
            </a:r>
            <a:r>
              <a:rPr lang="mr-IN" sz="1200" dirty="0" smtClean="0">
                <a:solidFill>
                  <a:schemeClr val="accent2"/>
                </a:solidFill>
                <a:latin typeface="Utsaah" pitchFamily="34" charset="0"/>
                <a:cs typeface="Utsaah" pitchFamily="34" charset="0"/>
              </a:rPr>
              <a:t> </a:t>
            </a:r>
            <a:endParaRPr lang="en-IN" sz="1200" dirty="0">
              <a:solidFill>
                <a:schemeClr val="accent2"/>
              </a:solidFill>
              <a:latin typeface="Utsaah" pitchFamily="34" charset="0"/>
              <a:cs typeface="Utsaah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101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"/>
    </mc:Choice>
    <mc:Fallback xmlns="">
      <p:transition spd="slow" advTm="6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00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143000"/>
            <a:ext cx="8686800" cy="20574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rgbClr val="F30DB7"/>
                </a:solidFill>
              </a:rPr>
              <a:t/>
            </a:r>
            <a:br>
              <a:rPr lang="en-US" sz="2800" b="1" dirty="0" smtClean="0">
                <a:solidFill>
                  <a:srgbClr val="F30DB7"/>
                </a:solidFill>
              </a:rPr>
            </a:br>
            <a:r>
              <a:rPr lang="en-US" sz="2800" b="1" dirty="0" smtClean="0">
                <a:solidFill>
                  <a:srgbClr val="F30DB7"/>
                </a:solidFill>
              </a:rPr>
              <a:t/>
            </a:r>
            <a:br>
              <a:rPr lang="en-US" sz="2800" b="1" dirty="0" smtClean="0">
                <a:solidFill>
                  <a:srgbClr val="F30DB7"/>
                </a:solidFill>
              </a:rPr>
            </a:br>
            <a:r>
              <a:rPr lang="en-US" sz="2800" b="1" dirty="0">
                <a:solidFill>
                  <a:srgbClr val="F30DB7"/>
                </a:solidFill>
              </a:rPr>
              <a:t/>
            </a:r>
            <a:br>
              <a:rPr lang="en-US" sz="2800" b="1" dirty="0">
                <a:solidFill>
                  <a:srgbClr val="F30DB7"/>
                </a:solidFill>
              </a:rPr>
            </a:br>
            <a:r>
              <a:rPr lang="en-US" sz="2800" b="1" dirty="0" smtClean="0">
                <a:solidFill>
                  <a:srgbClr val="F30DB7"/>
                </a:solidFill>
              </a:rPr>
              <a:t/>
            </a:r>
            <a:br>
              <a:rPr lang="en-US" sz="2800" b="1" dirty="0" smtClean="0">
                <a:solidFill>
                  <a:srgbClr val="F30DB7"/>
                </a:solidFill>
              </a:rPr>
            </a:br>
            <a:r>
              <a:rPr lang="en-US" sz="2800" b="1" dirty="0">
                <a:solidFill>
                  <a:srgbClr val="F30DB7"/>
                </a:solidFill>
              </a:rPr>
              <a:t/>
            </a:r>
            <a:br>
              <a:rPr lang="en-US" sz="2800" b="1" dirty="0">
                <a:solidFill>
                  <a:srgbClr val="F30DB7"/>
                </a:solidFill>
              </a:rPr>
            </a:br>
            <a:r>
              <a:rPr lang="en-US" sz="2800" b="1" dirty="0" smtClean="0">
                <a:solidFill>
                  <a:srgbClr val="F30DB7"/>
                </a:solidFill>
              </a:rPr>
              <a:t/>
            </a:r>
            <a:br>
              <a:rPr lang="en-US" sz="2800" b="1" dirty="0" smtClean="0">
                <a:solidFill>
                  <a:srgbClr val="F30DB7"/>
                </a:solidFill>
              </a:rPr>
            </a:br>
            <a:r>
              <a:rPr lang="en-US" sz="2800" b="1" dirty="0">
                <a:solidFill>
                  <a:srgbClr val="F30DB7"/>
                </a:solidFill>
              </a:rPr>
              <a:t/>
            </a:r>
            <a:br>
              <a:rPr lang="en-US" sz="2800" b="1" dirty="0">
                <a:solidFill>
                  <a:srgbClr val="F30DB7"/>
                </a:solidFill>
              </a:rPr>
            </a:br>
            <a:r>
              <a:rPr lang="en-US" sz="2800" b="1" dirty="0" smtClean="0">
                <a:solidFill>
                  <a:srgbClr val="F30DB7"/>
                </a:solidFill>
              </a:rPr>
              <a:t/>
            </a:r>
            <a:br>
              <a:rPr lang="en-US" sz="2800" b="1" dirty="0" smtClean="0">
                <a:solidFill>
                  <a:srgbClr val="F30DB7"/>
                </a:solidFill>
              </a:rPr>
            </a:br>
            <a:r>
              <a:rPr lang="en-US" sz="2800" b="1" dirty="0" smtClean="0">
                <a:solidFill>
                  <a:srgbClr val="F30DB7"/>
                </a:solidFill>
              </a:rPr>
              <a:t/>
            </a:r>
            <a:br>
              <a:rPr lang="en-US" sz="2800" b="1" dirty="0" smtClean="0">
                <a:solidFill>
                  <a:srgbClr val="F30DB7"/>
                </a:solidFill>
              </a:rPr>
            </a:br>
            <a:r>
              <a:rPr lang="en-US" sz="2800" b="1" dirty="0">
                <a:solidFill>
                  <a:srgbClr val="F30DB7"/>
                </a:solidFill>
              </a:rPr>
              <a:t/>
            </a:r>
            <a:br>
              <a:rPr lang="en-US" sz="2800" b="1" dirty="0">
                <a:solidFill>
                  <a:srgbClr val="F30DB7"/>
                </a:solidFill>
              </a:rPr>
            </a:br>
            <a:r>
              <a:rPr lang="en-US" sz="2800" b="1" dirty="0" smtClean="0">
                <a:solidFill>
                  <a:srgbClr val="F30DB7"/>
                </a:solidFill>
              </a:rPr>
              <a:t/>
            </a:r>
            <a:br>
              <a:rPr lang="en-US" sz="2800" b="1" dirty="0" smtClean="0">
                <a:solidFill>
                  <a:srgbClr val="F30DB7"/>
                </a:solidFill>
              </a:rPr>
            </a:br>
            <a:r>
              <a:rPr lang="en-US" sz="2800" b="1" dirty="0">
                <a:solidFill>
                  <a:srgbClr val="F30DB7"/>
                </a:solidFill>
              </a:rPr>
              <a:t/>
            </a:r>
            <a:br>
              <a:rPr lang="en-US" sz="2800" b="1" dirty="0">
                <a:solidFill>
                  <a:srgbClr val="F30DB7"/>
                </a:solidFill>
              </a:rPr>
            </a:br>
            <a:r>
              <a:rPr lang="en-US" sz="2800" b="1" dirty="0" smtClean="0">
                <a:solidFill>
                  <a:srgbClr val="F30DB7"/>
                </a:solidFill>
              </a:rPr>
              <a:t/>
            </a:r>
            <a:br>
              <a:rPr lang="en-US" sz="2800" b="1" dirty="0" smtClean="0">
                <a:solidFill>
                  <a:srgbClr val="F30DB7"/>
                </a:solidFill>
              </a:rPr>
            </a:br>
            <a:r>
              <a:rPr lang="en-US" sz="2800" b="1" dirty="0">
                <a:solidFill>
                  <a:srgbClr val="F30DB7"/>
                </a:solidFill>
              </a:rPr>
              <a:t/>
            </a:r>
            <a:br>
              <a:rPr lang="en-US" sz="2800" b="1" dirty="0">
                <a:solidFill>
                  <a:srgbClr val="F30DB7"/>
                </a:solidFill>
              </a:rPr>
            </a:br>
            <a:r>
              <a:rPr lang="en-US" sz="2800" b="1" dirty="0" smtClean="0">
                <a:solidFill>
                  <a:srgbClr val="F30DB7"/>
                </a:solidFill>
              </a:rPr>
              <a:t/>
            </a:r>
            <a:br>
              <a:rPr lang="en-US" sz="2800" b="1" dirty="0" smtClean="0">
                <a:solidFill>
                  <a:srgbClr val="F30DB7"/>
                </a:solidFill>
              </a:rPr>
            </a:br>
            <a:r>
              <a:rPr lang="mr-IN" sz="2800" b="1" dirty="0" smtClean="0">
                <a:solidFill>
                  <a:srgbClr val="C00000"/>
                </a:solidFill>
              </a:rPr>
              <a:t>विषय :- मराठी </a:t>
            </a:r>
            <a:br>
              <a:rPr lang="mr-IN" sz="2800" b="1" dirty="0" smtClean="0">
                <a:solidFill>
                  <a:srgbClr val="C00000"/>
                </a:solidFill>
              </a:rPr>
            </a:br>
            <a:r>
              <a:rPr lang="mr-IN" sz="2800" b="1" dirty="0" smtClean="0">
                <a:solidFill>
                  <a:schemeClr val="accent1">
                    <a:lumMod val="75000"/>
                  </a:schemeClr>
                </a:solidFill>
              </a:rPr>
              <a:t>वर्ग-एफ. वाय बी .ए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(G1)</a:t>
            </a:r>
            <a:r>
              <a:rPr lang="mr-IN" sz="28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mr-IN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mr-IN" sz="2800" b="1" dirty="0" smtClean="0">
                <a:solidFill>
                  <a:schemeClr val="accent1">
                    <a:lumMod val="75000"/>
                  </a:schemeClr>
                </a:solidFill>
              </a:rPr>
              <a:t>सत्र-१ </a:t>
            </a:r>
            <a:br>
              <a:rPr lang="mr-IN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mr-IN" sz="2800" b="1" dirty="0" smtClean="0">
                <a:solidFill>
                  <a:srgbClr val="0066FF"/>
                </a:solidFill>
              </a:rPr>
              <a:t>घटक क्र-३) </a:t>
            </a:r>
            <a:r>
              <a:rPr lang="mr-IN" sz="2800" b="1" dirty="0" smtClean="0">
                <a:solidFill>
                  <a:srgbClr val="0066FF"/>
                </a:solidFill>
                <a:latin typeface="Kokila"/>
              </a:rPr>
              <a:t>भाषिक कौशल्यविकास</a:t>
            </a:r>
            <a:r>
              <a:rPr lang="mr-IN" sz="2800" b="1" dirty="0" smtClean="0">
                <a:solidFill>
                  <a:srgbClr val="0066FF"/>
                </a:solidFill>
              </a:rPr>
              <a:t/>
            </a:r>
            <a:br>
              <a:rPr lang="mr-IN" sz="2800" b="1" dirty="0" smtClean="0">
                <a:solidFill>
                  <a:srgbClr val="0066FF"/>
                </a:solidFill>
              </a:rPr>
            </a:br>
            <a:endParaRPr lang="en-US" sz="2800" b="1" dirty="0">
              <a:solidFill>
                <a:srgbClr val="0066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343400"/>
            <a:ext cx="7620000" cy="83819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mr-IN" sz="4400" b="1" dirty="0" smtClean="0">
                <a:solidFill>
                  <a:srgbClr val="FF33CC"/>
                </a:solidFill>
              </a:rPr>
              <a:t>नैसर्गिक : आकलनासह श्रवण  </a:t>
            </a:r>
            <a:r>
              <a:rPr lang="en-US" sz="4400" b="1" dirty="0" smtClean="0">
                <a:solidFill>
                  <a:srgbClr val="FF33CC"/>
                </a:solidFill>
              </a:rPr>
              <a:t>      </a:t>
            </a:r>
          </a:p>
          <a:p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</a:rPr>
              <a:t>                </a:t>
            </a:r>
          </a:p>
          <a:p>
            <a:r>
              <a:rPr lang="mr-IN" sz="2800" b="1" dirty="0" smtClean="0">
                <a:solidFill>
                  <a:srgbClr val="7030A0"/>
                </a:solidFill>
              </a:rPr>
              <a:t>                      </a:t>
            </a:r>
            <a:endParaRPr lang="en-US" sz="4400" b="1" dirty="0">
              <a:solidFill>
                <a:srgbClr val="002060"/>
              </a:solidFill>
            </a:endParaRPr>
          </a:p>
        </p:txBody>
      </p:sp>
      <p:pic>
        <p:nvPicPr>
          <p:cNvPr id="4" name="Audio 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924800" y="6172200"/>
            <a:ext cx="11430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694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50"/>
    </mc:Choice>
    <mc:Fallback xmlns="">
      <p:transition spd="slow" advTm="49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54717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00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533400"/>
            <a:ext cx="7391400" cy="1033272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mr-IN" b="1" dirty="0" smtClean="0">
                <a:solidFill>
                  <a:srgbClr val="0066FF"/>
                </a:solidFill>
              </a:rPr>
              <a:t>भाषिक कौशल्य </a:t>
            </a:r>
            <a:endParaRPr lang="en-IN" b="1" dirty="0">
              <a:solidFill>
                <a:srgbClr val="0066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0271" y="1558855"/>
            <a:ext cx="8610600" cy="44958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mr-IN" sz="3200" b="1" dirty="0" smtClean="0">
                <a:solidFill>
                  <a:srgbClr val="F30DB7"/>
                </a:solidFill>
              </a:rPr>
              <a:t>प्रास्ताविक:</a:t>
            </a:r>
            <a:r>
              <a:rPr lang="mr-IN" sz="3200" b="1" dirty="0" smtClean="0">
                <a:solidFill>
                  <a:srgbClr val="7030A0"/>
                </a:solidFill>
              </a:rPr>
              <a:t>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mr-IN" sz="32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mr-IN" sz="32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mr-IN" sz="3200" b="1" dirty="0" smtClean="0">
                <a:solidFill>
                  <a:schemeClr val="bg2">
                    <a:lumMod val="50000"/>
                  </a:schemeClr>
                </a:solidFill>
              </a:rPr>
              <a:t>           </a:t>
            </a:r>
            <a:r>
              <a:rPr lang="mr-IN" sz="2400" b="1" dirty="0" smtClean="0">
                <a:solidFill>
                  <a:schemeClr val="accent2">
                    <a:lumMod val="75000"/>
                  </a:schemeClr>
                </a:solidFill>
              </a:rPr>
              <a:t>मानवी जीवनात भाषेला अनन्यसाधारण महत्व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mr-IN" sz="2400" b="1" dirty="0" smtClean="0">
                <a:solidFill>
                  <a:schemeClr val="accent2">
                    <a:lumMod val="75000"/>
                  </a:schemeClr>
                </a:solidFill>
              </a:rPr>
              <a:t>असून भाषेद्वारच मानवी परस्परांशी संपर्क साधला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mr-IN" sz="2400" b="1" dirty="0" smtClean="0">
                <a:solidFill>
                  <a:schemeClr val="accent2">
                    <a:lumMod val="75000"/>
                  </a:schemeClr>
                </a:solidFill>
              </a:rPr>
              <a:t>जातो. विविध क्षेत्रातील ज्ञान, माहिती, विचार, अनुभव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mr-IN" sz="2400" b="1" dirty="0" smtClean="0">
                <a:solidFill>
                  <a:schemeClr val="accent2">
                    <a:lumMod val="75000"/>
                  </a:schemeClr>
                </a:solidFill>
              </a:rPr>
              <a:t>यांची देवाण-घेवाणही भाषेतूनच होते.भाषेद्वारच भाषिक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mr-IN" sz="2400" b="1" dirty="0" smtClean="0">
                <a:solidFill>
                  <a:schemeClr val="accent2">
                    <a:lumMod val="75000"/>
                  </a:schemeClr>
                </a:solidFill>
              </a:rPr>
              <a:t> क्षमतांचा विकास केला जातो. त्या क्षमता पुढीलप्रमाणे</a:t>
            </a:r>
            <a:r>
              <a:rPr lang="mr-IN" sz="2800" b="1" dirty="0" smtClean="0">
                <a:solidFill>
                  <a:schemeClr val="tx1"/>
                </a:solidFill>
              </a:rPr>
              <a:t>:</a:t>
            </a:r>
          </a:p>
        </p:txBody>
      </p:sp>
      <p:pic>
        <p:nvPicPr>
          <p:cNvPr id="4" name="Audio 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82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01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"/>
    </mc:Choice>
    <mc:Fallback xmlns="">
      <p:transition spd="slow" advTm="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00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47800" y="533400"/>
            <a:ext cx="8229600" cy="914400"/>
          </a:xfrm>
        </p:spPr>
        <p:txBody>
          <a:bodyPr/>
          <a:lstStyle/>
          <a:p>
            <a:pPr algn="ctr"/>
            <a:r>
              <a:rPr lang="mr-IN" b="1" dirty="0" smtClean="0">
                <a:solidFill>
                  <a:srgbClr val="F30DB7"/>
                </a:solidFill>
              </a:rPr>
              <a:t>श्रवण म्हणजे काय  </a:t>
            </a:r>
            <a:endParaRPr lang="en-IN" b="1" dirty="0">
              <a:solidFill>
                <a:srgbClr val="F30DB7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447800"/>
            <a:ext cx="8229599" cy="4678363"/>
          </a:xfrm>
        </p:spPr>
        <p:txBody>
          <a:bodyPr>
            <a:normAutofit/>
          </a:bodyPr>
          <a:lstStyle/>
          <a:p>
            <a:r>
              <a:rPr lang="mr-IN" sz="2400" b="1" dirty="0" smtClean="0">
                <a:solidFill>
                  <a:srgbClr val="002060"/>
                </a:solidFill>
              </a:rPr>
              <a:t>श्रवण म्हणजे ‘ऐकणे’. लक्षपूर्वक ऐकल्यास आकलन सहजपणे होते.</a:t>
            </a:r>
            <a:endParaRPr lang="en-US" sz="2400" b="1" dirty="0" smtClean="0">
              <a:solidFill>
                <a:srgbClr val="002060"/>
              </a:solidFill>
            </a:endParaRPr>
          </a:p>
          <a:p>
            <a:endParaRPr lang="mr-IN" sz="2400" b="1" dirty="0" smtClean="0">
              <a:solidFill>
                <a:srgbClr val="002060"/>
              </a:solidFill>
            </a:endParaRPr>
          </a:p>
          <a:p>
            <a:r>
              <a:rPr lang="mr-IN" sz="2400" b="1" dirty="0" smtClean="0">
                <a:solidFill>
                  <a:srgbClr val="002060"/>
                </a:solidFill>
              </a:rPr>
              <a:t>सार्वजनिक ठिकाणी प्रसिद्ध लेखकांचे,विचारवंतांचे,भाषण लक्षपूर्वक ऐकतो.त्याचा चांगला परिणाम आपण अनुभवतो.</a:t>
            </a:r>
            <a:endParaRPr lang="en-US" sz="2400" b="1" dirty="0" smtClean="0">
              <a:solidFill>
                <a:srgbClr val="002060"/>
              </a:solidFill>
            </a:endParaRPr>
          </a:p>
          <a:p>
            <a:endParaRPr lang="mr-IN" sz="2400" b="1" dirty="0" smtClean="0">
              <a:solidFill>
                <a:srgbClr val="002060"/>
              </a:solidFill>
            </a:endParaRPr>
          </a:p>
          <a:p>
            <a:r>
              <a:rPr lang="mr-IN" sz="2400" b="1" dirty="0" smtClean="0">
                <a:solidFill>
                  <a:srgbClr val="002060"/>
                </a:solidFill>
              </a:rPr>
              <a:t>ऐकणे ही प्राथमिक अवस्था असते.तर ते लक्षपूर्वक ऐकून, समजून घेणे व त्यास प्रतिसाद देणे म्हणजे ऐकण्याची प्रक्रिया होय.   </a:t>
            </a:r>
            <a:endParaRPr lang="en-IN" sz="2400" b="1" dirty="0">
              <a:solidFill>
                <a:srgbClr val="002060"/>
              </a:solidFill>
            </a:endParaRPr>
          </a:p>
        </p:txBody>
      </p:sp>
      <p:pic>
        <p:nvPicPr>
          <p:cNvPr id="4" name="Audio 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82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4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7"/>
    </mc:Choice>
    <mc:Fallback xmlns="">
      <p:transition spd="slow" advTm="95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00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4000" b="1" dirty="0" smtClean="0">
                <a:solidFill>
                  <a:srgbClr val="F30DB7"/>
                </a:solidFill>
              </a:rPr>
              <a:t>श्रवण कौशल्य व्याख्या </a:t>
            </a:r>
            <a:endParaRPr lang="en-IN" sz="4000" dirty="0">
              <a:solidFill>
                <a:srgbClr val="F30DB7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153399" cy="4221163"/>
          </a:xfrm>
        </p:spPr>
        <p:txBody>
          <a:bodyPr>
            <a:noAutofit/>
          </a:bodyPr>
          <a:lstStyle/>
          <a:p>
            <a:r>
              <a:rPr lang="mr-IN" sz="2800" b="1" dirty="0" smtClean="0">
                <a:solidFill>
                  <a:srgbClr val="3528DC"/>
                </a:solidFill>
              </a:rPr>
              <a:t>श्रवण म्हणजे दुसऱ्याचे ऐकणे व समजावून घेणे होय.</a:t>
            </a:r>
          </a:p>
          <a:p>
            <a:endParaRPr lang="mr-IN" sz="2800" b="1" dirty="0" smtClean="0">
              <a:solidFill>
                <a:srgbClr val="3528DC"/>
              </a:solidFill>
            </a:endParaRPr>
          </a:p>
          <a:p>
            <a:r>
              <a:rPr lang="mr-IN" sz="2800" b="1" dirty="0" smtClean="0">
                <a:solidFill>
                  <a:srgbClr val="3528DC"/>
                </a:solidFill>
              </a:rPr>
              <a:t>“बोलणाऱ्या व्यक्तीने उच्चारण केलेल्या भाषेतील शब्द व अर्थ यातून सूचित होणारा अर्थ घेणे म्हणजे ‘श्रवण’ होय”.</a:t>
            </a:r>
          </a:p>
          <a:p>
            <a:endParaRPr lang="mr-IN" sz="2800" b="1" dirty="0" smtClean="0">
              <a:solidFill>
                <a:srgbClr val="3528DC"/>
              </a:solidFill>
            </a:endParaRPr>
          </a:p>
          <a:p>
            <a:r>
              <a:rPr lang="mr-IN" sz="2800" b="1" dirty="0" smtClean="0">
                <a:solidFill>
                  <a:srgbClr val="3528DC"/>
                </a:solidFill>
              </a:rPr>
              <a:t>“शाब्दिक वा अशाब्दिक संदेशातून मिळणाऱ्या माहितीचे वा विचारांचे आकलन करण्याची प्रक्रिया म्हणजे ‘श्रवण’ होय</a:t>
            </a:r>
            <a:r>
              <a:rPr lang="mr-IN" sz="2800" dirty="0" smtClean="0">
                <a:solidFill>
                  <a:srgbClr val="3528DC"/>
                </a:solidFill>
              </a:rPr>
              <a:t>”. </a:t>
            </a:r>
            <a:endParaRPr lang="en-IN" sz="2800" dirty="0">
              <a:solidFill>
                <a:srgbClr val="3528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78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"/>
    </mc:Choice>
    <mc:Fallback xmlns="">
      <p:transition spd="slow" advTm="8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00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609600"/>
            <a:ext cx="8229600" cy="1109472"/>
          </a:xfrm>
        </p:spPr>
        <p:txBody>
          <a:bodyPr>
            <a:normAutofit/>
          </a:bodyPr>
          <a:lstStyle/>
          <a:p>
            <a:pPr algn="ctr"/>
            <a:r>
              <a:rPr lang="mr-IN" sz="3200" b="1" dirty="0" smtClean="0">
                <a:solidFill>
                  <a:srgbClr val="F30DB7"/>
                </a:solidFill>
              </a:rPr>
              <a:t>श्रवण कौशल्य विकसित करणारीत्त तत्व </a:t>
            </a:r>
            <a:endParaRPr lang="en-IN" sz="3200" b="1" dirty="0">
              <a:solidFill>
                <a:srgbClr val="F30DB7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1054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mr-IN" sz="2000" b="1" dirty="0" smtClean="0">
                <a:solidFill>
                  <a:srgbClr val="002060"/>
                </a:solidFill>
              </a:rPr>
              <a:t>मनाची एकाग्रता विकसित करणे.</a:t>
            </a:r>
          </a:p>
          <a:p>
            <a:pPr marL="457200" indent="-457200">
              <a:buFont typeface="+mj-lt"/>
              <a:buAutoNum type="arabicPeriod"/>
            </a:pPr>
            <a:r>
              <a:rPr lang="mr-IN" sz="2000" b="1" dirty="0" smtClean="0">
                <a:solidFill>
                  <a:srgbClr val="002060"/>
                </a:solidFill>
              </a:rPr>
              <a:t>अवधान देवून ऐकणे.</a:t>
            </a:r>
          </a:p>
          <a:p>
            <a:pPr marL="457200" indent="-457200">
              <a:buFont typeface="+mj-lt"/>
              <a:buAutoNum type="arabicPeriod"/>
            </a:pPr>
            <a:r>
              <a:rPr lang="mr-IN" sz="2000" b="1" dirty="0" smtClean="0">
                <a:solidFill>
                  <a:srgbClr val="002060"/>
                </a:solidFill>
              </a:rPr>
              <a:t>बोलणाऱ्याच्या विचारातील आशय समजून घेणे.</a:t>
            </a:r>
          </a:p>
          <a:p>
            <a:pPr marL="457200" indent="-457200">
              <a:buFont typeface="+mj-lt"/>
              <a:buAutoNum type="arabicPeriod"/>
            </a:pPr>
            <a:r>
              <a:rPr lang="mr-IN" sz="2000" b="1" dirty="0" smtClean="0">
                <a:solidFill>
                  <a:srgbClr val="002060"/>
                </a:solidFill>
              </a:rPr>
              <a:t>आकलन झालेल्या माहितीवर सकारात्मक विचार करणे.</a:t>
            </a:r>
          </a:p>
          <a:p>
            <a:pPr marL="457200" indent="-457200">
              <a:buFont typeface="+mj-lt"/>
              <a:buAutoNum type="arabicPeriod"/>
            </a:pPr>
            <a:r>
              <a:rPr lang="mr-IN" sz="2000" b="1" dirty="0">
                <a:solidFill>
                  <a:srgbClr val="002060"/>
                </a:solidFill>
              </a:rPr>
              <a:t>ए</a:t>
            </a:r>
            <a:r>
              <a:rPr lang="mr-IN" sz="2000" b="1" dirty="0" smtClean="0">
                <a:solidFill>
                  <a:srgbClr val="002060"/>
                </a:solidFill>
              </a:rPr>
              <a:t>कदम निष्कर्ष न सांगता विचारपूर्वक  प्रतिसाद देणे.</a:t>
            </a:r>
          </a:p>
          <a:p>
            <a:pPr marL="457200" indent="-457200">
              <a:buFont typeface="+mj-lt"/>
              <a:buAutoNum type="arabicPeriod"/>
            </a:pPr>
            <a:r>
              <a:rPr lang="mr-IN" sz="2000" b="1" dirty="0" smtClean="0">
                <a:solidFill>
                  <a:srgbClr val="002060"/>
                </a:solidFill>
              </a:rPr>
              <a:t>पूर्वग्रह दुषिततेने श्रवण न करणे.</a:t>
            </a:r>
          </a:p>
          <a:p>
            <a:pPr marL="457200" indent="-457200">
              <a:buFont typeface="+mj-lt"/>
              <a:buAutoNum type="arabicPeriod"/>
            </a:pPr>
            <a:r>
              <a:rPr lang="mr-IN" sz="2000" b="1" dirty="0" smtClean="0">
                <a:solidFill>
                  <a:srgbClr val="002060"/>
                </a:solidFill>
              </a:rPr>
              <a:t>शाब्दिक व अशाब्दिक फरक ओळखणे उदा:- देवळातील घंटा आणि महाविद्यालयातील वाजणाऱ्या घंटेतील फरक.</a:t>
            </a:r>
          </a:p>
          <a:p>
            <a:pPr marL="457200" indent="-457200">
              <a:buFont typeface="+mj-lt"/>
              <a:buAutoNum type="arabicPeriod"/>
            </a:pPr>
            <a:r>
              <a:rPr lang="mr-IN" sz="2000" b="1" dirty="0" smtClean="0">
                <a:solidFill>
                  <a:srgbClr val="002060"/>
                </a:solidFill>
              </a:rPr>
              <a:t>समोरच्या व्यक्तीचे विचार संयमितपणे ऐकणे आणि ते विचार पूर्ण श्रवण करून प्रतिसाद देणे.</a:t>
            </a:r>
          </a:p>
          <a:p>
            <a:pPr marL="457200" indent="-457200">
              <a:buFont typeface="+mj-lt"/>
              <a:buAutoNum type="arabicPeriod"/>
            </a:pPr>
            <a:r>
              <a:rPr lang="mr-IN" sz="2000" b="1" dirty="0" smtClean="0">
                <a:solidFill>
                  <a:srgbClr val="002060"/>
                </a:solidFill>
              </a:rPr>
              <a:t>श्रवण करणाऱ्याने ‘विवेकाचा’ स्वीकार करावा.एखादे मत आवडले नाही तर एकानाऱ्याचने त्यास विवेक वृतीने प्रतिसाद द्यावा.म्हणजे संघर्ष टाळता येतो.</a:t>
            </a:r>
          </a:p>
          <a:p>
            <a:pPr marL="457200" indent="-457200">
              <a:buFont typeface="+mj-lt"/>
              <a:buAutoNum type="arabicPeriod"/>
            </a:pPr>
            <a:endParaRPr lang="en-IN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006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"/>
    </mc:Choice>
    <mc:Fallback xmlns="">
      <p:transition spd="slow" advTm="9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00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71600" y="609600"/>
            <a:ext cx="6589199" cy="1280890"/>
          </a:xfrm>
        </p:spPr>
        <p:txBody>
          <a:bodyPr>
            <a:normAutofit/>
          </a:bodyPr>
          <a:lstStyle/>
          <a:p>
            <a:r>
              <a:rPr lang="mr-IN" b="1" dirty="0" smtClean="0">
                <a:solidFill>
                  <a:schemeClr val="accent4">
                    <a:lumMod val="75000"/>
                  </a:schemeClr>
                </a:solidFill>
              </a:rPr>
              <a:t>आकलनासह श्रवण कौशल्य </a:t>
            </a:r>
            <a:r>
              <a:rPr lang="en-US" b="1" dirty="0" smtClean="0">
                <a:solidFill>
                  <a:srgbClr val="F30DB7"/>
                </a:solidFill>
              </a:rPr>
              <a:t/>
            </a:r>
            <a:br>
              <a:rPr lang="en-US" b="1" dirty="0" smtClean="0">
                <a:solidFill>
                  <a:srgbClr val="F30DB7"/>
                </a:solidFill>
              </a:rPr>
            </a:br>
            <a:endParaRPr lang="en-IN" b="1" dirty="0">
              <a:solidFill>
                <a:srgbClr val="F30DB7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676400"/>
            <a:ext cx="78486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mr-IN" sz="2000" b="1" dirty="0" smtClean="0">
                <a:solidFill>
                  <a:srgbClr val="002060"/>
                </a:solidFill>
              </a:rPr>
              <a:t>आकलन म्हणजे समजून घेण्याची कृती करणे.शिक्षक एखादया 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mr-IN" sz="2000" b="1" dirty="0" smtClean="0">
                <a:solidFill>
                  <a:srgbClr val="002060"/>
                </a:solidFill>
              </a:rPr>
              <a:t>विषयातील एखादी संकल्पना उदा: ऐतिहासिक भाषा विज्ञानामध्ये 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mr-IN" sz="2000" b="1" dirty="0" smtClean="0">
                <a:solidFill>
                  <a:srgbClr val="002060"/>
                </a:solidFill>
              </a:rPr>
              <a:t>ऐतिहासिक भाषाविज्ञान ही संकल्पना शिक्षक वर्गात समजून देत 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mr-IN" sz="2000" b="1" dirty="0" smtClean="0">
                <a:solidFill>
                  <a:srgbClr val="002060"/>
                </a:solidFill>
              </a:rPr>
              <a:t>असताना ती संकल्पना समजणे म्हणजे त्या संकल्पनेचे आकलन 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mr-IN" sz="2000" b="1" dirty="0" smtClean="0">
                <a:solidFill>
                  <a:srgbClr val="002060"/>
                </a:solidFill>
              </a:rPr>
              <a:t>होय.</a:t>
            </a:r>
          </a:p>
          <a:p>
            <a:pPr marL="0" indent="0">
              <a:buNone/>
            </a:pPr>
            <a:r>
              <a:rPr lang="mr-IN" sz="2000" b="1" dirty="0" smtClean="0">
                <a:solidFill>
                  <a:srgbClr val="002060"/>
                </a:solidFill>
              </a:rPr>
              <a:t>जो विषय आवडतो त्या विषया संबंधी आवड निर्माण </a:t>
            </a:r>
            <a:r>
              <a:rPr lang="mr-IN" sz="2000" b="1" dirty="0" smtClean="0">
                <a:solidFill>
                  <a:srgbClr val="002060"/>
                </a:solidFill>
              </a:rPr>
              <a:t>होते.एखादा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mr-IN" sz="2000" b="1" dirty="0" smtClean="0">
                <a:solidFill>
                  <a:srgbClr val="002060"/>
                </a:solidFill>
              </a:rPr>
              <a:t>विषय समजून घेणे म्हणजे आकलन प्रक्रिया स्वीकारणे</a:t>
            </a:r>
            <a:r>
              <a:rPr lang="mr-IN" sz="2000" b="1" dirty="0" smtClean="0">
                <a:solidFill>
                  <a:srgbClr val="002060"/>
                </a:solidFill>
              </a:rPr>
              <a:t>.</a:t>
            </a:r>
            <a:endParaRPr lang="mr-IN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mr-IN" sz="2000" b="1" dirty="0" smtClean="0">
                <a:solidFill>
                  <a:srgbClr val="002060"/>
                </a:solidFill>
              </a:rPr>
              <a:t>आपली अवधान क्षमता चांगली असावी.सुरुवातीपासून </a:t>
            </a:r>
            <a:r>
              <a:rPr lang="mr-IN" sz="2000" b="1" dirty="0" smtClean="0">
                <a:solidFill>
                  <a:srgbClr val="002060"/>
                </a:solidFill>
              </a:rPr>
              <a:t>विकसित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mr-IN" sz="2000" b="1" dirty="0" smtClean="0">
                <a:solidFill>
                  <a:srgbClr val="002060"/>
                </a:solidFill>
              </a:rPr>
              <a:t>झालेली आकलन क्षमता ही भविष्यात उपयुक्त ठरते. </a:t>
            </a:r>
            <a:endParaRPr lang="en-IN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778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"/>
    </mc:Choice>
    <mc:Fallback xmlns="">
      <p:transition spd="slow" advTm="5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00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609600"/>
            <a:ext cx="7696200" cy="838200"/>
          </a:xfrm>
        </p:spPr>
        <p:txBody>
          <a:bodyPr>
            <a:normAutofit/>
          </a:bodyPr>
          <a:lstStyle/>
          <a:p>
            <a:r>
              <a:rPr lang="mr-IN" b="1" dirty="0" smtClean="0">
                <a:solidFill>
                  <a:srgbClr val="F30DB7"/>
                </a:solidFill>
              </a:rPr>
              <a:t>आकलन क्षमता विकसित करणारी तत्वे</a:t>
            </a:r>
            <a:r>
              <a:rPr lang="mr-IN" dirty="0" smtClean="0"/>
              <a:t>  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52500" y="1752601"/>
            <a:ext cx="8381999" cy="5105399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mr-IN" sz="6200" b="1" dirty="0" smtClean="0">
                <a:solidFill>
                  <a:srgbClr val="FF0000"/>
                </a:solidFill>
              </a:rPr>
              <a:t>उदा: देलेल्या गद्य-पद्य उताऱ्याचे वाचन एकाग्रतेने करणे.</a:t>
            </a:r>
          </a:p>
          <a:p>
            <a:pPr marL="457200" indent="-457200">
              <a:buAutoNum type="hindiNumParenR"/>
            </a:pPr>
            <a:r>
              <a:rPr lang="mr-IN" sz="5000" b="1" dirty="0" smtClean="0">
                <a:solidFill>
                  <a:srgbClr val="3528DC"/>
                </a:solidFill>
              </a:rPr>
              <a:t>आपले पूर्वज्ञान व देलेला उतारा यांचा मेळ घालणे व अशयाचे चिंतन करणे.</a:t>
            </a:r>
            <a:endParaRPr lang="en-US" sz="5000" b="1" dirty="0" smtClean="0">
              <a:solidFill>
                <a:srgbClr val="3528DC"/>
              </a:solidFill>
            </a:endParaRPr>
          </a:p>
          <a:p>
            <a:pPr marL="457200" indent="-457200">
              <a:buAutoNum type="hindiNumParenR"/>
            </a:pPr>
            <a:endParaRPr lang="mr-IN" sz="5000" b="1" dirty="0" smtClean="0">
              <a:solidFill>
                <a:srgbClr val="3528DC"/>
              </a:solidFill>
            </a:endParaRPr>
          </a:p>
          <a:p>
            <a:pPr marL="457200" indent="-457200">
              <a:buAutoNum type="hindiNumParenR"/>
            </a:pPr>
            <a:r>
              <a:rPr lang="mr-IN" sz="5000" b="1" dirty="0" smtClean="0">
                <a:solidFill>
                  <a:srgbClr val="3528DC"/>
                </a:solidFill>
              </a:rPr>
              <a:t>उताऱ्यातील मध्यवर्ती विचार स्पष्ट करण्यासाठी महत्वाचे वाक्य अधोरेखित करणे.</a:t>
            </a:r>
            <a:endParaRPr lang="en-US" sz="5000" b="1" dirty="0" smtClean="0">
              <a:solidFill>
                <a:srgbClr val="3528DC"/>
              </a:solidFill>
            </a:endParaRPr>
          </a:p>
          <a:p>
            <a:pPr marL="457200" indent="-457200">
              <a:buAutoNum type="hindiNumParenR"/>
            </a:pPr>
            <a:endParaRPr lang="mr-IN" sz="5000" b="1" dirty="0" smtClean="0">
              <a:solidFill>
                <a:srgbClr val="3528DC"/>
              </a:solidFill>
            </a:endParaRPr>
          </a:p>
          <a:p>
            <a:pPr marL="457200" indent="-457200">
              <a:buAutoNum type="hindiNumParenR"/>
            </a:pPr>
            <a:r>
              <a:rPr lang="mr-IN" sz="5000" b="1" dirty="0" smtClean="0">
                <a:solidFill>
                  <a:srgbClr val="3528DC"/>
                </a:solidFill>
              </a:rPr>
              <a:t>महत्वाच्या मुद्यांचे टीपण काढणे.</a:t>
            </a:r>
            <a:endParaRPr lang="en-US" sz="5000" b="1" dirty="0" smtClean="0">
              <a:solidFill>
                <a:srgbClr val="3528DC"/>
              </a:solidFill>
            </a:endParaRPr>
          </a:p>
          <a:p>
            <a:pPr marL="457200" indent="-457200">
              <a:buAutoNum type="hindiNumParenR"/>
            </a:pPr>
            <a:endParaRPr lang="mr-IN" sz="5000" b="1" dirty="0" smtClean="0">
              <a:solidFill>
                <a:srgbClr val="3528DC"/>
              </a:solidFill>
            </a:endParaRPr>
          </a:p>
          <a:p>
            <a:pPr marL="457200" indent="-457200">
              <a:buAutoNum type="hindiNumParenR"/>
            </a:pPr>
            <a:r>
              <a:rPr lang="mr-IN" sz="5000" b="1" dirty="0" smtClean="0">
                <a:solidFill>
                  <a:srgbClr val="3528DC"/>
                </a:solidFill>
              </a:rPr>
              <a:t>उताऱ्यातील लेखकाने विचार मांडताना वापरलेले अलंकार,म्हणी,वाक्प्रचार याचाही विचार करावा.</a:t>
            </a:r>
            <a:endParaRPr lang="en-US" sz="5000" b="1" dirty="0" smtClean="0">
              <a:solidFill>
                <a:srgbClr val="3528DC"/>
              </a:solidFill>
            </a:endParaRPr>
          </a:p>
          <a:p>
            <a:pPr marL="457200" indent="-457200">
              <a:buAutoNum type="hindiNumParenR"/>
            </a:pPr>
            <a:endParaRPr lang="mr-IN" sz="5000" b="1" dirty="0" smtClean="0">
              <a:solidFill>
                <a:srgbClr val="3528DC"/>
              </a:solidFill>
            </a:endParaRPr>
          </a:p>
          <a:p>
            <a:pPr marL="457200" indent="-457200">
              <a:buAutoNum type="hindiNumParenR"/>
            </a:pPr>
            <a:r>
              <a:rPr lang="mr-IN" sz="5000" b="1" dirty="0" smtClean="0">
                <a:solidFill>
                  <a:srgbClr val="3528DC"/>
                </a:solidFill>
              </a:rPr>
              <a:t>वाचन व मननानंतर विचारलेल्या प्रश्नांचे वाचन करणे.</a:t>
            </a:r>
            <a:endParaRPr lang="en-US" sz="5000" b="1" dirty="0" smtClean="0">
              <a:solidFill>
                <a:srgbClr val="3528DC"/>
              </a:solidFill>
            </a:endParaRPr>
          </a:p>
          <a:p>
            <a:pPr marL="457200" indent="-457200">
              <a:buAutoNum type="hindiNumParenR"/>
            </a:pPr>
            <a:endParaRPr lang="mr-IN" sz="5000" b="1" dirty="0" smtClean="0">
              <a:solidFill>
                <a:srgbClr val="3528DC"/>
              </a:solidFill>
            </a:endParaRPr>
          </a:p>
          <a:p>
            <a:pPr marL="457200" indent="-457200">
              <a:buAutoNum type="hindiNumParenR"/>
            </a:pPr>
            <a:r>
              <a:rPr lang="mr-IN" sz="5000" b="1" dirty="0" smtClean="0">
                <a:solidFill>
                  <a:srgbClr val="3528DC"/>
                </a:solidFill>
              </a:rPr>
              <a:t>उत्तरे थोडक्यात व समर्पक शब्दात लिहिणे.</a:t>
            </a:r>
            <a:endParaRPr lang="en-US" sz="5000" b="1" dirty="0" smtClean="0">
              <a:solidFill>
                <a:srgbClr val="3528DC"/>
              </a:solidFill>
            </a:endParaRPr>
          </a:p>
          <a:p>
            <a:pPr marL="457200" indent="-457200">
              <a:buAutoNum type="hindiNumParenR"/>
            </a:pPr>
            <a:endParaRPr lang="mr-IN" sz="5000" b="1" dirty="0" smtClean="0">
              <a:solidFill>
                <a:srgbClr val="3528DC"/>
              </a:solidFill>
            </a:endParaRPr>
          </a:p>
          <a:p>
            <a:pPr marL="457200" indent="-457200">
              <a:buAutoNum type="hindiNumParenR"/>
            </a:pPr>
            <a:r>
              <a:rPr lang="mr-IN" sz="5000" b="1" dirty="0" smtClean="0">
                <a:solidFill>
                  <a:srgbClr val="3528DC"/>
                </a:solidFill>
              </a:rPr>
              <a:t>मध्यवर्ती आशय लक्षात घेवून कमी शब्दात शीर्षक देणे.हे शीर्षक अचूक अर्थपूर्ण असावे.</a:t>
            </a:r>
          </a:p>
          <a:p>
            <a:pPr marL="0" indent="0">
              <a:buNone/>
            </a:pPr>
            <a:endParaRPr lang="en-IN" sz="3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266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"/>
    </mc:Choice>
    <mc:Fallback xmlns="">
      <p:transition spd="slow" advTm="6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00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33600" y="609600"/>
            <a:ext cx="3180301" cy="1280890"/>
          </a:xfrm>
        </p:spPr>
        <p:txBody>
          <a:bodyPr/>
          <a:lstStyle/>
          <a:p>
            <a:pPr algn="ctr"/>
            <a:r>
              <a:rPr lang="mr-IN" b="1" dirty="0" smtClean="0">
                <a:solidFill>
                  <a:srgbClr val="F30DB7"/>
                </a:solidFill>
              </a:rPr>
              <a:t>सारांश </a:t>
            </a:r>
            <a:endParaRPr lang="en-IN" b="1" dirty="0">
              <a:solidFill>
                <a:srgbClr val="F30DB7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81200"/>
            <a:ext cx="8000999" cy="4267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mr-IN" dirty="0" smtClean="0">
                <a:solidFill>
                  <a:srgbClr val="002060"/>
                </a:solidFill>
              </a:rPr>
              <a:t>           </a:t>
            </a:r>
            <a:r>
              <a:rPr lang="mr-IN" b="1" dirty="0" smtClean="0">
                <a:solidFill>
                  <a:srgbClr val="002060"/>
                </a:solidFill>
              </a:rPr>
              <a:t>थोडक्यात श्रवण कौशल्यामुळे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mr-IN" b="1" dirty="0" smtClean="0">
                <a:solidFill>
                  <a:srgbClr val="002060"/>
                </a:solidFill>
              </a:rPr>
              <a:t>व्यक्तीमनाचा</a:t>
            </a:r>
          </a:p>
          <a:p>
            <a:pPr marL="0" indent="0" algn="just">
              <a:buNone/>
            </a:pPr>
            <a:r>
              <a:rPr lang="mr-IN" b="1" dirty="0" smtClean="0">
                <a:solidFill>
                  <a:srgbClr val="002060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mr-IN" b="1" dirty="0" smtClean="0">
                <a:solidFill>
                  <a:srgbClr val="002060"/>
                </a:solidFill>
              </a:rPr>
              <a:t>सकारात्मक दृष्ट्या विकास होतो.परस्परांशी संवाद</a:t>
            </a:r>
            <a:r>
              <a:rPr lang="mr-IN" b="1" dirty="0">
                <a:solidFill>
                  <a:srgbClr val="002060"/>
                </a:solidFill>
              </a:rPr>
              <a:t> </a:t>
            </a:r>
            <a:r>
              <a:rPr lang="mr-IN" b="1" dirty="0" smtClean="0">
                <a:solidFill>
                  <a:srgbClr val="002060"/>
                </a:solidFill>
              </a:rPr>
              <a:t>साधून</a:t>
            </a:r>
          </a:p>
          <a:p>
            <a:pPr marL="0" indent="0" algn="just">
              <a:buNone/>
            </a:pPr>
            <a:endParaRPr lang="mr-IN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mr-IN" b="1" dirty="0" smtClean="0">
                <a:solidFill>
                  <a:srgbClr val="002060"/>
                </a:solidFill>
              </a:rPr>
              <a:t>विचारांचे आदान-प्रदान करता येते.सामाजिक</a:t>
            </a:r>
            <a:r>
              <a:rPr lang="mr-IN" b="1" dirty="0">
                <a:solidFill>
                  <a:srgbClr val="002060"/>
                </a:solidFill>
              </a:rPr>
              <a:t> </a:t>
            </a:r>
            <a:r>
              <a:rPr lang="mr-IN" b="1" dirty="0" smtClean="0">
                <a:solidFill>
                  <a:srgbClr val="002060"/>
                </a:solidFill>
              </a:rPr>
              <a:t>सांस्कृतिक </a:t>
            </a:r>
          </a:p>
          <a:p>
            <a:pPr marL="0" indent="0" algn="just">
              <a:buNone/>
            </a:pPr>
            <a:endParaRPr lang="mr-IN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mr-IN" b="1" dirty="0" smtClean="0">
                <a:solidFill>
                  <a:srgbClr val="002060"/>
                </a:solidFill>
              </a:rPr>
              <a:t>शेक्षणिक कार्यालयीन स्तरावर श्रवण कौशल्यामुळे </a:t>
            </a:r>
          </a:p>
          <a:p>
            <a:pPr marL="0" indent="0" algn="just">
              <a:buNone/>
            </a:pPr>
            <a:endParaRPr lang="en-US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mr-IN" b="1" dirty="0" smtClean="0">
                <a:solidFill>
                  <a:srgbClr val="002060"/>
                </a:solidFill>
              </a:rPr>
              <a:t>परिणामकारक जीवन जगता येते.</a:t>
            </a:r>
            <a:endParaRPr lang="en-IN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947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"/>
    </mc:Choice>
    <mc:Fallback xmlns="">
      <p:transition spd="slow" advTm="8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629</TotalTime>
  <Words>421</Words>
  <Application>Microsoft Office PowerPoint</Application>
  <PresentationFormat>On-screen Show (4:3)</PresentationFormat>
  <Paragraphs>73</Paragraphs>
  <Slides>10</Slides>
  <Notes>1</Notes>
  <HiddenSlides>0</HiddenSlides>
  <MMClips>3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Aparajita</vt:lpstr>
      <vt:lpstr>Arial</vt:lpstr>
      <vt:lpstr>Calibri</vt:lpstr>
      <vt:lpstr>Century Gothic</vt:lpstr>
      <vt:lpstr>Kokila</vt:lpstr>
      <vt:lpstr>Mangal</vt:lpstr>
      <vt:lpstr>Times New Roman</vt:lpstr>
      <vt:lpstr>Utsaah</vt:lpstr>
      <vt:lpstr>Wingdings 3</vt:lpstr>
      <vt:lpstr>Wisp</vt:lpstr>
      <vt:lpstr>लोकनेते डॉ .बाळासाहेब विखे पाटील  (पद्मभुषण उपाधीने सन्मानित)  प्रवरा ग्रामीण शिक्षण संस्थेचे, कला,वाणिज्य व विज्ञान महाविद्यालय,अळकुटी. तालुका-पारनेर ,जिल्हा -अहमदनगर</vt:lpstr>
      <vt:lpstr>               विषय :- मराठी  वर्ग-एफ. वाय बी .ए (G1) सत्र-१  घटक क्र-३) भाषिक कौशल्यविकास </vt:lpstr>
      <vt:lpstr>भाषिक कौशल्य </vt:lpstr>
      <vt:lpstr>श्रवण म्हणजे काय  </vt:lpstr>
      <vt:lpstr>श्रवण कौशल्य व्याख्या </vt:lpstr>
      <vt:lpstr>श्रवण कौशल्य विकसित करणारीत्त तत्व </vt:lpstr>
      <vt:lpstr>आकलनासह श्रवण कौशल्य  </vt:lpstr>
      <vt:lpstr>आकलन क्षमता विकसित करणारी तत्वे  </vt:lpstr>
      <vt:lpstr>सारांश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MARATHI DEPT</cp:lastModifiedBy>
  <cp:revision>140</cp:revision>
  <dcterms:created xsi:type="dcterms:W3CDTF">2020-01-11T03:55:54Z</dcterms:created>
  <dcterms:modified xsi:type="dcterms:W3CDTF">2023-08-19T05:40:43Z</dcterms:modified>
</cp:coreProperties>
</file>