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61FFC-FA53-4A9F-AB6F-F29C92380785}" type="datetimeFigureOut">
              <a:rPr lang="en-US" smtClean="0"/>
              <a:t>8/21/2023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2798A-F30F-429A-A35C-3796B79DE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61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r-IN" dirty="0" smtClean="0"/>
              <a:t>धन्यवाद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32798A-F30F-429A-A35C-3796B79DE4AE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4073F-B47F-4802-9ED4-140993ADFF4B}" type="datetimeFigureOut">
              <a:rPr lang="en-US" smtClean="0"/>
              <a:pPr/>
              <a:t>8/21/2023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A7326-CD66-40FD-A9F5-455C20769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r-IN" sz="8000" dirty="0" smtClean="0"/>
              <a:t>प्रकरण २ रे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962400"/>
            <a:ext cx="6400800" cy="1752600"/>
          </a:xfrm>
        </p:spPr>
        <p:txBody>
          <a:bodyPr>
            <a:normAutofit/>
          </a:bodyPr>
          <a:lstStyle/>
          <a:p>
            <a:r>
              <a:rPr lang="mr-IN" sz="8000" dirty="0" smtClean="0"/>
              <a:t>राष्ट्रीय उत्पन्न</a:t>
            </a:r>
            <a:endParaRPr lang="en-US" sz="8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743200" y="21336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800" dirty="0" smtClean="0"/>
              <a:t>धन्यवाद 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mr-IN" sz="3200" dirty="0" smtClean="0"/>
              <a:t> </a:t>
            </a:r>
            <a:r>
              <a:rPr lang="mr-IN" sz="4000" b="1" i="1" dirty="0" smtClean="0"/>
              <a:t>‘देशातील श्रम आणि भांडवल हे(घटक)देशाच्या नैसर्गिक वापर करून</a:t>
            </a:r>
          </a:p>
          <a:p>
            <a:r>
              <a:rPr lang="mr-IN" sz="4000" b="1" i="1" dirty="0" smtClean="0"/>
              <a:t>दरवर्षी सर्वप्रकारच्या सेवासह ज्या भौतिक आणि अ भौतिक आर्थिक वस्तू निर्माण करतात त्यांची  निव्वळ बेरीज’ म्हणजे राष्ट्रीय उत्पन्न होय.</a:t>
            </a:r>
          </a:p>
          <a:p>
            <a:r>
              <a:rPr lang="mr-IN" sz="4000" b="1" i="1" dirty="0"/>
              <a:t> </a:t>
            </a:r>
            <a:r>
              <a:rPr lang="mr-IN" sz="4000" b="1" i="1" dirty="0" smtClean="0"/>
              <a:t>                 </a:t>
            </a:r>
            <a:r>
              <a:rPr lang="mr-IN" sz="4000" dirty="0" smtClean="0"/>
              <a:t>डॉ.मार्शल.</a:t>
            </a:r>
            <a:endParaRPr lang="en-US" sz="4000" dirty="0" smtClean="0"/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mr-IN" sz="5400" b="1" i="1" dirty="0" smtClean="0"/>
              <a:t>‘परदेशातून मिळालेल्या उत्पन्नासह पैशात मोजता येण्याजोगे समाजाचे वस्तुनिष्ट उत्पन्न म्हणजे राष्ट्रीय उत्पन्न होय’.</a:t>
            </a:r>
          </a:p>
          <a:p>
            <a:r>
              <a:rPr lang="mr-IN" sz="5400" dirty="0"/>
              <a:t> </a:t>
            </a:r>
            <a:r>
              <a:rPr lang="mr-IN" sz="5400" dirty="0" smtClean="0"/>
              <a:t>          प्रा.पिगु </a:t>
            </a:r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mr-IN" dirty="0" smtClean="0"/>
              <a:t>  </a:t>
            </a:r>
            <a:endParaRPr lang="en-US" dirty="0" smtClean="0"/>
          </a:p>
          <a:p>
            <a:pPr algn="l"/>
            <a:endParaRPr lang="mr-IN" dirty="0" smtClean="0"/>
          </a:p>
          <a:p>
            <a:pPr algn="l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 rot="10800000" flipV="1">
            <a:off x="609600" y="2718389"/>
            <a:ext cx="8153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r-IN" sz="2400" dirty="0" smtClean="0"/>
              <a:t>१.स्थूल राष्ट्रीय उत्पादन </a:t>
            </a:r>
          </a:p>
          <a:p>
            <a:pPr algn="just"/>
            <a:r>
              <a:rPr lang="mr-IN" sz="2400" dirty="0" smtClean="0"/>
              <a:t>२.निव्वळ राष्ट्रीय उत्पादन</a:t>
            </a:r>
          </a:p>
          <a:p>
            <a:pPr algn="just"/>
            <a:r>
              <a:rPr lang="mr-IN" sz="2400" dirty="0" smtClean="0"/>
              <a:t>३. उत्पादक घटकाच्या किंमती वरून मोजलेले राष्ट्रीय उत्पन्न.</a:t>
            </a:r>
          </a:p>
          <a:p>
            <a:pPr algn="just"/>
            <a:r>
              <a:rPr lang="mr-IN" sz="2400" dirty="0" smtClean="0"/>
              <a:t>४.दरडोई उत्पन्न.</a:t>
            </a:r>
          </a:p>
          <a:p>
            <a:pPr algn="just"/>
            <a:r>
              <a:rPr lang="mr-IN" sz="2400" dirty="0" smtClean="0"/>
              <a:t>५.व्यक्तिगत उत्पन्न</a:t>
            </a:r>
          </a:p>
          <a:p>
            <a:pPr algn="just"/>
            <a:r>
              <a:rPr lang="mr-IN" sz="2400" dirty="0" smtClean="0"/>
              <a:t>६.खर्चयोग्य उत्पन्न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 flipV="1">
            <a:off x="1905000" y="182880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dirty="0" smtClean="0"/>
              <a:t>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10800000" flipV="1">
            <a:off x="2590800" y="1102985"/>
            <a:ext cx="29122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800" b="1" dirty="0" smtClean="0"/>
              <a:t>संकल्पना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marL="514350" indent="-514350" algn="l">
              <a:buAutoNum type="arabicPeriod"/>
            </a:pPr>
            <a:r>
              <a:rPr lang="en-US" sz="4000" i="1" dirty="0" smtClean="0"/>
              <a:t>G.N.P-</a:t>
            </a:r>
          </a:p>
          <a:p>
            <a:pPr marL="514350" indent="-514350" algn="l">
              <a:buAutoNum type="arabicPeriod"/>
            </a:pPr>
            <a:r>
              <a:rPr lang="en-US" sz="4000" i="1" dirty="0" smtClean="0"/>
              <a:t>N.N.P.</a:t>
            </a:r>
          </a:p>
          <a:p>
            <a:pPr marL="514350" indent="-514350" algn="l">
              <a:buAutoNum type="arabicPeriod"/>
            </a:pPr>
            <a:r>
              <a:rPr lang="en-US" sz="4000" i="1" dirty="0" smtClean="0"/>
              <a:t>National Income at Factor Prices</a:t>
            </a:r>
          </a:p>
          <a:p>
            <a:pPr marL="514350" indent="-514350" algn="l">
              <a:buAutoNum type="arabicPeriod"/>
            </a:pPr>
            <a:r>
              <a:rPr lang="en-US" sz="4000" i="1" dirty="0" smtClean="0"/>
              <a:t>Per Capita Income</a:t>
            </a:r>
          </a:p>
          <a:p>
            <a:pPr marL="514350" indent="-514350" algn="l">
              <a:buAutoNum type="arabicPeriod"/>
            </a:pPr>
            <a:r>
              <a:rPr lang="en-US" sz="4000" i="1" dirty="0" smtClean="0"/>
              <a:t>Personal Income</a:t>
            </a:r>
          </a:p>
          <a:p>
            <a:pPr marL="514350" indent="-514350" algn="l">
              <a:buAutoNum type="arabicPeriod"/>
            </a:pPr>
            <a:r>
              <a:rPr lang="en-US" sz="4000" i="1" dirty="0" err="1" smtClean="0"/>
              <a:t>Dispsable</a:t>
            </a:r>
            <a:r>
              <a:rPr lang="en-US" sz="4000" i="1" dirty="0" smtClean="0"/>
              <a:t> Income</a:t>
            </a:r>
            <a:endParaRPr lang="en-US" sz="40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33401" y="457200"/>
            <a:ext cx="81534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r-IN" sz="2400" b="1" i="1" dirty="0" smtClean="0"/>
              <a:t>१.स्थूल राष्ट्रीय उत्पादन = </a:t>
            </a:r>
            <a:r>
              <a:rPr lang="mr-IN" sz="2400" dirty="0" smtClean="0"/>
              <a:t>वस्तू आणि सेवा यांचे दिलेल्या वर्षातील एकूण उत्पादन * किमतीची पातळी.</a:t>
            </a:r>
          </a:p>
          <a:p>
            <a:pPr algn="just"/>
            <a:endParaRPr lang="mr-IN" sz="2400" b="1" i="1" dirty="0" smtClean="0"/>
          </a:p>
          <a:p>
            <a:pPr algn="just"/>
            <a:r>
              <a:rPr lang="mr-IN" sz="2400" b="1" i="1" dirty="0" smtClean="0"/>
              <a:t>२.निव्वळ राष्ट्रीय उत्पन्न = </a:t>
            </a:r>
            <a:r>
              <a:rPr lang="mr-IN" sz="2400" dirty="0" smtClean="0"/>
              <a:t>स्थूल स्थूल राष्ट्रीय उत्पादन- घसारा</a:t>
            </a:r>
          </a:p>
          <a:p>
            <a:pPr algn="just"/>
            <a:endParaRPr lang="mr-IN" sz="2400" b="1" i="1" dirty="0" smtClean="0"/>
          </a:p>
          <a:p>
            <a:pPr algn="just"/>
            <a:r>
              <a:rPr lang="mr-IN" sz="2400" b="1" i="1" dirty="0" smtClean="0"/>
              <a:t>३. उत्पादक घटकाच्या किंमती वरून मोजलेले राष्ट्रीय उत्पन्न </a:t>
            </a:r>
            <a:r>
              <a:rPr lang="mr-IN" sz="2400" dirty="0" smtClean="0"/>
              <a:t>=    निव्वळ राष्ट्रीय उत्पन्न-वस्तूवरील कर + अनुदाने,द्रव्यससाह्य इ.</a:t>
            </a:r>
          </a:p>
          <a:p>
            <a:pPr algn="just"/>
            <a:r>
              <a:rPr lang="mr-IN" sz="2400" dirty="0" smtClean="0"/>
              <a:t>  </a:t>
            </a:r>
          </a:p>
          <a:p>
            <a:pPr algn="just"/>
            <a:r>
              <a:rPr lang="mr-IN" sz="2400" b="1" i="1" dirty="0" smtClean="0"/>
              <a:t>४.दरडोई उत्पन्न</a:t>
            </a:r>
            <a:r>
              <a:rPr lang="mr-IN" sz="2400" dirty="0" smtClean="0"/>
              <a:t>= </a:t>
            </a:r>
            <a:r>
              <a:rPr lang="mr-IN" sz="2400" u="sng" dirty="0" smtClean="0"/>
              <a:t>देशाचे राष्ट्रीय उत्पन्न</a:t>
            </a:r>
          </a:p>
          <a:p>
            <a:pPr algn="just"/>
            <a:r>
              <a:rPr lang="mr-IN" sz="2400" dirty="0" smtClean="0"/>
              <a:t>               देशाची लोकसंख्या </a:t>
            </a:r>
          </a:p>
          <a:p>
            <a:pPr algn="just"/>
            <a:endParaRPr lang="mr-IN" sz="2400" b="1" i="1" dirty="0" smtClean="0"/>
          </a:p>
          <a:p>
            <a:pPr algn="just"/>
            <a:r>
              <a:rPr lang="mr-IN" sz="2400" b="1" i="1" dirty="0" smtClean="0"/>
              <a:t>५.व्यक्तिगत उत्पन्न </a:t>
            </a:r>
            <a:r>
              <a:rPr lang="mr-IN" sz="2400" dirty="0" smtClean="0"/>
              <a:t>= घटकाच्या किंमतीवरून येणारे राष्ट्रीय उत्पन्न – व्यवसायिक कर</a:t>
            </a:r>
          </a:p>
          <a:p>
            <a:pPr algn="just"/>
            <a:endParaRPr lang="mr-IN" sz="2400" b="1" i="1" dirty="0" smtClean="0"/>
          </a:p>
          <a:p>
            <a:pPr algn="just"/>
            <a:r>
              <a:rPr lang="mr-IN" sz="2400" b="1" i="1" dirty="0" smtClean="0"/>
              <a:t>६.खर्चयोग्य उत्पन्न </a:t>
            </a:r>
            <a:r>
              <a:rPr lang="mr-IN" sz="2400" dirty="0" smtClean="0"/>
              <a:t>=  व्यक्तिगत उत्पन्न - व्यक्तिगत उत्पन्नावरील कर </a:t>
            </a:r>
            <a:endParaRPr lang="en-US" sz="2400" dirty="0" smtClean="0"/>
          </a:p>
          <a:p>
            <a:pPr algn="just"/>
            <a:endParaRPr lang="mr-I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838200" y="9906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dirty="0" smtClean="0"/>
              <a:t>राष्ट्रीय उत्पन्नाचा वर्तूळाकार प्रवाह – </a:t>
            </a:r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r>
              <a:rPr lang="mr-IN" dirty="0" smtClean="0"/>
              <a:t>  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981200" y="990600"/>
            <a:ext cx="5791200" cy="548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FF00"/>
                </a:solidFill>
              </a:ln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81200" y="3505200"/>
            <a:ext cx="1219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कुटुबे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086600" y="3276600"/>
            <a:ext cx="11430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उद्योग व्यवसाय</a:t>
            </a:r>
            <a:endParaRPr lang="en-US" dirty="0"/>
          </a:p>
        </p:txBody>
      </p:sp>
      <p:sp>
        <p:nvSpPr>
          <p:cNvPr id="13" name="Notched Right Arrow 12"/>
          <p:cNvSpPr/>
          <p:nvPr/>
        </p:nvSpPr>
        <p:spPr>
          <a:xfrm>
            <a:off x="2819400" y="2209800"/>
            <a:ext cx="1143000" cy="6858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भूमी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4343400" y="2209800"/>
            <a:ext cx="914400" cy="685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श्रम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5410200" y="2362200"/>
            <a:ext cx="1143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भाडवल</a:t>
            </a:r>
            <a:endParaRPr lang="en-US" dirty="0"/>
          </a:p>
        </p:txBody>
      </p:sp>
      <p:sp>
        <p:nvSpPr>
          <p:cNvPr id="16" name="Right Arrow 15"/>
          <p:cNvSpPr/>
          <p:nvPr/>
        </p:nvSpPr>
        <p:spPr>
          <a:xfrm>
            <a:off x="6629400" y="2698760"/>
            <a:ext cx="914400" cy="501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सयोक</a:t>
            </a:r>
            <a:endParaRPr lang="en-US" dirty="0"/>
          </a:p>
        </p:txBody>
      </p:sp>
      <p:sp>
        <p:nvSpPr>
          <p:cNvPr id="17" name="Left Arrow 16"/>
          <p:cNvSpPr/>
          <p:nvPr/>
        </p:nvSpPr>
        <p:spPr>
          <a:xfrm>
            <a:off x="6019800" y="3352800"/>
            <a:ext cx="838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नफा</a:t>
            </a:r>
            <a:endParaRPr lang="en-US" dirty="0"/>
          </a:p>
        </p:txBody>
      </p:sp>
      <p:sp>
        <p:nvSpPr>
          <p:cNvPr id="18" name="Left Arrow 17"/>
          <p:cNvSpPr/>
          <p:nvPr/>
        </p:nvSpPr>
        <p:spPr>
          <a:xfrm>
            <a:off x="4876800" y="3276600"/>
            <a:ext cx="11049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व्याज</a:t>
            </a:r>
            <a:endParaRPr lang="en-US" dirty="0"/>
          </a:p>
        </p:txBody>
      </p:sp>
      <p:sp>
        <p:nvSpPr>
          <p:cNvPr id="19" name="Left Arrow 18"/>
          <p:cNvSpPr/>
          <p:nvPr/>
        </p:nvSpPr>
        <p:spPr>
          <a:xfrm>
            <a:off x="3733800" y="3200400"/>
            <a:ext cx="838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वेतन</a:t>
            </a:r>
            <a:endParaRPr lang="en-US" dirty="0"/>
          </a:p>
        </p:txBody>
      </p:sp>
      <p:sp>
        <p:nvSpPr>
          <p:cNvPr id="20" name="Left Arrow 19"/>
          <p:cNvSpPr/>
          <p:nvPr/>
        </p:nvSpPr>
        <p:spPr>
          <a:xfrm>
            <a:off x="2743200" y="2971800"/>
            <a:ext cx="8382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r-IN" dirty="0" smtClean="0"/>
              <a:t>खड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3124200" y="4800600"/>
            <a:ext cx="990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4343400" y="4800600"/>
            <a:ext cx="990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5562600" y="4800600"/>
            <a:ext cx="914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Bent-Up Arrow 28"/>
          <p:cNvSpPr/>
          <p:nvPr/>
        </p:nvSpPr>
        <p:spPr>
          <a:xfrm>
            <a:off x="6629400" y="4191000"/>
            <a:ext cx="914400" cy="762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Arrow 29"/>
          <p:cNvSpPr/>
          <p:nvPr/>
        </p:nvSpPr>
        <p:spPr>
          <a:xfrm>
            <a:off x="6781800" y="5181600"/>
            <a:ext cx="10668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Arrow 30"/>
          <p:cNvSpPr/>
          <p:nvPr/>
        </p:nvSpPr>
        <p:spPr>
          <a:xfrm>
            <a:off x="4876800" y="5638800"/>
            <a:ext cx="1676400" cy="685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Arrow 32"/>
          <p:cNvSpPr/>
          <p:nvPr/>
        </p:nvSpPr>
        <p:spPr>
          <a:xfrm>
            <a:off x="3657600" y="5943600"/>
            <a:ext cx="10668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Up Arrow Callout 35"/>
          <p:cNvSpPr/>
          <p:nvPr/>
        </p:nvSpPr>
        <p:spPr>
          <a:xfrm>
            <a:off x="2438400" y="5029200"/>
            <a:ext cx="762000" cy="990600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/>
            <a:r>
              <a:rPr lang="mr-IN" sz="3200" dirty="0" smtClean="0"/>
              <a:t>  </a:t>
            </a:r>
            <a:r>
              <a:rPr lang="mr-IN" sz="6000" dirty="0" smtClean="0"/>
              <a:t>उत्पन्न मापनाच्या पदधती-</a:t>
            </a:r>
            <a:endParaRPr lang="mr-IN" sz="3200" dirty="0" smtClean="0"/>
          </a:p>
          <a:p>
            <a:r>
              <a:rPr lang="mr-IN" sz="4400" b="1" dirty="0" smtClean="0"/>
              <a:t>१.उत्पादन पदधती</a:t>
            </a:r>
          </a:p>
          <a:p>
            <a:r>
              <a:rPr lang="mr-IN" sz="4400" b="1" dirty="0" smtClean="0"/>
              <a:t>२.उत्पन्न पदधती </a:t>
            </a:r>
          </a:p>
          <a:p>
            <a:r>
              <a:rPr lang="mr-IN" sz="4400" b="1" dirty="0" smtClean="0"/>
              <a:t>३.खर्च पदधती </a:t>
            </a:r>
            <a:endParaRPr lang="en-US" sz="4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isPhoto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l"/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838200" y="685800"/>
            <a:ext cx="78486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mr-IN" sz="4000" b="1" i="1" dirty="0" smtClean="0"/>
              <a:t>राष्ट्रीय उत्पन्न मापनाच्या समस्या</a:t>
            </a:r>
          </a:p>
          <a:p>
            <a:pPr algn="just"/>
            <a:r>
              <a:rPr lang="mr-IN" sz="2800" b="1" dirty="0" smtClean="0"/>
              <a:t>अ). तात्विक समस्या-</a:t>
            </a:r>
          </a:p>
          <a:p>
            <a:pPr marL="342900" indent="-342900" algn="just">
              <a:buAutoNum type="hindiNumPeriod"/>
            </a:pPr>
            <a:r>
              <a:rPr lang="mr-IN" i="1" dirty="0" smtClean="0"/>
              <a:t>राष्ट्रीय उत्पन्न व्यख्या</a:t>
            </a:r>
          </a:p>
          <a:p>
            <a:pPr marL="342900" indent="-342900" algn="just">
              <a:buAutoNum type="hindiNumPeriod"/>
            </a:pPr>
            <a:r>
              <a:rPr lang="mr-IN" dirty="0" smtClean="0"/>
              <a:t>सेवांचा समावेश</a:t>
            </a:r>
          </a:p>
          <a:p>
            <a:pPr marL="342900" indent="-342900" algn="just">
              <a:buAutoNum type="hindiNumPeriod"/>
            </a:pPr>
            <a:r>
              <a:rPr lang="mr-IN" dirty="0" smtClean="0"/>
              <a:t>आवैद्य उत्पन्न</a:t>
            </a:r>
          </a:p>
          <a:p>
            <a:pPr marL="342900" indent="-342900" algn="just">
              <a:buAutoNum type="hindiNumPeriod"/>
            </a:pPr>
            <a:r>
              <a:rPr lang="mr-IN" dirty="0" smtClean="0"/>
              <a:t>शासनाच्या सेवा</a:t>
            </a:r>
          </a:p>
          <a:p>
            <a:pPr marL="342900" indent="-342900" algn="just">
              <a:buAutoNum type="hindiNumPeriod"/>
            </a:pPr>
            <a:r>
              <a:rPr lang="mr-IN" dirty="0" smtClean="0"/>
              <a:t>तुलनियाता</a:t>
            </a:r>
          </a:p>
          <a:p>
            <a:pPr marL="342900" indent="-342900" algn="just">
              <a:buAutoNum type="hindiNumPeriod"/>
            </a:pPr>
            <a:r>
              <a:rPr lang="mr-IN" dirty="0" smtClean="0"/>
              <a:t>हस्तातरीत उत्पन्न</a:t>
            </a:r>
          </a:p>
          <a:p>
            <a:pPr marL="342900" indent="-342900" algn="just"/>
            <a:r>
              <a:rPr lang="mr-IN" sz="2800" b="1" dirty="0" smtClean="0"/>
              <a:t>ब) व्यवहारीक समस्या</a:t>
            </a:r>
          </a:p>
          <a:p>
            <a:pPr marL="342900" indent="-342900" algn="just"/>
            <a:r>
              <a:rPr lang="mr-IN" dirty="0" smtClean="0"/>
              <a:t>१.दुहेरी गणना टाळणे.</a:t>
            </a:r>
          </a:p>
          <a:p>
            <a:pPr marL="342900" indent="-342900" algn="just"/>
            <a:r>
              <a:rPr lang="mr-IN" dirty="0" smtClean="0"/>
              <a:t>२.वस्तू विनिमय व्यवहार</a:t>
            </a:r>
          </a:p>
          <a:p>
            <a:pPr marL="342900" indent="-342900" algn="just"/>
            <a:r>
              <a:rPr lang="mr-IN" dirty="0" smtClean="0"/>
              <a:t>३. घसारा मोजणे</a:t>
            </a:r>
          </a:p>
          <a:p>
            <a:pPr marL="342900" indent="-342900" algn="just"/>
            <a:r>
              <a:rPr lang="mr-IN" dirty="0" smtClean="0"/>
              <a:t>४. आकडेवारीतील त्रूटी</a:t>
            </a:r>
          </a:p>
          <a:p>
            <a:pPr marL="342900" indent="-342900" algn="just"/>
            <a:r>
              <a:rPr lang="mr-IN" dirty="0" smtClean="0"/>
              <a:t>५.क्षेत्रवार विभागणी</a:t>
            </a:r>
          </a:p>
          <a:p>
            <a:pPr marL="342900" indent="-342900" algn="just"/>
            <a:r>
              <a:rPr lang="mr-IN" dirty="0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242</Words>
  <Application>Microsoft Office PowerPoint</Application>
  <PresentationFormat>On-screen Show (4:3)</PresentationFormat>
  <Paragraphs>78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प्रकरण २ रे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प्रकरण २ रे</dc:title>
  <dc:creator>Aarya</dc:creator>
  <cp:lastModifiedBy>Pravara Physics</cp:lastModifiedBy>
  <cp:revision>33</cp:revision>
  <dcterms:created xsi:type="dcterms:W3CDTF">2019-12-09T13:17:08Z</dcterms:created>
  <dcterms:modified xsi:type="dcterms:W3CDTF">2023-08-21T15:02:10Z</dcterms:modified>
</cp:coreProperties>
</file>