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10B8"/>
    <a:srgbClr val="10E09B"/>
    <a:srgbClr val="1B74D5"/>
    <a:srgbClr val="165A06"/>
    <a:srgbClr val="66FFFF"/>
    <a:srgbClr val="8C32BE"/>
    <a:srgbClr val="99FF99"/>
    <a:srgbClr val="9AB3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1/7/2020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1/7/2020</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1/7/2020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144536"/>
          </a:xfr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1"/>
          </a:lnRef>
          <a:fillRef idx="2">
            <a:schemeClr val="accent1"/>
          </a:fillRef>
          <a:effectRef idx="1">
            <a:schemeClr val="accent1"/>
          </a:effectRef>
          <a:fontRef idx="minor">
            <a:schemeClr val="dk1"/>
          </a:fontRef>
        </p:style>
        <p:txBody>
          <a:bodyPr/>
          <a:lstStyle/>
          <a:p>
            <a:pPr algn="ctr"/>
            <a:r>
              <a:rPr lang="mr-IN" sz="9600" dirty="0" smtClean="0">
                <a:solidFill>
                  <a:srgbClr val="FF0000"/>
                </a:solidFill>
              </a:rPr>
              <a:t>सुस्वागतम</a:t>
            </a:r>
            <a:br>
              <a:rPr lang="mr-IN" sz="9600" dirty="0" smtClean="0">
                <a:solidFill>
                  <a:srgbClr val="FF0000"/>
                </a:solidFill>
              </a:rPr>
            </a:br>
            <a:r>
              <a:rPr lang="mr-IN" dirty="0"/>
              <a:t/>
            </a:r>
            <a:br>
              <a:rPr lang="mr-IN" dirty="0"/>
            </a:br>
            <a:r>
              <a:rPr lang="mr-IN" dirty="0" smtClean="0"/>
              <a:t/>
            </a:r>
            <a:br>
              <a:rPr lang="mr-IN" dirty="0" smtClean="0"/>
            </a:br>
            <a:r>
              <a:rPr lang="mr-IN" dirty="0"/>
              <a:t/>
            </a:r>
            <a:br>
              <a:rPr lang="mr-IN" dirty="0"/>
            </a:br>
            <a:r>
              <a:rPr lang="mr-IN" dirty="0" smtClean="0"/>
              <a:t/>
            </a:r>
            <a:br>
              <a:rPr lang="mr-IN" dirty="0" smtClean="0"/>
            </a:br>
            <a:r>
              <a:rPr lang="mr-IN" dirty="0" smtClean="0"/>
              <a:t> </a:t>
            </a:r>
            <a:endParaRPr lang="en-US" dirty="0"/>
          </a:p>
        </p:txBody>
      </p:sp>
    </p:spTree>
    <p:extLst>
      <p:ext uri="{BB962C8B-B14F-4D97-AF65-F5344CB8AC3E}">
        <p14:creationId xmlns:p14="http://schemas.microsoft.com/office/powerpoint/2010/main" val="3158187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144536"/>
          </a:xfrm>
        </p:spPr>
        <p:txBody>
          <a:bodyPr>
            <a:normAutofit fontScale="90000"/>
          </a:bodyPr>
          <a:lstStyle/>
          <a:p>
            <a:r>
              <a:rPr lang="mr-IN" sz="3200" b="1" dirty="0">
                <a:solidFill>
                  <a:srgbClr val="10E09B"/>
                </a:solidFill>
                <a:latin typeface="Aparajita" pitchFamily="18" charset="0"/>
                <a:cs typeface="Aparajita" pitchFamily="18" charset="0"/>
              </a:rPr>
              <a:t>५)आचरण की </a:t>
            </a:r>
            <a:r>
              <a:rPr lang="mr-IN" sz="3200" b="1" dirty="0" smtClean="0">
                <a:solidFill>
                  <a:srgbClr val="10E09B"/>
                </a:solidFill>
                <a:latin typeface="Aparajita" pitchFamily="18" charset="0"/>
                <a:cs typeface="Aparajita" pitchFamily="18" charset="0"/>
              </a:rPr>
              <a:t>शुद्धता</a:t>
            </a:r>
            <a:r>
              <a:rPr lang="mr-IN" sz="3200" b="1" dirty="0">
                <a:solidFill>
                  <a:srgbClr val="10E09B"/>
                </a:solidFill>
                <a:latin typeface="Aparajita" pitchFamily="18" charset="0"/>
                <a:cs typeface="Aparajita" pitchFamily="18" charset="0"/>
              </a:rPr>
              <a:t/>
            </a:r>
            <a:br>
              <a:rPr lang="mr-IN" sz="3200" b="1" dirty="0">
                <a:solidFill>
                  <a:srgbClr val="10E09B"/>
                </a:solidFill>
                <a:latin typeface="Aparajita" pitchFamily="18" charset="0"/>
                <a:cs typeface="Aparajita" pitchFamily="18" charset="0"/>
              </a:rPr>
            </a:br>
            <a:r>
              <a:rPr lang="mr-IN" sz="2400" dirty="0" smtClean="0">
                <a:solidFill>
                  <a:srgbClr val="10E09B"/>
                </a:solidFill>
                <a:latin typeface="Aparajita" pitchFamily="18" charset="0"/>
                <a:cs typeface="Aparajita" pitchFamily="18" charset="0"/>
              </a:rPr>
              <a:t>१)कबीर की भक्ति की सबसे बडी विशेषता यह है कि उसमे सदाचरण पर विशेष बल दिया गया है ।</a:t>
            </a:r>
            <a:br>
              <a:rPr lang="mr-IN" sz="2400" dirty="0" smtClean="0">
                <a:solidFill>
                  <a:srgbClr val="10E09B"/>
                </a:solidFill>
                <a:latin typeface="Aparajita" pitchFamily="18" charset="0"/>
                <a:cs typeface="Aparajita" pitchFamily="18" charset="0"/>
              </a:rPr>
            </a:br>
            <a:r>
              <a:rPr lang="mr-IN" sz="2400" dirty="0">
                <a:solidFill>
                  <a:srgbClr val="10E09B"/>
                </a:solidFill>
                <a:latin typeface="Aparajita" pitchFamily="18" charset="0"/>
                <a:cs typeface="Aparajita" pitchFamily="18" charset="0"/>
              </a:rPr>
              <a:t/>
            </a:r>
            <a:br>
              <a:rPr lang="mr-IN" sz="2400" dirty="0">
                <a:solidFill>
                  <a:srgbClr val="10E09B"/>
                </a:solidFill>
                <a:latin typeface="Aparajita" pitchFamily="18" charset="0"/>
                <a:cs typeface="Aparajita" pitchFamily="18" charset="0"/>
              </a:rPr>
            </a:br>
            <a:r>
              <a:rPr lang="mr-IN" sz="2400" dirty="0" smtClean="0">
                <a:solidFill>
                  <a:srgbClr val="10E09B"/>
                </a:solidFill>
                <a:latin typeface="Aparajita" pitchFamily="18" charset="0"/>
                <a:cs typeface="Aparajita" pitchFamily="18" charset="0"/>
              </a:rPr>
              <a:t>२)   कबीर ने सदाचार को भक्ति के प्रमुख अंग के रूप मे स्वीकार किया है ।</a:t>
            </a:r>
            <a:r>
              <a:rPr lang="mr-IN" sz="2400" dirty="0">
                <a:solidFill>
                  <a:srgbClr val="10E09B"/>
                </a:solidFill>
                <a:latin typeface="Aparajita" pitchFamily="18" charset="0"/>
                <a:cs typeface="Aparajita" pitchFamily="18" charset="0"/>
              </a:rPr>
              <a:t/>
            </a:r>
            <a:br>
              <a:rPr lang="mr-IN" sz="2400" dirty="0">
                <a:solidFill>
                  <a:srgbClr val="10E09B"/>
                </a:solidFill>
                <a:latin typeface="Aparajita" pitchFamily="18" charset="0"/>
                <a:cs typeface="Aparajita" pitchFamily="18" charset="0"/>
              </a:rPr>
            </a:br>
            <a:r>
              <a:rPr lang="mr-IN" sz="2400" dirty="0" smtClean="0">
                <a:solidFill>
                  <a:srgbClr val="10E09B"/>
                </a:solidFill>
                <a:latin typeface="Aparajita" pitchFamily="18" charset="0"/>
                <a:cs typeface="Aparajita" pitchFamily="18" charset="0"/>
              </a:rPr>
              <a:t>३)यह आचरण </a:t>
            </a:r>
            <a:r>
              <a:rPr lang="mr-IN" sz="2400" dirty="0">
                <a:solidFill>
                  <a:srgbClr val="10E09B"/>
                </a:solidFill>
                <a:latin typeface="Aparajita" pitchFamily="18" charset="0"/>
                <a:cs typeface="Aparajita" pitchFamily="18" charset="0"/>
              </a:rPr>
              <a:t>की </a:t>
            </a:r>
            <a:r>
              <a:rPr lang="mr-IN" sz="2400" dirty="0" smtClean="0">
                <a:solidFill>
                  <a:srgbClr val="10E09B"/>
                </a:solidFill>
                <a:latin typeface="Aparajita" pitchFamily="18" charset="0"/>
                <a:cs typeface="Aparajita" pitchFamily="18" charset="0"/>
              </a:rPr>
              <a:t>शुद्धता तभी संभव है ,जब साधक विकारो को उत्पन्न करने वाली दो वस्तुओ कनक और कामिनी से दूर रहे ।</a:t>
            </a:r>
            <a:br>
              <a:rPr lang="mr-IN" sz="2400" dirty="0" smtClean="0">
                <a:solidFill>
                  <a:srgbClr val="10E09B"/>
                </a:solidFill>
                <a:latin typeface="Aparajita" pitchFamily="18" charset="0"/>
                <a:cs typeface="Aparajita" pitchFamily="18" charset="0"/>
              </a:rPr>
            </a:br>
            <a:r>
              <a:rPr lang="mr-IN" sz="2400" dirty="0">
                <a:solidFill>
                  <a:srgbClr val="10E09B"/>
                </a:solidFill>
                <a:latin typeface="Aparajita" pitchFamily="18" charset="0"/>
                <a:cs typeface="Aparajita" pitchFamily="18" charset="0"/>
              </a:rPr>
              <a:t/>
            </a:r>
            <a:br>
              <a:rPr lang="mr-IN" sz="2400" dirty="0">
                <a:solidFill>
                  <a:srgbClr val="10E09B"/>
                </a:solidFill>
                <a:latin typeface="Aparajita" pitchFamily="18" charset="0"/>
                <a:cs typeface="Aparajita" pitchFamily="18" charset="0"/>
              </a:rPr>
            </a:br>
            <a:r>
              <a:rPr lang="mr-IN" sz="2400" dirty="0" smtClean="0">
                <a:solidFill>
                  <a:srgbClr val="10E09B"/>
                </a:solidFill>
                <a:latin typeface="Aparajita" pitchFamily="18" charset="0"/>
                <a:cs typeface="Aparajita" pitchFamily="18" charset="0"/>
              </a:rPr>
              <a:t>४)</a:t>
            </a:r>
            <a:r>
              <a:rPr lang="mr-IN" sz="2400" dirty="0">
                <a:solidFill>
                  <a:srgbClr val="10E09B"/>
                </a:solidFill>
                <a:latin typeface="Aparajita" pitchFamily="18" charset="0"/>
                <a:cs typeface="Aparajita" pitchFamily="18" charset="0"/>
              </a:rPr>
              <a:t> </a:t>
            </a:r>
            <a:r>
              <a:rPr lang="mr-IN" sz="2400" dirty="0" smtClean="0">
                <a:solidFill>
                  <a:srgbClr val="10E09B"/>
                </a:solidFill>
                <a:latin typeface="Aparajita" pitchFamily="18" charset="0"/>
                <a:cs typeface="Aparajita" pitchFamily="18" charset="0"/>
              </a:rPr>
              <a:t>कामिनी मनुष्य के तीन सुखो का नाश करती है –</a:t>
            </a:r>
            <a:r>
              <a:rPr lang="mr-IN" sz="2400" dirty="0" smtClean="0">
                <a:solidFill>
                  <a:srgbClr val="FF0000"/>
                </a:solidFill>
                <a:latin typeface="Aparajita" pitchFamily="18" charset="0"/>
                <a:cs typeface="Aparajita" pitchFamily="18" charset="0"/>
              </a:rPr>
              <a:t>१)भक्ति </a:t>
            </a:r>
            <a:r>
              <a:rPr lang="mr-IN" sz="2400" dirty="0" smtClean="0">
                <a:solidFill>
                  <a:srgbClr val="10E09B"/>
                </a:solidFill>
                <a:latin typeface="Aparajita" pitchFamily="18" charset="0"/>
                <a:cs typeface="Aparajita" pitchFamily="18" charset="0"/>
              </a:rPr>
              <a:t/>
            </a:r>
            <a:br>
              <a:rPr lang="mr-IN" sz="2400" dirty="0" smtClean="0">
                <a:solidFill>
                  <a:srgbClr val="10E09B"/>
                </a:solidFill>
                <a:latin typeface="Aparajita" pitchFamily="18" charset="0"/>
                <a:cs typeface="Aparajita" pitchFamily="18" charset="0"/>
              </a:rPr>
            </a:br>
            <a:r>
              <a:rPr lang="mr-IN" sz="2400" dirty="0" smtClean="0">
                <a:solidFill>
                  <a:srgbClr val="10E09B"/>
                </a:solidFill>
                <a:latin typeface="Aparajita" pitchFamily="18" charset="0"/>
                <a:cs typeface="Aparajita" pitchFamily="18" charset="0"/>
              </a:rPr>
              <a:t>                                                                                         </a:t>
            </a:r>
            <a:r>
              <a:rPr lang="mr-IN" sz="2400" dirty="0" smtClean="0">
                <a:solidFill>
                  <a:srgbClr val="1B74D5"/>
                </a:solidFill>
                <a:latin typeface="Aparajita" pitchFamily="18" charset="0"/>
                <a:cs typeface="Aparajita" pitchFamily="18" charset="0"/>
              </a:rPr>
              <a:t>२)मुक्ति</a:t>
            </a:r>
            <a:r>
              <a:rPr lang="mr-IN" sz="2400" dirty="0" smtClean="0">
                <a:solidFill>
                  <a:srgbClr val="10E09B"/>
                </a:solidFill>
                <a:latin typeface="Aparajita" pitchFamily="18" charset="0"/>
                <a:cs typeface="Aparajita" pitchFamily="18" charset="0"/>
              </a:rPr>
              <a:t/>
            </a:r>
            <a:br>
              <a:rPr lang="mr-IN" sz="2400" dirty="0" smtClean="0">
                <a:solidFill>
                  <a:srgbClr val="10E09B"/>
                </a:solidFill>
                <a:latin typeface="Aparajita" pitchFamily="18" charset="0"/>
                <a:cs typeface="Aparajita" pitchFamily="18" charset="0"/>
              </a:rPr>
            </a:br>
            <a:r>
              <a:rPr lang="mr-IN" sz="2400" dirty="0" smtClean="0">
                <a:solidFill>
                  <a:srgbClr val="10E09B"/>
                </a:solidFill>
                <a:latin typeface="Aparajita" pitchFamily="18" charset="0"/>
                <a:cs typeface="Aparajita" pitchFamily="18" charset="0"/>
              </a:rPr>
              <a:t>                                                                                           </a:t>
            </a:r>
            <a:r>
              <a:rPr lang="mr-IN" sz="2400" dirty="0" smtClean="0">
                <a:solidFill>
                  <a:srgbClr val="8C32BE"/>
                </a:solidFill>
                <a:latin typeface="Aparajita" pitchFamily="18" charset="0"/>
                <a:cs typeface="Aparajita" pitchFamily="18" charset="0"/>
              </a:rPr>
              <a:t>३)</a:t>
            </a:r>
            <a:r>
              <a:rPr lang="mr-IN" sz="2400" dirty="0">
                <a:solidFill>
                  <a:srgbClr val="8C32BE"/>
                </a:solidFill>
                <a:latin typeface="Aparajita" pitchFamily="18" charset="0"/>
                <a:cs typeface="Aparajita" pitchFamily="18" charset="0"/>
              </a:rPr>
              <a:t> </a:t>
            </a:r>
            <a:r>
              <a:rPr lang="mr-IN" sz="2400" dirty="0" smtClean="0">
                <a:solidFill>
                  <a:srgbClr val="8C32BE"/>
                </a:solidFill>
                <a:latin typeface="Aparajita" pitchFamily="18" charset="0"/>
                <a:cs typeface="Aparajita" pitchFamily="18" charset="0"/>
              </a:rPr>
              <a:t>ज्ञान</a:t>
            </a:r>
            <a:br>
              <a:rPr lang="mr-IN" sz="2400" dirty="0" smtClean="0">
                <a:solidFill>
                  <a:srgbClr val="8C32BE"/>
                </a:solidFill>
                <a:latin typeface="Aparajita" pitchFamily="18" charset="0"/>
                <a:cs typeface="Aparajita" pitchFamily="18" charset="0"/>
              </a:rPr>
            </a:br>
            <a:r>
              <a:rPr lang="mr-IN" sz="2400" dirty="0">
                <a:solidFill>
                  <a:srgbClr val="10E09B"/>
                </a:solidFill>
                <a:latin typeface="Aparajita" pitchFamily="18" charset="0"/>
                <a:cs typeface="Aparajita" pitchFamily="18" charset="0"/>
              </a:rPr>
              <a:t/>
            </a:r>
            <a:br>
              <a:rPr lang="mr-IN" sz="2400" dirty="0">
                <a:solidFill>
                  <a:srgbClr val="10E09B"/>
                </a:solidFill>
                <a:latin typeface="Aparajita" pitchFamily="18" charset="0"/>
                <a:cs typeface="Aparajita" pitchFamily="18" charset="0"/>
              </a:rPr>
            </a:br>
            <a:endParaRPr lang="en-US" sz="2400" dirty="0"/>
          </a:p>
        </p:txBody>
      </p:sp>
    </p:spTree>
    <p:extLst>
      <p:ext uri="{BB962C8B-B14F-4D97-AF65-F5344CB8AC3E}">
        <p14:creationId xmlns:p14="http://schemas.microsoft.com/office/powerpoint/2010/main" val="38649987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262310" cy="4992136"/>
          </a:xfrm>
        </p:spPr>
        <p:txBody>
          <a:bodyPr/>
          <a:lstStyle/>
          <a:p>
            <a:r>
              <a:rPr lang="mr-IN" sz="3200" b="1" dirty="0">
                <a:solidFill>
                  <a:srgbClr val="E010B8"/>
                </a:solidFill>
                <a:latin typeface="Aparajita" pitchFamily="18" charset="0"/>
                <a:cs typeface="Aparajita" pitchFamily="18" charset="0"/>
              </a:rPr>
              <a:t>६)हटयोग </a:t>
            </a:r>
            <a:r>
              <a:rPr lang="mr-IN" sz="3200" b="1" dirty="0" smtClean="0">
                <a:solidFill>
                  <a:srgbClr val="E010B8"/>
                </a:solidFill>
                <a:latin typeface="Aparajita" pitchFamily="18" charset="0"/>
                <a:cs typeface="Aparajita" pitchFamily="18" charset="0"/>
              </a:rPr>
              <a:t>साधना=</a:t>
            </a:r>
            <a:br>
              <a:rPr lang="mr-IN" sz="3200" b="1" dirty="0" smtClean="0">
                <a:solidFill>
                  <a:srgbClr val="E010B8"/>
                </a:solidFill>
                <a:latin typeface="Aparajita" pitchFamily="18" charset="0"/>
                <a:cs typeface="Aparajita" pitchFamily="18" charset="0"/>
              </a:rPr>
            </a:br>
            <a:r>
              <a:rPr lang="mr-IN" sz="2200" b="1" dirty="0" smtClean="0">
                <a:solidFill>
                  <a:srgbClr val="E010B8"/>
                </a:solidFill>
                <a:latin typeface="Aparajita" pitchFamily="18" charset="0"/>
                <a:cs typeface="Aparajita" pitchFamily="18" charset="0"/>
              </a:rPr>
              <a:t/>
            </a:r>
            <a:br>
              <a:rPr lang="mr-IN" sz="2200" b="1" dirty="0" smtClean="0">
                <a:solidFill>
                  <a:srgbClr val="E010B8"/>
                </a:solidFill>
                <a:latin typeface="Aparajita" pitchFamily="18" charset="0"/>
                <a:cs typeface="Aparajita" pitchFamily="18" charset="0"/>
              </a:rPr>
            </a:br>
            <a:r>
              <a:rPr lang="mr-IN" sz="2200" dirty="0" smtClean="0">
                <a:solidFill>
                  <a:srgbClr val="FF0000"/>
                </a:solidFill>
                <a:latin typeface="Aparajita" pitchFamily="18" charset="0"/>
                <a:cs typeface="Aparajita" pitchFamily="18" charset="0"/>
              </a:rPr>
              <a:t>१)कबीर की भक्ति भावना मे हटयोग साधना का भी मिश्रण मिलता है ।</a:t>
            </a:r>
            <a:br>
              <a:rPr lang="mr-IN" sz="2200" dirty="0" smtClean="0">
                <a:solidFill>
                  <a:srgbClr val="FF0000"/>
                </a:solidFill>
                <a:latin typeface="Aparajita" pitchFamily="18" charset="0"/>
                <a:cs typeface="Aparajita" pitchFamily="18" charset="0"/>
              </a:rPr>
            </a:br>
            <a:r>
              <a:rPr lang="mr-IN" sz="2200" dirty="0">
                <a:solidFill>
                  <a:srgbClr val="FF0000"/>
                </a:solidFill>
                <a:latin typeface="Aparajita" pitchFamily="18" charset="0"/>
                <a:cs typeface="Aparajita" pitchFamily="18" charset="0"/>
              </a:rPr>
              <a:t/>
            </a:r>
            <a:br>
              <a:rPr lang="mr-IN" sz="2200" dirty="0">
                <a:solidFill>
                  <a:srgbClr val="FF0000"/>
                </a:solidFill>
                <a:latin typeface="Aparajita" pitchFamily="18" charset="0"/>
                <a:cs typeface="Aparajita" pitchFamily="18" charset="0"/>
              </a:rPr>
            </a:br>
            <a:r>
              <a:rPr lang="mr-IN" sz="2200" dirty="0" smtClean="0">
                <a:solidFill>
                  <a:srgbClr val="FF0000"/>
                </a:solidFill>
                <a:latin typeface="Aparajita" pitchFamily="18" charset="0"/>
                <a:cs typeface="Aparajita" pitchFamily="18" charset="0"/>
              </a:rPr>
              <a:t>२)कबीर ने अपनी भक्ति मे हटयोग और प्रेम भक्ति का सुंदर समन्वय किया है ।</a:t>
            </a:r>
            <a:br>
              <a:rPr lang="mr-IN" sz="2200" dirty="0" smtClean="0">
                <a:solidFill>
                  <a:srgbClr val="FF0000"/>
                </a:solidFill>
                <a:latin typeface="Aparajita" pitchFamily="18" charset="0"/>
                <a:cs typeface="Aparajita" pitchFamily="18" charset="0"/>
              </a:rPr>
            </a:br>
            <a:r>
              <a:rPr lang="mr-IN" sz="2200" dirty="0" smtClean="0">
                <a:solidFill>
                  <a:srgbClr val="FF0000"/>
                </a:solidFill>
                <a:latin typeface="Aparajita" pitchFamily="18" charset="0"/>
                <a:cs typeface="Aparajita" pitchFamily="18" charset="0"/>
              </a:rPr>
              <a:t/>
            </a:r>
            <a:br>
              <a:rPr lang="mr-IN" sz="2200" dirty="0" smtClean="0">
                <a:solidFill>
                  <a:srgbClr val="FF0000"/>
                </a:solidFill>
                <a:latin typeface="Aparajita" pitchFamily="18" charset="0"/>
                <a:cs typeface="Aparajita" pitchFamily="18" charset="0"/>
              </a:rPr>
            </a:br>
            <a:r>
              <a:rPr lang="mr-IN" sz="2200" dirty="0" smtClean="0">
                <a:solidFill>
                  <a:srgbClr val="FF0000"/>
                </a:solidFill>
                <a:latin typeface="Aparajita" pitchFamily="18" charset="0"/>
                <a:cs typeface="Aparajita" pitchFamily="18" charset="0"/>
              </a:rPr>
              <a:t>३)</a:t>
            </a:r>
            <a:r>
              <a:rPr lang="mr-IN" sz="2200" dirty="0">
                <a:solidFill>
                  <a:srgbClr val="FF0000"/>
                </a:solidFill>
                <a:latin typeface="Aparajita" pitchFamily="18" charset="0"/>
                <a:cs typeface="Aparajita" pitchFamily="18" charset="0"/>
              </a:rPr>
              <a:t> </a:t>
            </a:r>
            <a:r>
              <a:rPr lang="mr-IN" sz="2200" dirty="0" smtClean="0">
                <a:solidFill>
                  <a:srgbClr val="FF0000"/>
                </a:solidFill>
                <a:latin typeface="Aparajita" pitchFamily="18" charset="0"/>
                <a:cs typeface="Aparajita" pitchFamily="18" charset="0"/>
              </a:rPr>
              <a:t>कबीर </a:t>
            </a:r>
            <a:r>
              <a:rPr lang="mr-IN" sz="2200" dirty="0">
                <a:solidFill>
                  <a:srgbClr val="FF0000"/>
                </a:solidFill>
                <a:latin typeface="Aparajita" pitchFamily="18" charset="0"/>
                <a:cs typeface="Aparajita" pitchFamily="18" charset="0"/>
              </a:rPr>
              <a:t>ने </a:t>
            </a:r>
            <a:r>
              <a:rPr lang="mr-IN" sz="2200" dirty="0" smtClean="0">
                <a:solidFill>
                  <a:srgbClr val="FF0000"/>
                </a:solidFill>
                <a:latin typeface="Aparajita" pitchFamily="18" charset="0"/>
                <a:cs typeface="Aparajita" pitchFamily="18" charset="0"/>
              </a:rPr>
              <a:t>स्थान-स्थान पर हठयोग का वर्णन करते हुए  अपनी निर्गुण भक्ति का निरुपण किया है </a:t>
            </a:r>
            <a:r>
              <a:rPr lang="mr-IN" sz="2200" dirty="0">
                <a:solidFill>
                  <a:srgbClr val="FF0000"/>
                </a:solidFill>
                <a:latin typeface="Aparajita" pitchFamily="18" charset="0"/>
                <a:cs typeface="Aparajita" pitchFamily="18" charset="0"/>
              </a:rPr>
              <a:t>।</a:t>
            </a:r>
            <a:br>
              <a:rPr lang="mr-IN" sz="2200" dirty="0">
                <a:solidFill>
                  <a:srgbClr val="FF0000"/>
                </a:solidFill>
                <a:latin typeface="Aparajita" pitchFamily="18" charset="0"/>
                <a:cs typeface="Aparajita" pitchFamily="18" charset="0"/>
              </a:rPr>
            </a:br>
            <a:r>
              <a:rPr lang="mr-IN" sz="2200" dirty="0" smtClean="0">
                <a:solidFill>
                  <a:srgbClr val="FF0000"/>
                </a:solidFill>
                <a:latin typeface="Aparajita" pitchFamily="18" charset="0"/>
                <a:cs typeface="Aparajita" pitchFamily="18" charset="0"/>
              </a:rPr>
              <a:t/>
            </a:r>
            <a:br>
              <a:rPr lang="mr-IN" sz="2200" dirty="0" smtClean="0">
                <a:solidFill>
                  <a:srgbClr val="FF0000"/>
                </a:solidFill>
                <a:latin typeface="Aparajita" pitchFamily="18" charset="0"/>
                <a:cs typeface="Aparajita" pitchFamily="18" charset="0"/>
              </a:rPr>
            </a:br>
            <a:r>
              <a:rPr lang="mr-IN" sz="2200" dirty="0" smtClean="0">
                <a:solidFill>
                  <a:srgbClr val="FF0000"/>
                </a:solidFill>
                <a:latin typeface="Aparajita" pitchFamily="18" charset="0"/>
                <a:cs typeface="Aparajita" pitchFamily="18" charset="0"/>
              </a:rPr>
              <a:t>४)कबीर के काव्य मे इडा,पिंगला सुषुम्ना, कुंडलिनी आदी शब्द इसके परिचायक है </a:t>
            </a:r>
            <a:r>
              <a:rPr lang="mr-IN" sz="2200" dirty="0">
                <a:solidFill>
                  <a:srgbClr val="FF0000"/>
                </a:solidFill>
                <a:latin typeface="Aparajita" pitchFamily="18" charset="0"/>
                <a:cs typeface="Aparajita" pitchFamily="18" charset="0"/>
              </a:rPr>
              <a:t>।</a:t>
            </a:r>
            <a:r>
              <a:rPr lang="mr-IN" sz="2200" dirty="0" smtClean="0">
                <a:solidFill>
                  <a:srgbClr val="FF0000"/>
                </a:solidFill>
                <a:latin typeface="Aparajita" pitchFamily="18" charset="0"/>
                <a:cs typeface="Aparajita" pitchFamily="18" charset="0"/>
              </a:rPr>
              <a:t/>
            </a:r>
            <a:br>
              <a:rPr lang="mr-IN" sz="2200" dirty="0" smtClean="0">
                <a:solidFill>
                  <a:srgbClr val="FF0000"/>
                </a:solidFill>
                <a:latin typeface="Aparajita" pitchFamily="18" charset="0"/>
                <a:cs typeface="Aparajita" pitchFamily="18" charset="0"/>
              </a:rPr>
            </a:br>
            <a:r>
              <a:rPr lang="mr-IN" sz="2200" dirty="0">
                <a:solidFill>
                  <a:srgbClr val="FF0000"/>
                </a:solidFill>
                <a:latin typeface="Aparajita" pitchFamily="18" charset="0"/>
                <a:cs typeface="Aparajita" pitchFamily="18" charset="0"/>
              </a:rPr>
              <a:t/>
            </a:r>
            <a:br>
              <a:rPr lang="mr-IN" sz="2200" dirty="0">
                <a:solidFill>
                  <a:srgbClr val="FF0000"/>
                </a:solidFill>
                <a:latin typeface="Aparajita" pitchFamily="18" charset="0"/>
                <a:cs typeface="Aparajita" pitchFamily="18" charset="0"/>
              </a:rPr>
            </a:br>
            <a:endParaRPr lang="en-US" dirty="0">
              <a:solidFill>
                <a:srgbClr val="FF0000"/>
              </a:solidFill>
            </a:endParaRPr>
          </a:p>
        </p:txBody>
      </p:sp>
    </p:spTree>
    <p:extLst>
      <p:ext uri="{BB962C8B-B14F-4D97-AF65-F5344CB8AC3E}">
        <p14:creationId xmlns:p14="http://schemas.microsoft.com/office/powerpoint/2010/main" val="176051747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262310" cy="4915936"/>
          </a:xfrm>
        </p:spPr>
        <p:txBody>
          <a:bodyPr>
            <a:normAutofit/>
          </a:bodyPr>
          <a:lstStyle/>
          <a:p>
            <a:r>
              <a:rPr lang="mr-IN" sz="3200" b="1" dirty="0">
                <a:solidFill>
                  <a:srgbClr val="10E09B"/>
                </a:solidFill>
                <a:latin typeface="Aparajita" pitchFamily="18" charset="0"/>
                <a:cs typeface="Aparajita" pitchFamily="18" charset="0"/>
              </a:rPr>
              <a:t>७)मध्यम मार्ग का </a:t>
            </a:r>
            <a:r>
              <a:rPr lang="mr-IN" sz="3200" b="1" dirty="0" smtClean="0">
                <a:solidFill>
                  <a:srgbClr val="10E09B"/>
                </a:solidFill>
                <a:latin typeface="Aparajita" pitchFamily="18" charset="0"/>
                <a:cs typeface="Aparajita" pitchFamily="18" charset="0"/>
              </a:rPr>
              <a:t>अनुसरण=</a:t>
            </a:r>
            <a:br>
              <a:rPr lang="mr-IN" sz="3200" b="1" dirty="0" smtClean="0">
                <a:solidFill>
                  <a:srgbClr val="10E09B"/>
                </a:solidFill>
                <a:latin typeface="Aparajita" pitchFamily="18" charset="0"/>
                <a:cs typeface="Aparajita" pitchFamily="18" charset="0"/>
              </a:rPr>
            </a:br>
            <a:r>
              <a:rPr lang="mr-IN" sz="2200" b="1" dirty="0">
                <a:solidFill>
                  <a:srgbClr val="FF0000"/>
                </a:solidFill>
                <a:latin typeface="Aparajita" pitchFamily="18" charset="0"/>
                <a:cs typeface="Aparajita" pitchFamily="18" charset="0"/>
              </a:rPr>
              <a:t/>
            </a:r>
            <a:br>
              <a:rPr lang="mr-IN" sz="2200" b="1" dirty="0">
                <a:solidFill>
                  <a:srgbClr val="FF000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१)कबीर ने ईश्वर प्राप्ति का आसान मार्ग का अवलंब करने के लिए कहा ।</a:t>
            </a:r>
            <a:br>
              <a:rPr lang="mr-IN" sz="2400" dirty="0" smtClean="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
            </a:r>
            <a:br>
              <a:rPr lang="mr-IN" sz="2400" dirty="0">
                <a:solidFill>
                  <a:srgbClr val="FF000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२)वन मे जाकर अपने शरीर को तकलिफ देकर साधना तपस्या करने के खिलाफ उनका मत था</a:t>
            </a:r>
            <a:r>
              <a:rPr lang="mr-IN" sz="2400" dirty="0">
                <a:solidFill>
                  <a:srgbClr val="FF0000"/>
                </a:solidFill>
                <a:latin typeface="Aparajita" pitchFamily="18" charset="0"/>
                <a:cs typeface="Aparajita" pitchFamily="18" charset="0"/>
              </a:rPr>
              <a:t> </a:t>
            </a:r>
            <a:r>
              <a:rPr lang="mr-IN" sz="2400" dirty="0" smtClean="0">
                <a:solidFill>
                  <a:srgbClr val="FF0000"/>
                </a:solidFill>
                <a:latin typeface="Aparajita" pitchFamily="18" charset="0"/>
                <a:cs typeface="Aparajita" pitchFamily="18" charset="0"/>
              </a:rPr>
              <a:t>।</a:t>
            </a:r>
            <a:br>
              <a:rPr lang="mr-IN" sz="2400" dirty="0" smtClean="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
            </a:r>
            <a:br>
              <a:rPr lang="mr-IN" sz="2400" dirty="0">
                <a:solidFill>
                  <a:srgbClr val="FF000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३) कबीर </a:t>
            </a:r>
            <a:r>
              <a:rPr lang="mr-IN" sz="2400" dirty="0">
                <a:solidFill>
                  <a:srgbClr val="FF0000"/>
                </a:solidFill>
                <a:latin typeface="Aparajita" pitchFamily="18" charset="0"/>
                <a:cs typeface="Aparajita" pitchFamily="18" charset="0"/>
              </a:rPr>
              <a:t>ने ईश्वर प्राप्ति </a:t>
            </a:r>
            <a:r>
              <a:rPr lang="mr-IN" sz="2400" dirty="0" smtClean="0">
                <a:solidFill>
                  <a:srgbClr val="FF0000"/>
                </a:solidFill>
                <a:latin typeface="Aparajita" pitchFamily="18" charset="0"/>
                <a:cs typeface="Aparajita" pitchFamily="18" charset="0"/>
              </a:rPr>
              <a:t>के लिए दीनता,विनम्रता ,गुरु सेवा ,संयम आदि का मार्ग बताया है  ।</a:t>
            </a:r>
            <a:br>
              <a:rPr lang="mr-IN" sz="2400" dirty="0" smtClean="0">
                <a:solidFill>
                  <a:srgbClr val="FF0000"/>
                </a:solidFill>
                <a:latin typeface="Aparajita" pitchFamily="18" charset="0"/>
                <a:cs typeface="Aparajita" pitchFamily="18" charset="0"/>
              </a:rPr>
            </a:br>
            <a:r>
              <a:rPr lang="mr-IN" sz="2400" dirty="0">
                <a:solidFill>
                  <a:srgbClr val="99FF99"/>
                </a:solidFill>
                <a:latin typeface="Aparajita" pitchFamily="18" charset="0"/>
                <a:cs typeface="Aparajita" pitchFamily="18" charset="0"/>
              </a:rPr>
              <a:t/>
            </a:r>
            <a:br>
              <a:rPr lang="mr-IN" sz="2400" dirty="0">
                <a:solidFill>
                  <a:srgbClr val="99FF99"/>
                </a:solidFill>
                <a:latin typeface="Aparajita" pitchFamily="18" charset="0"/>
                <a:cs typeface="Aparajita" pitchFamily="18" charset="0"/>
              </a:rPr>
            </a:br>
            <a:r>
              <a:rPr lang="mr-IN" sz="2400" dirty="0">
                <a:solidFill>
                  <a:srgbClr val="99FF99"/>
                </a:solidFill>
                <a:latin typeface="Aparajita" pitchFamily="18" charset="0"/>
                <a:cs typeface="Aparajita" pitchFamily="18" charset="0"/>
              </a:rPr>
              <a:t/>
            </a:r>
            <a:br>
              <a:rPr lang="mr-IN" sz="2400" dirty="0">
                <a:solidFill>
                  <a:srgbClr val="99FF99"/>
                </a:solidFill>
                <a:latin typeface="Aparajita" pitchFamily="18" charset="0"/>
                <a:cs typeface="Aparajita" pitchFamily="18" charset="0"/>
              </a:rPr>
            </a:br>
            <a:endParaRPr lang="en-US" sz="2400" dirty="0"/>
          </a:p>
        </p:txBody>
      </p:sp>
    </p:spTree>
    <p:extLst>
      <p:ext uri="{BB962C8B-B14F-4D97-AF65-F5344CB8AC3E}">
        <p14:creationId xmlns:p14="http://schemas.microsoft.com/office/powerpoint/2010/main" val="245184967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068336"/>
          </a:xfrm>
        </p:spPr>
        <p:txBody>
          <a:bodyPr>
            <a:normAutofit fontScale="90000"/>
          </a:bodyPr>
          <a:lstStyle/>
          <a:p>
            <a:r>
              <a:rPr lang="mr-IN" i="1" dirty="0" smtClean="0">
                <a:solidFill>
                  <a:srgbClr val="E010B8"/>
                </a:solidFill>
              </a:rPr>
              <a:t>निष्कर्ष=</a:t>
            </a:r>
            <a:br>
              <a:rPr lang="mr-IN" i="1" dirty="0" smtClean="0">
                <a:solidFill>
                  <a:srgbClr val="E010B8"/>
                </a:solidFill>
              </a:rPr>
            </a:br>
            <a:r>
              <a:rPr lang="mr-IN" sz="2700" i="1" dirty="0">
                <a:solidFill>
                  <a:srgbClr val="E010B8"/>
                </a:solidFill>
              </a:rPr>
              <a:t> </a:t>
            </a:r>
            <a:r>
              <a:rPr lang="mr-IN" sz="2700" i="1" dirty="0" smtClean="0">
                <a:solidFill>
                  <a:srgbClr val="E010B8"/>
                </a:solidFill>
              </a:rPr>
              <a:t>     </a:t>
            </a:r>
            <a:r>
              <a:rPr lang="mr-IN" sz="2700" dirty="0" smtClean="0">
                <a:solidFill>
                  <a:srgbClr val="E010B8"/>
                </a:solidFill>
              </a:rPr>
              <a:t>निष्कर्ष रूप मे हम कह सकते है कि,संत कबीर ने सामान्य समाज के लिए आसान भक्ति-भावना का मार्ग बताया है ।</a:t>
            </a:r>
            <a:br>
              <a:rPr lang="mr-IN" sz="2700" dirty="0" smtClean="0">
                <a:solidFill>
                  <a:srgbClr val="E010B8"/>
                </a:solidFill>
              </a:rPr>
            </a:br>
            <a:r>
              <a:rPr lang="mr-IN" sz="2700" dirty="0" smtClean="0">
                <a:solidFill>
                  <a:srgbClr val="E010B8"/>
                </a:solidFill>
              </a:rPr>
              <a:t>      तत्कालिन समाज की आवशकताओं की पूर्ती करना कबीर का उद्देश था, जिसके लिए उन्हे मध्यम भक्ति मार्ग का अनुसरण करने की जरुरत पडी</a:t>
            </a:r>
            <a:r>
              <a:rPr lang="mr-IN" sz="2700" dirty="0">
                <a:solidFill>
                  <a:srgbClr val="E010B8"/>
                </a:solidFill>
              </a:rPr>
              <a:t> ।</a:t>
            </a:r>
            <a:r>
              <a:rPr lang="mr-IN" sz="2700" dirty="0" smtClean="0">
                <a:solidFill>
                  <a:srgbClr val="E010B8"/>
                </a:solidFill>
              </a:rPr>
              <a:t> </a:t>
            </a:r>
            <a:r>
              <a:rPr lang="mr-IN" sz="2700" dirty="0"/>
              <a:t/>
            </a:r>
            <a:br>
              <a:rPr lang="mr-IN" sz="2700" dirty="0"/>
            </a:br>
            <a:r>
              <a:rPr lang="mr-IN" sz="2700" dirty="0" smtClean="0"/>
              <a:t/>
            </a:r>
            <a:br>
              <a:rPr lang="mr-IN" sz="2700" dirty="0" smtClean="0"/>
            </a:br>
            <a:r>
              <a:rPr lang="mr-IN" dirty="0"/>
              <a:t/>
            </a:r>
            <a:br>
              <a:rPr lang="mr-IN" dirty="0"/>
            </a:br>
            <a:endParaRPr lang="en-US" dirty="0"/>
          </a:p>
        </p:txBody>
      </p:sp>
    </p:spTree>
    <p:extLst>
      <p:ext uri="{BB962C8B-B14F-4D97-AF65-F5344CB8AC3E}">
        <p14:creationId xmlns:p14="http://schemas.microsoft.com/office/powerpoint/2010/main" val="413154555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068336"/>
          </a:xfrm>
          <a:scene3d>
            <a:camera prst="isometricOffAxis2Right"/>
            <a:lightRig rig="threePt" dir="t"/>
          </a:scene3d>
        </p:spPr>
        <p:txBody>
          <a:bodyPr/>
          <a:lstStyle/>
          <a:p>
            <a:r>
              <a:rPr lang="mr-IN" sz="9600" dirty="0" smtClean="0">
                <a:solidFill>
                  <a:srgbClr val="E010B8"/>
                </a:solidFill>
              </a:rPr>
              <a:t>धन्यवाद</a:t>
            </a:r>
            <a:br>
              <a:rPr lang="mr-IN" sz="9600" dirty="0" smtClean="0">
                <a:solidFill>
                  <a:srgbClr val="E010B8"/>
                </a:solidFill>
              </a:rPr>
            </a:br>
            <a:r>
              <a:rPr lang="mr-IN" dirty="0"/>
              <a:t/>
            </a:r>
            <a:br>
              <a:rPr lang="mr-IN" dirty="0"/>
            </a:br>
            <a:r>
              <a:rPr lang="mr-IN" dirty="0" smtClean="0"/>
              <a:t/>
            </a:r>
            <a:br>
              <a:rPr lang="mr-IN" dirty="0" smtClean="0"/>
            </a:br>
            <a:r>
              <a:rPr lang="mr-IN" dirty="0"/>
              <a:t/>
            </a:r>
            <a:br>
              <a:rPr lang="mr-IN" dirty="0"/>
            </a:br>
            <a:endParaRPr lang="en-US" dirty="0"/>
          </a:p>
        </p:txBody>
      </p:sp>
    </p:spTree>
    <p:extLst>
      <p:ext uri="{BB962C8B-B14F-4D97-AF65-F5344CB8AC3E}">
        <p14:creationId xmlns:p14="http://schemas.microsoft.com/office/powerpoint/2010/main" val="3472009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924800" cy="5410200"/>
          </a:xfrm>
        </p:spPr>
        <p:txBody>
          <a:bodyPr>
            <a:normAutofit fontScale="90000"/>
          </a:bodyPr>
          <a:lstStyle/>
          <a:p>
            <a:pPr algn="ctr"/>
            <a:r>
              <a:rPr lang="mr-IN" sz="2400" b="1" dirty="0">
                <a:solidFill>
                  <a:srgbClr val="1F497D"/>
                </a:solidFill>
                <a:latin typeface="Aparajita" pitchFamily="18" charset="0"/>
                <a:ea typeface="+mn-ea"/>
                <a:cs typeface="Aparajita" pitchFamily="18" charset="0"/>
              </a:rPr>
              <a:t/>
            </a:r>
            <a:br>
              <a:rPr lang="mr-IN" sz="2400" b="1" dirty="0">
                <a:solidFill>
                  <a:srgbClr val="1F497D"/>
                </a:solidFill>
                <a:latin typeface="Aparajita" pitchFamily="18" charset="0"/>
                <a:ea typeface="+mn-ea"/>
                <a:cs typeface="Aparajita" pitchFamily="18" charset="0"/>
              </a:rPr>
            </a:br>
            <a:r>
              <a:rPr lang="mr-IN" sz="2400" b="1" dirty="0">
                <a:solidFill>
                  <a:srgbClr val="1F497D"/>
                </a:solidFill>
                <a:latin typeface="Aparajita" pitchFamily="18" charset="0"/>
                <a:ea typeface="+mn-ea"/>
                <a:cs typeface="Aparajita" pitchFamily="18" charset="0"/>
              </a:rPr>
              <a:t/>
            </a:r>
            <a:br>
              <a:rPr lang="mr-IN" sz="2400" b="1" dirty="0">
                <a:solidFill>
                  <a:srgbClr val="1F497D"/>
                </a:solidFill>
                <a:latin typeface="Aparajita" pitchFamily="18" charset="0"/>
                <a:ea typeface="+mn-ea"/>
                <a:cs typeface="Aparajita" pitchFamily="18" charset="0"/>
              </a:rPr>
            </a:br>
            <a:r>
              <a:rPr lang="mr-IN" sz="2400" b="1" dirty="0">
                <a:solidFill>
                  <a:srgbClr val="1F497D"/>
                </a:solidFill>
                <a:latin typeface="Aparajita" pitchFamily="18" charset="0"/>
                <a:ea typeface="+mn-ea"/>
                <a:cs typeface="Aparajita" pitchFamily="18" charset="0"/>
              </a:rPr>
              <a:t/>
            </a:r>
            <a:br>
              <a:rPr lang="mr-IN" sz="2400" b="1" dirty="0">
                <a:solidFill>
                  <a:srgbClr val="1F497D"/>
                </a:solidFill>
                <a:latin typeface="Aparajita" pitchFamily="18" charset="0"/>
                <a:ea typeface="+mn-ea"/>
                <a:cs typeface="Aparajita" pitchFamily="18" charset="0"/>
              </a:rPr>
            </a:br>
            <a:r>
              <a:rPr lang="mr-IN" sz="2400" b="1" dirty="0" smtClean="0">
                <a:solidFill>
                  <a:srgbClr val="1F497D"/>
                </a:solidFill>
                <a:latin typeface="Aparajita" pitchFamily="18" charset="0"/>
                <a:ea typeface="+mn-ea"/>
                <a:cs typeface="Aparajita" pitchFamily="18" charset="0"/>
              </a:rPr>
              <a:t/>
            </a:r>
            <a:br>
              <a:rPr lang="mr-IN" sz="2400" b="1" dirty="0" smtClean="0">
                <a:solidFill>
                  <a:srgbClr val="1F497D"/>
                </a:solidFill>
                <a:latin typeface="Aparajita" pitchFamily="18" charset="0"/>
                <a:ea typeface="+mn-ea"/>
                <a:cs typeface="Aparajita" pitchFamily="18" charset="0"/>
              </a:rPr>
            </a:br>
            <a:r>
              <a:rPr lang="mr-IN" sz="2700" b="1" dirty="0" smtClean="0">
                <a:solidFill>
                  <a:srgbClr val="FF0000"/>
                </a:solidFill>
                <a:latin typeface="Aparajita" pitchFamily="18" charset="0"/>
                <a:ea typeface="+mn-ea"/>
                <a:cs typeface="Aparajita" pitchFamily="18" charset="0"/>
              </a:rPr>
              <a:t>महाविद्यालय </a:t>
            </a:r>
            <a:r>
              <a:rPr lang="mr-IN" sz="2700" b="1" dirty="0">
                <a:solidFill>
                  <a:srgbClr val="FF0000"/>
                </a:solidFill>
                <a:latin typeface="Aparajita" pitchFamily="18" charset="0"/>
                <a:ea typeface="+mn-ea"/>
                <a:cs typeface="Aparajita" pitchFamily="18" charset="0"/>
              </a:rPr>
              <a:t>का नाम- </a:t>
            </a:r>
            <a:r>
              <a:rPr lang="mr-IN" sz="2700" b="1" dirty="0" smtClean="0">
                <a:solidFill>
                  <a:srgbClr val="FF0000"/>
                </a:solidFill>
                <a:latin typeface="Aparajita" pitchFamily="18" charset="0"/>
                <a:ea typeface="+mn-ea"/>
                <a:cs typeface="Aparajita" pitchFamily="18" charset="0"/>
              </a:rPr>
              <a:t> </a:t>
            </a:r>
            <a:r>
              <a:rPr lang="mr-IN" sz="2700" b="1" dirty="0" smtClean="0">
                <a:solidFill>
                  <a:srgbClr val="C00000"/>
                </a:solidFill>
                <a:latin typeface="Aparajita" pitchFamily="18" charset="0"/>
                <a:ea typeface="+mn-ea"/>
                <a:cs typeface="Aparajita" pitchFamily="18" charset="0"/>
              </a:rPr>
              <a:t>कला,विज्ञान </a:t>
            </a:r>
            <a:r>
              <a:rPr lang="mr-IN" sz="2700" b="1" dirty="0">
                <a:solidFill>
                  <a:srgbClr val="C00000"/>
                </a:solidFill>
                <a:latin typeface="Aparajita" pitchFamily="18" charset="0"/>
                <a:ea typeface="+mn-ea"/>
                <a:cs typeface="Aparajita" pitchFamily="18" charset="0"/>
              </a:rPr>
              <a:t>एवं वाणिज्य महाविद्यालय, </a:t>
            </a:r>
            <a:r>
              <a:rPr lang="mr-IN" sz="2700" b="1" dirty="0" smtClean="0">
                <a:solidFill>
                  <a:srgbClr val="C00000"/>
                </a:solidFill>
                <a:latin typeface="Aparajita" pitchFamily="18" charset="0"/>
                <a:ea typeface="+mn-ea"/>
                <a:cs typeface="Aparajita" pitchFamily="18" charset="0"/>
              </a:rPr>
              <a:t>अळकुटी</a:t>
            </a:r>
            <a:r>
              <a:rPr lang="mr-IN" sz="2700" b="1" dirty="0">
                <a:solidFill>
                  <a:srgbClr val="C00000"/>
                </a:solidFill>
                <a:ea typeface="+mn-ea"/>
              </a:rPr>
              <a:t/>
            </a:r>
            <a:br>
              <a:rPr lang="mr-IN" sz="2700" b="1" dirty="0">
                <a:solidFill>
                  <a:srgbClr val="C00000"/>
                </a:solidFill>
                <a:ea typeface="+mn-ea"/>
              </a:rPr>
            </a:br>
            <a:r>
              <a:rPr lang="mr-IN" sz="2700" b="1" dirty="0">
                <a:solidFill>
                  <a:srgbClr val="C00000"/>
                </a:solidFill>
                <a:ea typeface="+mn-ea"/>
              </a:rPr>
              <a:t/>
            </a:r>
            <a:br>
              <a:rPr lang="mr-IN" sz="2700" b="1" dirty="0">
                <a:solidFill>
                  <a:srgbClr val="C00000"/>
                </a:solidFill>
                <a:ea typeface="+mn-ea"/>
              </a:rPr>
            </a:br>
            <a:r>
              <a:rPr lang="mr-IN" sz="2700" b="1" dirty="0">
                <a:solidFill>
                  <a:srgbClr val="1F497D"/>
                </a:solidFill>
                <a:latin typeface="Aparajita" pitchFamily="18" charset="0"/>
                <a:ea typeface="+mn-ea"/>
                <a:cs typeface="Aparajita" pitchFamily="18" charset="0"/>
              </a:rPr>
              <a:t>अध्यापक का </a:t>
            </a:r>
            <a:r>
              <a:rPr lang="mr-IN" sz="2700" b="1" dirty="0" smtClean="0">
                <a:solidFill>
                  <a:srgbClr val="1F497D"/>
                </a:solidFill>
                <a:latin typeface="Aparajita" pitchFamily="18" charset="0"/>
                <a:ea typeface="+mn-ea"/>
                <a:cs typeface="Aparajita" pitchFamily="18" charset="0"/>
              </a:rPr>
              <a:t>नाम-  </a:t>
            </a:r>
            <a:r>
              <a:rPr lang="mr-IN" sz="2700" b="1" dirty="0">
                <a:solidFill>
                  <a:srgbClr val="92D050"/>
                </a:solidFill>
                <a:latin typeface="Aparajita" pitchFamily="18" charset="0"/>
                <a:ea typeface="+mn-ea"/>
                <a:cs typeface="Aparajita" pitchFamily="18" charset="0"/>
              </a:rPr>
              <a:t>पारखे शरद शंकर </a:t>
            </a:r>
            <a:r>
              <a:rPr lang="mr-IN" sz="2700" b="1" dirty="0">
                <a:solidFill>
                  <a:srgbClr val="C00000"/>
                </a:solidFill>
                <a:latin typeface="Aparajita" pitchFamily="18" charset="0"/>
                <a:ea typeface="+mn-ea"/>
                <a:cs typeface="Aparajita" pitchFamily="18" charset="0"/>
              </a:rPr>
              <a:t/>
            </a:r>
            <a:br>
              <a:rPr lang="mr-IN" sz="2700" b="1" dirty="0">
                <a:solidFill>
                  <a:srgbClr val="C00000"/>
                </a:solidFill>
                <a:latin typeface="Aparajita" pitchFamily="18" charset="0"/>
                <a:ea typeface="+mn-ea"/>
                <a:cs typeface="Aparajita" pitchFamily="18" charset="0"/>
              </a:rPr>
            </a:br>
            <a:r>
              <a:rPr lang="mr-IN" sz="2700" b="1" dirty="0">
                <a:solidFill>
                  <a:prstClr val="black"/>
                </a:solidFill>
                <a:ea typeface="+mn-ea"/>
              </a:rPr>
              <a:t/>
            </a:r>
            <a:br>
              <a:rPr lang="mr-IN" sz="2700" b="1" dirty="0">
                <a:solidFill>
                  <a:prstClr val="black"/>
                </a:solidFill>
                <a:ea typeface="+mn-ea"/>
              </a:rPr>
            </a:br>
            <a:r>
              <a:rPr lang="mr-IN" sz="2700" b="1" dirty="0">
                <a:solidFill>
                  <a:srgbClr val="1F497D"/>
                </a:solidFill>
                <a:latin typeface="Aparajita" pitchFamily="18" charset="0"/>
                <a:ea typeface="+mn-ea"/>
                <a:cs typeface="Aparajita" pitchFamily="18" charset="0"/>
              </a:rPr>
              <a:t>कक्षा</a:t>
            </a:r>
            <a:r>
              <a:rPr lang="mr-IN" sz="2700" b="1" dirty="0">
                <a:solidFill>
                  <a:srgbClr val="C00000"/>
                </a:solidFill>
                <a:latin typeface="Aparajita" pitchFamily="18" charset="0"/>
                <a:ea typeface="+mn-ea"/>
                <a:cs typeface="Aparajita" pitchFamily="18" charset="0"/>
              </a:rPr>
              <a:t> </a:t>
            </a:r>
            <a:r>
              <a:rPr lang="mr-IN" sz="2700" b="1" dirty="0" smtClean="0">
                <a:solidFill>
                  <a:srgbClr val="C00000"/>
                </a:solidFill>
                <a:latin typeface="Aparajita" pitchFamily="18" charset="0"/>
                <a:ea typeface="+mn-ea"/>
                <a:cs typeface="Aparajita" pitchFamily="18" charset="0"/>
              </a:rPr>
              <a:t>– </a:t>
            </a:r>
            <a:r>
              <a:rPr lang="mr-IN" sz="2700" b="1" dirty="0" smtClean="0">
                <a:solidFill>
                  <a:srgbClr val="E010B8"/>
                </a:solidFill>
                <a:latin typeface="Aparajita" pitchFamily="18" charset="0"/>
                <a:ea typeface="+mn-ea"/>
                <a:cs typeface="Aparajita" pitchFamily="18" charset="0"/>
              </a:rPr>
              <a:t>एस.वाय.बी.ए हिंदी विशेष -२</a:t>
            </a:r>
            <a:r>
              <a:rPr lang="mr-IN" sz="2700" b="1" dirty="0">
                <a:solidFill>
                  <a:srgbClr val="E010B8"/>
                </a:solidFill>
                <a:latin typeface="Aparajita" pitchFamily="18" charset="0"/>
                <a:ea typeface="+mn-ea"/>
                <a:cs typeface="Aparajita" pitchFamily="18" charset="0"/>
              </a:rPr>
              <a:t/>
            </a:r>
            <a:br>
              <a:rPr lang="mr-IN" sz="2700" b="1" dirty="0">
                <a:solidFill>
                  <a:srgbClr val="E010B8"/>
                </a:solidFill>
                <a:latin typeface="Aparajita" pitchFamily="18" charset="0"/>
                <a:ea typeface="+mn-ea"/>
                <a:cs typeface="Aparajita" pitchFamily="18" charset="0"/>
              </a:rPr>
            </a:br>
            <a:r>
              <a:rPr lang="mr-IN" sz="2700" b="1" dirty="0">
                <a:solidFill>
                  <a:prstClr val="black"/>
                </a:solidFill>
                <a:latin typeface="Aparajita" pitchFamily="18" charset="0"/>
                <a:ea typeface="+mn-ea"/>
                <a:cs typeface="Aparajita" pitchFamily="18" charset="0"/>
              </a:rPr>
              <a:t/>
            </a:r>
            <a:br>
              <a:rPr lang="mr-IN" sz="2700" b="1" dirty="0">
                <a:solidFill>
                  <a:prstClr val="black"/>
                </a:solidFill>
                <a:latin typeface="Aparajita" pitchFamily="18" charset="0"/>
                <a:ea typeface="+mn-ea"/>
                <a:cs typeface="Aparajita" pitchFamily="18" charset="0"/>
              </a:rPr>
            </a:br>
            <a:r>
              <a:rPr lang="mr-IN" sz="2700" b="1" dirty="0">
                <a:solidFill>
                  <a:srgbClr val="1F497D"/>
                </a:solidFill>
                <a:latin typeface="Aparajita" pitchFamily="18" charset="0"/>
                <a:ea typeface="+mn-ea"/>
                <a:cs typeface="Aparajita" pitchFamily="18" charset="0"/>
              </a:rPr>
              <a:t>शैक्षणिक पात्रता </a:t>
            </a:r>
            <a:r>
              <a:rPr lang="mr-IN" sz="2700" b="1" dirty="0" smtClean="0">
                <a:solidFill>
                  <a:srgbClr val="C00000"/>
                </a:solidFill>
                <a:latin typeface="Aparajita" pitchFamily="18" charset="0"/>
                <a:ea typeface="+mn-ea"/>
                <a:cs typeface="Aparajita" pitchFamily="18" charset="0"/>
              </a:rPr>
              <a:t>– </a:t>
            </a:r>
            <a:r>
              <a:rPr lang="mr-IN" sz="2700" b="1" dirty="0" smtClean="0">
                <a:solidFill>
                  <a:srgbClr val="165A06"/>
                </a:solidFill>
                <a:latin typeface="Aparajita" pitchFamily="18" charset="0"/>
                <a:ea typeface="+mn-ea"/>
                <a:cs typeface="Aparajita" pitchFamily="18" charset="0"/>
              </a:rPr>
              <a:t>एम.ए.बी.एड,एम.फील,पी.एच.डी</a:t>
            </a:r>
            <a:r>
              <a:rPr lang="mr-IN" sz="2700" b="1" dirty="0">
                <a:solidFill>
                  <a:srgbClr val="002060"/>
                </a:solidFill>
                <a:latin typeface="Aparajita" pitchFamily="18" charset="0"/>
                <a:ea typeface="+mn-ea"/>
                <a:cs typeface="Aparajita" pitchFamily="18" charset="0"/>
              </a:rPr>
              <a:t/>
            </a:r>
            <a:br>
              <a:rPr lang="mr-IN" sz="2700" b="1" dirty="0">
                <a:solidFill>
                  <a:srgbClr val="002060"/>
                </a:solidFill>
                <a:latin typeface="Aparajita" pitchFamily="18" charset="0"/>
                <a:ea typeface="+mn-ea"/>
                <a:cs typeface="Aparajita" pitchFamily="18" charset="0"/>
              </a:rPr>
            </a:br>
            <a:r>
              <a:rPr lang="mr-IN" sz="2700" b="1" dirty="0">
                <a:solidFill>
                  <a:srgbClr val="C00000"/>
                </a:solidFill>
                <a:latin typeface="Aparajita" pitchFamily="18" charset="0"/>
                <a:ea typeface="+mn-ea"/>
                <a:cs typeface="Aparajita" pitchFamily="18" charset="0"/>
              </a:rPr>
              <a:t/>
            </a:r>
            <a:br>
              <a:rPr lang="mr-IN" sz="2700" b="1" dirty="0">
                <a:solidFill>
                  <a:srgbClr val="C00000"/>
                </a:solidFill>
                <a:latin typeface="Aparajita" pitchFamily="18" charset="0"/>
                <a:ea typeface="+mn-ea"/>
                <a:cs typeface="Aparajita" pitchFamily="18" charset="0"/>
              </a:rPr>
            </a:br>
            <a:r>
              <a:rPr lang="mr-IN" sz="2700" b="1" dirty="0">
                <a:solidFill>
                  <a:srgbClr val="1F497D"/>
                </a:solidFill>
                <a:latin typeface="Aparajita" pitchFamily="18" charset="0"/>
                <a:ea typeface="+mn-ea"/>
                <a:cs typeface="Aparajita" pitchFamily="18" charset="0"/>
              </a:rPr>
              <a:t>विषय</a:t>
            </a:r>
            <a:r>
              <a:rPr lang="mr-IN" sz="2700" b="1" dirty="0">
                <a:solidFill>
                  <a:srgbClr val="C00000"/>
                </a:solidFill>
                <a:latin typeface="Aparajita" pitchFamily="18" charset="0"/>
                <a:ea typeface="+mn-ea"/>
                <a:cs typeface="Aparajita" pitchFamily="18" charset="0"/>
              </a:rPr>
              <a:t> </a:t>
            </a:r>
            <a:r>
              <a:rPr lang="mr-IN" sz="2700" b="1" dirty="0" smtClean="0">
                <a:solidFill>
                  <a:srgbClr val="C00000"/>
                </a:solidFill>
                <a:latin typeface="Aparajita" pitchFamily="18" charset="0"/>
                <a:ea typeface="+mn-ea"/>
                <a:cs typeface="Aparajita" pitchFamily="18" charset="0"/>
              </a:rPr>
              <a:t>–  </a:t>
            </a:r>
            <a:r>
              <a:rPr lang="mr-IN" sz="2700" b="1" dirty="0" smtClean="0">
                <a:solidFill>
                  <a:srgbClr val="00B0F0"/>
                </a:solidFill>
                <a:latin typeface="Aparajita" pitchFamily="18" charset="0"/>
                <a:ea typeface="+mn-ea"/>
                <a:cs typeface="Aparajita" pitchFamily="18" charset="0"/>
              </a:rPr>
              <a:t>कबीर की भक्तिपद्धति</a:t>
            </a:r>
            <a:br>
              <a:rPr lang="mr-IN" sz="2700" b="1" dirty="0" smtClean="0">
                <a:solidFill>
                  <a:srgbClr val="00B0F0"/>
                </a:solidFill>
                <a:latin typeface="Aparajita" pitchFamily="18" charset="0"/>
                <a:ea typeface="+mn-ea"/>
                <a:cs typeface="Aparajita" pitchFamily="18" charset="0"/>
              </a:rPr>
            </a:br>
            <a:r>
              <a:rPr lang="mr-IN" sz="2400" b="1" dirty="0">
                <a:solidFill>
                  <a:srgbClr val="00B0F0"/>
                </a:solidFill>
                <a:latin typeface="Aparajita" pitchFamily="18" charset="0"/>
                <a:ea typeface="+mn-ea"/>
                <a:cs typeface="Aparajita" pitchFamily="18" charset="0"/>
              </a:rPr>
              <a:t/>
            </a:r>
            <a:br>
              <a:rPr lang="mr-IN" sz="2400" b="1" dirty="0">
                <a:solidFill>
                  <a:srgbClr val="00B0F0"/>
                </a:solidFill>
                <a:latin typeface="Aparajita" pitchFamily="18" charset="0"/>
                <a:ea typeface="+mn-ea"/>
                <a:cs typeface="Aparajita" pitchFamily="18" charset="0"/>
              </a:rPr>
            </a:br>
            <a:r>
              <a:rPr lang="mr-IN" sz="2400" b="1" dirty="0" smtClean="0">
                <a:solidFill>
                  <a:srgbClr val="00B0F0"/>
                </a:solidFill>
                <a:latin typeface="Aparajita" pitchFamily="18" charset="0"/>
                <a:ea typeface="+mn-ea"/>
                <a:cs typeface="Aparajita" pitchFamily="18" charset="0"/>
              </a:rPr>
              <a:t/>
            </a:r>
            <a:br>
              <a:rPr lang="mr-IN" sz="2400" b="1" dirty="0" smtClean="0">
                <a:solidFill>
                  <a:srgbClr val="00B0F0"/>
                </a:solidFill>
                <a:latin typeface="Aparajita" pitchFamily="18" charset="0"/>
                <a:ea typeface="+mn-ea"/>
                <a:cs typeface="Aparajita" pitchFamily="18" charset="0"/>
              </a:rPr>
            </a:br>
            <a:r>
              <a:rPr lang="mr-IN" sz="2400" b="1" dirty="0">
                <a:solidFill>
                  <a:srgbClr val="00B0F0"/>
                </a:solidFill>
                <a:latin typeface="Aparajita" pitchFamily="18" charset="0"/>
                <a:ea typeface="+mn-ea"/>
                <a:cs typeface="Aparajita" pitchFamily="18" charset="0"/>
              </a:rPr>
              <a:t/>
            </a:r>
            <a:br>
              <a:rPr lang="mr-IN" sz="2400" b="1" dirty="0">
                <a:solidFill>
                  <a:srgbClr val="00B0F0"/>
                </a:solidFill>
                <a:latin typeface="Aparajita" pitchFamily="18" charset="0"/>
                <a:ea typeface="+mn-ea"/>
                <a:cs typeface="Aparajita" pitchFamily="18" charset="0"/>
              </a:rPr>
            </a:br>
            <a:endParaRPr lang="en-US" dirty="0">
              <a:solidFill>
                <a:srgbClr val="00B0F0"/>
              </a:solidFill>
            </a:endParaRPr>
          </a:p>
        </p:txBody>
      </p:sp>
    </p:spTree>
    <p:extLst>
      <p:ext uri="{BB962C8B-B14F-4D97-AF65-F5344CB8AC3E}">
        <p14:creationId xmlns:p14="http://schemas.microsoft.com/office/powerpoint/2010/main" val="1072097021"/>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27664"/>
            <a:ext cx="7239000" cy="5144536"/>
          </a:xfrm>
        </p:spPr>
        <p:txBody>
          <a:bodyPr>
            <a:normAutofit fontScale="90000"/>
          </a:bodyPr>
          <a:lstStyle/>
          <a:p>
            <a:r>
              <a:rPr lang="mr-IN" dirty="0" smtClean="0"/>
              <a:t/>
            </a:r>
            <a:br>
              <a:rPr lang="mr-IN" dirty="0" smtClean="0"/>
            </a:br>
            <a:r>
              <a:rPr lang="mr-IN" dirty="0"/>
              <a:t/>
            </a:r>
            <a:br>
              <a:rPr lang="mr-IN" dirty="0"/>
            </a:br>
            <a:r>
              <a:rPr lang="mr-IN" dirty="0"/>
              <a:t/>
            </a:r>
            <a:br>
              <a:rPr lang="mr-IN" dirty="0"/>
            </a:br>
            <a:r>
              <a:rPr lang="mr-IN" dirty="0" smtClean="0"/>
              <a:t/>
            </a:r>
            <a:br>
              <a:rPr lang="mr-IN" dirty="0" smtClean="0"/>
            </a:br>
            <a:r>
              <a:rPr lang="mr-IN" dirty="0"/>
              <a:t/>
            </a:r>
            <a:br>
              <a:rPr lang="mr-IN" dirty="0"/>
            </a:br>
            <a:r>
              <a:rPr lang="mr-IN" dirty="0" smtClean="0"/>
              <a:t/>
            </a:r>
            <a:br>
              <a:rPr lang="mr-IN" dirty="0" smtClean="0"/>
            </a:br>
            <a:r>
              <a:rPr lang="mr-IN" dirty="0"/>
              <a:t/>
            </a:r>
            <a:br>
              <a:rPr lang="mr-IN" dirty="0"/>
            </a:br>
            <a:r>
              <a:rPr lang="mr-IN" dirty="0" smtClean="0"/>
              <a:t/>
            </a:r>
            <a:br>
              <a:rPr lang="mr-IN" dirty="0" smtClean="0"/>
            </a:br>
            <a:r>
              <a:rPr lang="mr-IN" dirty="0">
                <a:solidFill>
                  <a:srgbClr val="94C600"/>
                </a:solidFill>
              </a:rPr>
              <a:t/>
            </a:r>
            <a:br>
              <a:rPr lang="mr-IN" dirty="0">
                <a:solidFill>
                  <a:srgbClr val="94C600"/>
                </a:solidFill>
              </a:rPr>
            </a:br>
            <a:r>
              <a:rPr lang="mr-IN" dirty="0">
                <a:solidFill>
                  <a:srgbClr val="94C600"/>
                </a:solidFill>
              </a:rPr>
              <a:t/>
            </a:r>
            <a:br>
              <a:rPr lang="mr-IN" dirty="0">
                <a:solidFill>
                  <a:srgbClr val="94C600"/>
                </a:solidFill>
              </a:rPr>
            </a:br>
            <a:r>
              <a:rPr lang="mr-IN" dirty="0">
                <a:solidFill>
                  <a:srgbClr val="94C600"/>
                </a:solidFill>
              </a:rPr>
              <a:t/>
            </a:r>
            <a:br>
              <a:rPr lang="mr-IN" dirty="0">
                <a:solidFill>
                  <a:srgbClr val="94C600"/>
                </a:solidFill>
              </a:rPr>
            </a:br>
            <a:r>
              <a:rPr lang="mr-IN" dirty="0"/>
              <a:t/>
            </a:r>
            <a:br>
              <a:rPr lang="mr-IN" dirty="0"/>
            </a:br>
            <a:r>
              <a:rPr lang="mr-IN" dirty="0" smtClean="0"/>
              <a:t/>
            </a:r>
            <a:br>
              <a:rPr lang="mr-IN" dirty="0" smtClean="0"/>
            </a:br>
            <a:r>
              <a:rPr lang="mr-IN" dirty="0" smtClean="0"/>
              <a:t/>
            </a:r>
            <a:br>
              <a:rPr lang="mr-IN" dirty="0" smtClean="0"/>
            </a:br>
            <a:r>
              <a:rPr lang="mr-IN" dirty="0"/>
              <a:t/>
            </a:r>
            <a:br>
              <a:rPr lang="mr-IN" dirty="0"/>
            </a:br>
            <a:r>
              <a:rPr lang="mr-IN" dirty="0" smtClean="0"/>
              <a:t/>
            </a:r>
            <a:br>
              <a:rPr lang="mr-IN" dirty="0" smtClean="0"/>
            </a:br>
            <a:r>
              <a:rPr lang="mr-IN" dirty="0" smtClean="0"/>
              <a:t/>
            </a:r>
            <a:br>
              <a:rPr lang="mr-IN" dirty="0" smtClean="0"/>
            </a:br>
            <a:r>
              <a:rPr lang="mr-IN" dirty="0"/>
              <a:t/>
            </a:r>
            <a:br>
              <a:rPr lang="mr-IN" dirty="0"/>
            </a:br>
            <a:r>
              <a:rPr lang="mr-IN" dirty="0" smtClean="0"/>
              <a:t/>
            </a:r>
            <a:br>
              <a:rPr lang="mr-IN" dirty="0" smtClean="0"/>
            </a:br>
            <a:r>
              <a:rPr lang="mr-IN" dirty="0"/>
              <a:t/>
            </a:r>
            <a:br>
              <a:rPr lang="mr-IN" dirty="0"/>
            </a:br>
            <a:r>
              <a:rPr lang="mr-IN" dirty="0" smtClean="0"/>
              <a:t/>
            </a:r>
            <a:br>
              <a:rPr lang="mr-IN" dirty="0" smtClean="0"/>
            </a:br>
            <a:r>
              <a:rPr lang="mr-IN" dirty="0"/>
              <a:t/>
            </a:r>
            <a:br>
              <a:rPr lang="mr-IN" dirty="0"/>
            </a:br>
            <a:r>
              <a:rPr lang="mr-IN" dirty="0" smtClean="0">
                <a:solidFill>
                  <a:srgbClr val="94C600"/>
                </a:solidFill>
              </a:rPr>
              <a:t>प्रास्ताविक=</a:t>
            </a:r>
            <a:br>
              <a:rPr lang="mr-IN" dirty="0" smtClean="0">
                <a:solidFill>
                  <a:srgbClr val="94C600"/>
                </a:solidFill>
              </a:rPr>
            </a:br>
            <a:r>
              <a:rPr lang="mr-IN" dirty="0">
                <a:solidFill>
                  <a:srgbClr val="94C600"/>
                </a:solidFill>
              </a:rPr>
              <a:t/>
            </a:r>
            <a:br>
              <a:rPr lang="mr-IN" dirty="0">
                <a:solidFill>
                  <a:srgbClr val="94C600"/>
                </a:solidFill>
              </a:rPr>
            </a:br>
            <a:r>
              <a:rPr lang="mr-IN" dirty="0">
                <a:solidFill>
                  <a:srgbClr val="94C600"/>
                </a:solidFill>
              </a:rPr>
              <a:t> </a:t>
            </a:r>
            <a:r>
              <a:rPr lang="mr-IN" dirty="0" smtClean="0">
                <a:solidFill>
                  <a:srgbClr val="94C600"/>
                </a:solidFill>
              </a:rPr>
              <a:t>        </a:t>
            </a:r>
            <a:r>
              <a:rPr lang="mr-IN" sz="2700" dirty="0">
                <a:solidFill>
                  <a:srgbClr val="E010B8"/>
                </a:solidFill>
              </a:rPr>
              <a:t>कबीर निर्गुणवादी भाक्तिधारा के कवि थे,परंतु उन पर अनेक विचारधाराओं का प्रभाव था।एक ओर वह मुस्लिम एकेश्वर वाद से प्रभावित थे तो दूसरी </a:t>
            </a:r>
            <a:r>
              <a:rPr lang="mr-IN" sz="2700" dirty="0" smtClean="0">
                <a:solidFill>
                  <a:srgbClr val="E010B8"/>
                </a:solidFill>
              </a:rPr>
              <a:t>ओर वैष्णव </a:t>
            </a:r>
            <a:r>
              <a:rPr lang="mr-IN" sz="2700" dirty="0">
                <a:solidFill>
                  <a:srgbClr val="E010B8"/>
                </a:solidFill>
              </a:rPr>
              <a:t>संप्रदाय का भी आदर करते थे।प्राचीन काल से हिंदुओं के बहुदेववाद और मुस्लिमो के एकेश्वर वाद के कारण दोनो में हमेशा टकराव होता था।</a:t>
            </a:r>
            <a:br>
              <a:rPr lang="mr-IN" sz="2700" dirty="0">
                <a:solidFill>
                  <a:srgbClr val="E010B8"/>
                </a:solidFill>
              </a:rPr>
            </a:br>
            <a:r>
              <a:rPr lang="mr-IN" sz="2700" dirty="0">
                <a:solidFill>
                  <a:srgbClr val="E010B8"/>
                </a:solidFill>
              </a:rPr>
              <a:t>    कबीर ने दोनो के बीच का मार्ग अपनाकर उनके वैमनस्य को समाप्त करने का भरसक प्रयास किया है । और एक नई भक्ति पद्धति का निर्माण किया जो दोनो के लिए आसान हो </a:t>
            </a:r>
            <a:r>
              <a:rPr lang="mr-IN" sz="2700" dirty="0" smtClean="0">
                <a:solidFill>
                  <a:srgbClr val="E010B8"/>
                </a:solidFill>
              </a:rPr>
              <a:t>।</a:t>
            </a:r>
            <a:endParaRPr lang="en-US" sz="2700" dirty="0">
              <a:solidFill>
                <a:srgbClr val="E010B8"/>
              </a:solidFill>
            </a:endParaRPr>
          </a:p>
        </p:txBody>
      </p:sp>
    </p:spTree>
    <p:extLst>
      <p:ext uri="{BB962C8B-B14F-4D97-AF65-F5344CB8AC3E}">
        <p14:creationId xmlns:p14="http://schemas.microsoft.com/office/powerpoint/2010/main" val="987383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5562600"/>
          </a:xfrm>
        </p:spPr>
        <p:txBody>
          <a:bodyPr>
            <a:normAutofit fontScale="90000"/>
          </a:bodyPr>
          <a:lstStyle/>
          <a:p>
            <a:r>
              <a:rPr lang="mr-IN" sz="2400" b="1" dirty="0" smtClean="0">
                <a:solidFill>
                  <a:srgbClr val="00B0F0"/>
                </a:solidFill>
                <a:latin typeface="Aparajita" pitchFamily="18" charset="0"/>
                <a:cs typeface="Aparajita" pitchFamily="18" charset="0"/>
              </a:rPr>
              <a:t>            </a:t>
            </a:r>
            <a:br>
              <a:rPr lang="mr-IN" sz="2400" b="1" dirty="0" smtClean="0">
                <a:solidFill>
                  <a:srgbClr val="00B0F0"/>
                </a:solidFill>
                <a:latin typeface="Aparajita" pitchFamily="18" charset="0"/>
                <a:cs typeface="Aparajita" pitchFamily="18" charset="0"/>
              </a:rPr>
            </a:br>
            <a:r>
              <a:rPr lang="mr-IN" sz="2400" b="1" dirty="0">
                <a:solidFill>
                  <a:srgbClr val="00B0F0"/>
                </a:solidFill>
                <a:latin typeface="Aparajita" pitchFamily="18" charset="0"/>
                <a:cs typeface="Aparajita" pitchFamily="18" charset="0"/>
              </a:rPr>
              <a:t/>
            </a:r>
            <a:br>
              <a:rPr lang="mr-IN" sz="2400" b="1" dirty="0">
                <a:solidFill>
                  <a:srgbClr val="00B0F0"/>
                </a:solidFill>
                <a:latin typeface="Aparajita" pitchFamily="18" charset="0"/>
                <a:cs typeface="Aparajita" pitchFamily="18" charset="0"/>
              </a:rPr>
            </a:br>
            <a:r>
              <a:rPr lang="mr-IN" sz="2400" b="1" dirty="0" smtClean="0">
                <a:solidFill>
                  <a:srgbClr val="00B0F0"/>
                </a:solidFill>
                <a:latin typeface="Aparajita" pitchFamily="18" charset="0"/>
                <a:cs typeface="Aparajita" pitchFamily="18" charset="0"/>
              </a:rPr>
              <a:t/>
            </a:r>
            <a:br>
              <a:rPr lang="mr-IN" sz="2400" b="1" dirty="0" smtClean="0">
                <a:solidFill>
                  <a:srgbClr val="00B0F0"/>
                </a:solidFill>
                <a:latin typeface="Aparajita" pitchFamily="18" charset="0"/>
                <a:cs typeface="Aparajita" pitchFamily="18" charset="0"/>
              </a:rPr>
            </a:br>
            <a:r>
              <a:rPr lang="mr-IN" sz="2400" b="1" dirty="0" smtClean="0">
                <a:solidFill>
                  <a:srgbClr val="00B0F0"/>
                </a:solidFill>
                <a:latin typeface="Aparajita" pitchFamily="18" charset="0"/>
                <a:cs typeface="Aparajita" pitchFamily="18" charset="0"/>
              </a:rPr>
              <a:t> </a:t>
            </a:r>
            <a:r>
              <a:rPr lang="mr-IN" sz="3200" b="1" dirty="0" smtClean="0">
                <a:solidFill>
                  <a:srgbClr val="00B0F0"/>
                </a:solidFill>
                <a:latin typeface="Aparajita" pitchFamily="18" charset="0"/>
                <a:cs typeface="Aparajita" pitchFamily="18" charset="0"/>
              </a:rPr>
              <a:t/>
            </a:r>
            <a:br>
              <a:rPr lang="mr-IN" sz="3200" b="1" dirty="0" smtClean="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r>
            <a:br>
              <a:rPr lang="mr-IN" sz="3200" b="1" dirty="0" smtClean="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t>
            </a:r>
            <a:br>
              <a:rPr lang="mr-IN" sz="3200" b="1" dirty="0" smtClean="0">
                <a:solidFill>
                  <a:srgbClr val="00B0F0"/>
                </a:solidFill>
                <a:latin typeface="Aparajita" pitchFamily="18" charset="0"/>
                <a:cs typeface="Aparajita" pitchFamily="18" charset="0"/>
              </a:rPr>
            </a:br>
            <a:r>
              <a:rPr lang="mr-IN" sz="3200" b="1" dirty="0">
                <a:solidFill>
                  <a:srgbClr val="00B0F0"/>
                </a:solidFill>
                <a:latin typeface="Aparajita" pitchFamily="18" charset="0"/>
                <a:cs typeface="Aparajita" pitchFamily="18" charset="0"/>
              </a:rPr>
              <a:t/>
            </a:r>
            <a:br>
              <a:rPr lang="mr-IN" sz="3200" b="1" dirty="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r>
            <a:br>
              <a:rPr lang="mr-IN" sz="3200" b="1" dirty="0" smtClean="0">
                <a:solidFill>
                  <a:srgbClr val="00B0F0"/>
                </a:solidFill>
                <a:latin typeface="Aparajita" pitchFamily="18" charset="0"/>
                <a:cs typeface="Aparajita" pitchFamily="18" charset="0"/>
              </a:rPr>
            </a:br>
            <a:r>
              <a:rPr lang="mr-IN" sz="3200" b="1" dirty="0">
                <a:solidFill>
                  <a:srgbClr val="00B0F0"/>
                </a:solidFill>
                <a:latin typeface="Aparajita" pitchFamily="18" charset="0"/>
                <a:cs typeface="Aparajita" pitchFamily="18" charset="0"/>
              </a:rPr>
              <a:t/>
            </a:r>
            <a:br>
              <a:rPr lang="mr-IN" sz="3200" b="1" dirty="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r>
            <a:br>
              <a:rPr lang="mr-IN" sz="3200" b="1" dirty="0" smtClean="0">
                <a:solidFill>
                  <a:srgbClr val="00B0F0"/>
                </a:solidFill>
                <a:latin typeface="Aparajita" pitchFamily="18" charset="0"/>
                <a:cs typeface="Aparajita" pitchFamily="18" charset="0"/>
              </a:rPr>
            </a:br>
            <a:r>
              <a:rPr lang="mr-IN" sz="3200" b="1" dirty="0">
                <a:solidFill>
                  <a:srgbClr val="00B0F0"/>
                </a:solidFill>
                <a:latin typeface="Aparajita" pitchFamily="18" charset="0"/>
                <a:cs typeface="Aparajita" pitchFamily="18" charset="0"/>
              </a:rPr>
              <a:t/>
            </a:r>
            <a:br>
              <a:rPr lang="mr-IN" sz="3200" b="1" dirty="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r>
            <a:br>
              <a:rPr lang="mr-IN" sz="3200" b="1" dirty="0" smtClean="0">
                <a:solidFill>
                  <a:srgbClr val="00B0F0"/>
                </a:solidFill>
                <a:latin typeface="Aparajita" pitchFamily="18" charset="0"/>
                <a:cs typeface="Aparajita" pitchFamily="18" charset="0"/>
              </a:rPr>
            </a:br>
            <a:r>
              <a:rPr lang="mr-IN" sz="3200" b="1" dirty="0">
                <a:solidFill>
                  <a:srgbClr val="00B0F0"/>
                </a:solidFill>
                <a:latin typeface="Aparajita" pitchFamily="18" charset="0"/>
                <a:cs typeface="Aparajita" pitchFamily="18" charset="0"/>
              </a:rPr>
              <a:t/>
            </a:r>
            <a:br>
              <a:rPr lang="mr-IN" sz="3200" b="1" dirty="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t>
            </a:r>
            <a:br>
              <a:rPr lang="mr-IN" sz="3200" b="1" dirty="0" smtClean="0">
                <a:solidFill>
                  <a:srgbClr val="00B0F0"/>
                </a:solidFill>
                <a:latin typeface="Aparajita" pitchFamily="18" charset="0"/>
                <a:cs typeface="Aparajita" pitchFamily="18" charset="0"/>
              </a:rPr>
            </a:br>
            <a:r>
              <a:rPr lang="mr-IN" sz="3200" b="1" dirty="0">
                <a:solidFill>
                  <a:srgbClr val="00B0F0"/>
                </a:solidFill>
                <a:latin typeface="Aparajita" pitchFamily="18" charset="0"/>
                <a:cs typeface="Aparajita" pitchFamily="18" charset="0"/>
              </a:rPr>
              <a:t/>
            </a:r>
            <a:br>
              <a:rPr lang="mr-IN" sz="3200" b="1" dirty="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r>
            <a:br>
              <a:rPr lang="mr-IN" sz="3200" b="1" dirty="0" smtClean="0">
                <a:solidFill>
                  <a:srgbClr val="00B0F0"/>
                </a:solidFill>
                <a:latin typeface="Aparajita" pitchFamily="18" charset="0"/>
                <a:cs typeface="Aparajita" pitchFamily="18" charset="0"/>
              </a:rPr>
            </a:br>
            <a:r>
              <a:rPr lang="mr-IN" sz="3200" b="1" dirty="0">
                <a:solidFill>
                  <a:srgbClr val="00B0F0"/>
                </a:solidFill>
                <a:latin typeface="Aparajita" pitchFamily="18" charset="0"/>
                <a:cs typeface="Aparajita" pitchFamily="18" charset="0"/>
              </a:rPr>
              <a:t/>
            </a:r>
            <a:br>
              <a:rPr lang="mr-IN" sz="3200" b="1" dirty="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r>
            <a:br>
              <a:rPr lang="mr-IN" sz="3200" b="1" dirty="0" smtClean="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कबीर </a:t>
            </a:r>
            <a:r>
              <a:rPr lang="mr-IN" sz="3200" b="1" dirty="0">
                <a:solidFill>
                  <a:srgbClr val="00B0F0"/>
                </a:solidFill>
                <a:latin typeface="Aparajita" pitchFamily="18" charset="0"/>
                <a:cs typeface="Aparajita" pitchFamily="18" charset="0"/>
              </a:rPr>
              <a:t>की </a:t>
            </a:r>
            <a:r>
              <a:rPr lang="mr-IN" sz="3200" b="1" dirty="0" smtClean="0">
                <a:solidFill>
                  <a:srgbClr val="00B0F0"/>
                </a:solidFill>
                <a:latin typeface="Aparajita" pitchFamily="18" charset="0"/>
                <a:cs typeface="Aparajita" pitchFamily="18" charset="0"/>
              </a:rPr>
              <a:t>भक्तिपद्धति</a:t>
            </a:r>
            <a:br>
              <a:rPr lang="mr-IN" sz="3200" b="1" dirty="0" smtClean="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r>
            <a:br>
              <a:rPr lang="mr-IN" sz="3200" b="1" dirty="0" smtClean="0">
                <a:solidFill>
                  <a:srgbClr val="00B0F0"/>
                </a:solidFill>
                <a:latin typeface="Aparajita" pitchFamily="18" charset="0"/>
                <a:cs typeface="Aparajita" pitchFamily="18" charset="0"/>
              </a:rPr>
            </a:br>
            <a:r>
              <a:rPr lang="mr-IN" sz="3200" b="1" dirty="0" smtClean="0">
                <a:solidFill>
                  <a:srgbClr val="00B0F0"/>
                </a:solidFill>
                <a:latin typeface="Aparajita" pitchFamily="18" charset="0"/>
                <a:cs typeface="Aparajita" pitchFamily="18" charset="0"/>
              </a:rPr>
              <a:t>                                      </a:t>
            </a:r>
            <a:r>
              <a:rPr lang="mr-IN" sz="3600" b="1" dirty="0" smtClean="0">
                <a:solidFill>
                  <a:srgbClr val="FF0000"/>
                </a:solidFill>
                <a:latin typeface="Aparajita" pitchFamily="18" charset="0"/>
                <a:cs typeface="Aparajita" pitchFamily="18" charset="0"/>
              </a:rPr>
              <a:t>१)परमात्मा की एकता </a:t>
            </a:r>
            <a:br>
              <a:rPr lang="mr-IN" sz="3600" b="1" dirty="0" smtClean="0">
                <a:solidFill>
                  <a:srgbClr val="FF0000"/>
                </a:solidFill>
                <a:latin typeface="Aparajita" pitchFamily="18" charset="0"/>
                <a:cs typeface="Aparajita" pitchFamily="18" charset="0"/>
              </a:rPr>
            </a:br>
            <a:r>
              <a:rPr lang="mr-IN" sz="3600" b="1" dirty="0">
                <a:solidFill>
                  <a:srgbClr val="00B0F0"/>
                </a:solidFill>
                <a:latin typeface="Aparajita" pitchFamily="18" charset="0"/>
                <a:cs typeface="Aparajita" pitchFamily="18" charset="0"/>
              </a:rPr>
              <a:t/>
            </a:r>
            <a:br>
              <a:rPr lang="mr-IN" sz="3600" b="1" dirty="0">
                <a:solidFill>
                  <a:srgbClr val="00B0F0"/>
                </a:solidFill>
                <a:latin typeface="Aparajita" pitchFamily="18" charset="0"/>
                <a:cs typeface="Aparajita" pitchFamily="18" charset="0"/>
              </a:rPr>
            </a:br>
            <a:r>
              <a:rPr lang="mr-IN" sz="3600" b="1" dirty="0" smtClean="0">
                <a:solidFill>
                  <a:srgbClr val="00B0F0"/>
                </a:solidFill>
                <a:latin typeface="Aparajita" pitchFamily="18" charset="0"/>
                <a:cs typeface="Aparajita" pitchFamily="18" charset="0"/>
              </a:rPr>
              <a:t>                                   </a:t>
            </a:r>
            <a:r>
              <a:rPr lang="mr-IN" sz="3600" b="1" dirty="0" smtClean="0">
                <a:solidFill>
                  <a:srgbClr val="00B050"/>
                </a:solidFill>
                <a:latin typeface="Aparajita" pitchFamily="18" charset="0"/>
                <a:cs typeface="Aparajita" pitchFamily="18" charset="0"/>
              </a:rPr>
              <a:t>२)माधुर्य भाव </a:t>
            </a:r>
            <a:br>
              <a:rPr lang="mr-IN" sz="3600" b="1" dirty="0" smtClean="0">
                <a:solidFill>
                  <a:srgbClr val="00B050"/>
                </a:solidFill>
                <a:latin typeface="Aparajita" pitchFamily="18" charset="0"/>
                <a:cs typeface="Aparajita" pitchFamily="18" charset="0"/>
              </a:rPr>
            </a:br>
            <a:r>
              <a:rPr lang="mr-IN" sz="3600" b="1" dirty="0">
                <a:solidFill>
                  <a:srgbClr val="00B0F0"/>
                </a:solidFill>
                <a:latin typeface="Aparajita" pitchFamily="18" charset="0"/>
                <a:cs typeface="Aparajita" pitchFamily="18" charset="0"/>
              </a:rPr>
              <a:t/>
            </a:r>
            <a:br>
              <a:rPr lang="mr-IN" sz="3600" b="1" dirty="0">
                <a:solidFill>
                  <a:srgbClr val="00B0F0"/>
                </a:solidFill>
                <a:latin typeface="Aparajita" pitchFamily="18" charset="0"/>
                <a:cs typeface="Aparajita" pitchFamily="18" charset="0"/>
              </a:rPr>
            </a:br>
            <a:r>
              <a:rPr lang="mr-IN" sz="3600" b="1" dirty="0" smtClean="0">
                <a:solidFill>
                  <a:srgbClr val="00B0F0"/>
                </a:solidFill>
                <a:latin typeface="Aparajita" pitchFamily="18" charset="0"/>
                <a:cs typeface="Aparajita" pitchFamily="18" charset="0"/>
              </a:rPr>
              <a:t>                                   </a:t>
            </a:r>
            <a:r>
              <a:rPr lang="mr-IN" sz="3600" b="1" dirty="0" smtClean="0">
                <a:solidFill>
                  <a:srgbClr val="9AB31D"/>
                </a:solidFill>
                <a:latin typeface="Aparajita" pitchFamily="18" charset="0"/>
                <a:cs typeface="Aparajita" pitchFamily="18" charset="0"/>
              </a:rPr>
              <a:t>३)नाम –स्मरण </a:t>
            </a:r>
            <a:r>
              <a:rPr lang="mr-IN" sz="3600" b="1" dirty="0" smtClean="0">
                <a:solidFill>
                  <a:srgbClr val="00B0F0"/>
                </a:solidFill>
                <a:latin typeface="Aparajita" pitchFamily="18" charset="0"/>
                <a:cs typeface="Aparajita" pitchFamily="18" charset="0"/>
              </a:rPr>
              <a:t/>
            </a:r>
            <a:br>
              <a:rPr lang="mr-IN" sz="3600" b="1" dirty="0" smtClean="0">
                <a:solidFill>
                  <a:srgbClr val="00B0F0"/>
                </a:solidFill>
                <a:latin typeface="Aparajita" pitchFamily="18" charset="0"/>
                <a:cs typeface="Aparajita" pitchFamily="18" charset="0"/>
              </a:rPr>
            </a:br>
            <a:r>
              <a:rPr lang="mr-IN" sz="3600" b="1" dirty="0">
                <a:solidFill>
                  <a:srgbClr val="00B0F0"/>
                </a:solidFill>
                <a:latin typeface="Aparajita" pitchFamily="18" charset="0"/>
                <a:cs typeface="Aparajita" pitchFamily="18" charset="0"/>
              </a:rPr>
              <a:t/>
            </a:r>
            <a:br>
              <a:rPr lang="mr-IN" sz="3600" b="1" dirty="0">
                <a:solidFill>
                  <a:srgbClr val="00B0F0"/>
                </a:solidFill>
                <a:latin typeface="Aparajita" pitchFamily="18" charset="0"/>
                <a:cs typeface="Aparajita" pitchFamily="18" charset="0"/>
              </a:rPr>
            </a:br>
            <a:r>
              <a:rPr lang="mr-IN" sz="3600" b="1" dirty="0" smtClean="0">
                <a:solidFill>
                  <a:srgbClr val="8C32BE"/>
                </a:solidFill>
                <a:latin typeface="Aparajita" pitchFamily="18" charset="0"/>
                <a:cs typeface="Aparajita" pitchFamily="18" charset="0"/>
              </a:rPr>
              <a:t>                                   ४)गुरु का महत्व</a:t>
            </a:r>
            <a:br>
              <a:rPr lang="mr-IN" sz="3600" b="1" dirty="0" smtClean="0">
                <a:solidFill>
                  <a:srgbClr val="8C32BE"/>
                </a:solidFill>
                <a:latin typeface="Aparajita" pitchFamily="18" charset="0"/>
                <a:cs typeface="Aparajita" pitchFamily="18" charset="0"/>
              </a:rPr>
            </a:br>
            <a:r>
              <a:rPr lang="mr-IN" sz="3600" b="1" dirty="0" smtClean="0">
                <a:solidFill>
                  <a:srgbClr val="00B0F0"/>
                </a:solidFill>
                <a:latin typeface="Aparajita" pitchFamily="18" charset="0"/>
                <a:cs typeface="Aparajita" pitchFamily="18" charset="0"/>
              </a:rPr>
              <a:t/>
            </a:r>
            <a:br>
              <a:rPr lang="mr-IN" sz="3600" b="1" dirty="0" smtClean="0">
                <a:solidFill>
                  <a:srgbClr val="00B0F0"/>
                </a:solidFill>
                <a:latin typeface="Aparajita" pitchFamily="18" charset="0"/>
                <a:cs typeface="Aparajita" pitchFamily="18" charset="0"/>
              </a:rPr>
            </a:br>
            <a:r>
              <a:rPr lang="mr-IN" sz="3600" b="1" dirty="0" smtClean="0">
                <a:solidFill>
                  <a:srgbClr val="10E09B"/>
                </a:solidFill>
                <a:latin typeface="Aparajita" pitchFamily="18" charset="0"/>
                <a:cs typeface="Aparajita" pitchFamily="18" charset="0"/>
              </a:rPr>
              <a:t>                                   ५)आचरण की शुद्धता</a:t>
            </a:r>
            <a:endParaRPr lang="en-US" dirty="0"/>
          </a:p>
        </p:txBody>
      </p:sp>
      <p:sp>
        <p:nvSpPr>
          <p:cNvPr id="11" name="6-Point Star 10"/>
          <p:cNvSpPr/>
          <p:nvPr/>
        </p:nvSpPr>
        <p:spPr>
          <a:xfrm>
            <a:off x="3407229" y="838200"/>
            <a:ext cx="533400" cy="6096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C32BE"/>
              </a:solidFill>
            </a:endParaRPr>
          </a:p>
        </p:txBody>
      </p:sp>
      <p:sp>
        <p:nvSpPr>
          <p:cNvPr id="12" name="6-Point Star 11"/>
          <p:cNvSpPr/>
          <p:nvPr/>
        </p:nvSpPr>
        <p:spPr>
          <a:xfrm>
            <a:off x="3418114" y="1752600"/>
            <a:ext cx="533400" cy="6096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6-Point Star 12"/>
          <p:cNvSpPr/>
          <p:nvPr/>
        </p:nvSpPr>
        <p:spPr>
          <a:xfrm>
            <a:off x="3429000" y="2743200"/>
            <a:ext cx="533400" cy="6096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6-Point Star 13"/>
          <p:cNvSpPr/>
          <p:nvPr/>
        </p:nvSpPr>
        <p:spPr>
          <a:xfrm>
            <a:off x="3423557" y="3657600"/>
            <a:ext cx="533400" cy="6096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6-Point Star 14"/>
          <p:cNvSpPr/>
          <p:nvPr/>
        </p:nvSpPr>
        <p:spPr>
          <a:xfrm>
            <a:off x="3429000" y="4648200"/>
            <a:ext cx="533400" cy="6096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6-Point Star 15"/>
          <p:cNvSpPr/>
          <p:nvPr/>
        </p:nvSpPr>
        <p:spPr>
          <a:xfrm>
            <a:off x="3467100" y="5638800"/>
            <a:ext cx="533400" cy="6096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593711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27664"/>
            <a:ext cx="7306234" cy="4763536"/>
          </a:xfrm>
        </p:spPr>
        <p:txBody>
          <a:bodyPr>
            <a:normAutofit/>
          </a:bodyPr>
          <a:lstStyle/>
          <a:p>
            <a:pPr algn="ctr"/>
            <a:r>
              <a:rPr lang="mr-IN" sz="2200" b="1" dirty="0" smtClean="0">
                <a:solidFill>
                  <a:srgbClr val="E010B8"/>
                </a:solidFill>
                <a:latin typeface="Aparajita" pitchFamily="18" charset="0"/>
                <a:cs typeface="Aparajita" pitchFamily="18" charset="0"/>
              </a:rPr>
              <a:t> ६)हटयोग </a:t>
            </a:r>
            <a:r>
              <a:rPr lang="mr-IN" sz="2200" b="1" dirty="0">
                <a:solidFill>
                  <a:srgbClr val="E010B8"/>
                </a:solidFill>
                <a:latin typeface="Aparajita" pitchFamily="18" charset="0"/>
                <a:cs typeface="Aparajita" pitchFamily="18" charset="0"/>
              </a:rPr>
              <a:t>साधना</a:t>
            </a:r>
            <a:br>
              <a:rPr lang="mr-IN" sz="2200" b="1" dirty="0">
                <a:solidFill>
                  <a:srgbClr val="E010B8"/>
                </a:solidFill>
                <a:latin typeface="Aparajita" pitchFamily="18" charset="0"/>
                <a:cs typeface="Aparajita" pitchFamily="18" charset="0"/>
              </a:rPr>
            </a:br>
            <a:r>
              <a:rPr lang="mr-IN" sz="2200" b="1" dirty="0">
                <a:solidFill>
                  <a:srgbClr val="00B0F0"/>
                </a:solidFill>
                <a:latin typeface="Aparajita" pitchFamily="18" charset="0"/>
                <a:cs typeface="Aparajita" pitchFamily="18" charset="0"/>
              </a:rPr>
              <a:t/>
            </a:r>
            <a:br>
              <a:rPr lang="mr-IN" sz="2200" b="1" dirty="0">
                <a:solidFill>
                  <a:srgbClr val="00B0F0"/>
                </a:solidFill>
                <a:latin typeface="Aparajita" pitchFamily="18" charset="0"/>
                <a:cs typeface="Aparajita" pitchFamily="18" charset="0"/>
              </a:rPr>
            </a:br>
            <a:r>
              <a:rPr lang="mr-IN" sz="2200" b="1" dirty="0" smtClean="0">
                <a:solidFill>
                  <a:srgbClr val="00B0F0"/>
                </a:solidFill>
                <a:latin typeface="Aparajita" pitchFamily="18" charset="0"/>
                <a:cs typeface="Aparajita" pitchFamily="18" charset="0"/>
              </a:rPr>
              <a:t/>
            </a:r>
            <a:br>
              <a:rPr lang="mr-IN" sz="2200" b="1" dirty="0" smtClean="0">
                <a:solidFill>
                  <a:srgbClr val="00B0F0"/>
                </a:solidFill>
                <a:latin typeface="Aparajita" pitchFamily="18" charset="0"/>
                <a:cs typeface="Aparajita" pitchFamily="18" charset="0"/>
              </a:rPr>
            </a:br>
            <a:r>
              <a:rPr lang="mr-IN" sz="2200" b="1" dirty="0" smtClean="0">
                <a:solidFill>
                  <a:srgbClr val="00B0F0"/>
                </a:solidFill>
                <a:latin typeface="Aparajita" pitchFamily="18" charset="0"/>
                <a:cs typeface="Aparajita" pitchFamily="18" charset="0"/>
              </a:rPr>
              <a:t>                   </a:t>
            </a:r>
            <a:r>
              <a:rPr lang="mr-IN" sz="2200" b="1" dirty="0" smtClean="0">
                <a:solidFill>
                  <a:srgbClr val="002060"/>
                </a:solidFill>
                <a:latin typeface="Aparajita" pitchFamily="18" charset="0"/>
                <a:cs typeface="Aparajita" pitchFamily="18" charset="0"/>
              </a:rPr>
              <a:t>७)मध्यम </a:t>
            </a:r>
            <a:r>
              <a:rPr lang="mr-IN" sz="2200" b="1" dirty="0">
                <a:solidFill>
                  <a:srgbClr val="002060"/>
                </a:solidFill>
                <a:latin typeface="Aparajita" pitchFamily="18" charset="0"/>
                <a:cs typeface="Aparajita" pitchFamily="18" charset="0"/>
              </a:rPr>
              <a:t>मार्ग का अनुसरण</a:t>
            </a:r>
            <a:r>
              <a:rPr lang="mr-IN" sz="2200" b="1" dirty="0">
                <a:solidFill>
                  <a:srgbClr val="99FF99"/>
                </a:solidFill>
                <a:latin typeface="Aparajita" pitchFamily="18" charset="0"/>
                <a:cs typeface="Aparajita" pitchFamily="18" charset="0"/>
              </a:rPr>
              <a:t/>
            </a:r>
            <a:br>
              <a:rPr lang="mr-IN" sz="2200" b="1" dirty="0">
                <a:solidFill>
                  <a:srgbClr val="99FF99"/>
                </a:solidFill>
                <a:latin typeface="Aparajita" pitchFamily="18" charset="0"/>
                <a:cs typeface="Aparajita" pitchFamily="18" charset="0"/>
              </a:rPr>
            </a:br>
            <a:r>
              <a:rPr lang="mr-IN" sz="2200" b="1" dirty="0" smtClean="0">
                <a:solidFill>
                  <a:srgbClr val="99FF99"/>
                </a:solidFill>
                <a:latin typeface="Aparajita" pitchFamily="18" charset="0"/>
                <a:cs typeface="Aparajita" pitchFamily="18" charset="0"/>
              </a:rPr>
              <a:t/>
            </a:r>
            <a:br>
              <a:rPr lang="mr-IN" sz="2200" b="1" dirty="0" smtClean="0">
                <a:solidFill>
                  <a:srgbClr val="99FF99"/>
                </a:solidFill>
                <a:latin typeface="Aparajita" pitchFamily="18" charset="0"/>
                <a:cs typeface="Aparajita" pitchFamily="18" charset="0"/>
              </a:rPr>
            </a:br>
            <a:r>
              <a:rPr lang="mr-IN" sz="2200" b="1" dirty="0">
                <a:solidFill>
                  <a:srgbClr val="00B0F0"/>
                </a:solidFill>
                <a:latin typeface="Aparajita" pitchFamily="18" charset="0"/>
                <a:cs typeface="Aparajita" pitchFamily="18" charset="0"/>
              </a:rPr>
              <a:t/>
            </a:r>
            <a:br>
              <a:rPr lang="mr-IN" sz="2200" b="1" dirty="0">
                <a:solidFill>
                  <a:srgbClr val="00B0F0"/>
                </a:solidFill>
                <a:latin typeface="Aparajita" pitchFamily="18" charset="0"/>
                <a:cs typeface="Aparajita" pitchFamily="18" charset="0"/>
              </a:rPr>
            </a:br>
            <a:r>
              <a:rPr lang="mr-IN" sz="2200" b="1" dirty="0" smtClean="0">
                <a:solidFill>
                  <a:srgbClr val="00B0F0"/>
                </a:solidFill>
                <a:latin typeface="Aparajita" pitchFamily="18" charset="0"/>
                <a:cs typeface="Aparajita" pitchFamily="18" charset="0"/>
              </a:rPr>
              <a:t/>
            </a:r>
            <a:br>
              <a:rPr lang="mr-IN" sz="2200" b="1" dirty="0" smtClean="0">
                <a:solidFill>
                  <a:srgbClr val="00B0F0"/>
                </a:solidFill>
                <a:latin typeface="Aparajita" pitchFamily="18" charset="0"/>
                <a:cs typeface="Aparajita" pitchFamily="18" charset="0"/>
              </a:rPr>
            </a:br>
            <a:r>
              <a:rPr lang="mr-IN" sz="2200" b="1" dirty="0">
                <a:solidFill>
                  <a:srgbClr val="00B0F0"/>
                </a:solidFill>
                <a:latin typeface="Aparajita" pitchFamily="18" charset="0"/>
                <a:cs typeface="Aparajita" pitchFamily="18" charset="0"/>
              </a:rPr>
              <a:t/>
            </a:r>
            <a:br>
              <a:rPr lang="mr-IN" sz="2200" b="1" dirty="0">
                <a:solidFill>
                  <a:srgbClr val="00B0F0"/>
                </a:solidFill>
                <a:latin typeface="Aparajita" pitchFamily="18" charset="0"/>
                <a:cs typeface="Aparajita" pitchFamily="18" charset="0"/>
              </a:rPr>
            </a:br>
            <a:r>
              <a:rPr lang="mr-IN" sz="2200" b="1" dirty="0">
                <a:solidFill>
                  <a:srgbClr val="00B0F0"/>
                </a:solidFill>
                <a:latin typeface="Aparajita" pitchFamily="18" charset="0"/>
                <a:cs typeface="Aparajita" pitchFamily="18" charset="0"/>
              </a:rPr>
              <a:t/>
            </a:r>
            <a:br>
              <a:rPr lang="mr-IN" sz="2200" b="1" dirty="0">
                <a:solidFill>
                  <a:srgbClr val="00B0F0"/>
                </a:solidFill>
                <a:latin typeface="Aparajita" pitchFamily="18" charset="0"/>
                <a:cs typeface="Aparajita" pitchFamily="18" charset="0"/>
              </a:rPr>
            </a:br>
            <a:r>
              <a:rPr lang="mr-IN" sz="2200" b="1" dirty="0" smtClean="0">
                <a:solidFill>
                  <a:srgbClr val="00B0F0"/>
                </a:solidFill>
                <a:latin typeface="Aparajita" pitchFamily="18" charset="0"/>
                <a:cs typeface="Aparajita" pitchFamily="18" charset="0"/>
              </a:rPr>
              <a:t/>
            </a:r>
            <a:br>
              <a:rPr lang="mr-IN" sz="2200" b="1" dirty="0" smtClean="0">
                <a:solidFill>
                  <a:srgbClr val="00B0F0"/>
                </a:solidFill>
                <a:latin typeface="Aparajita" pitchFamily="18" charset="0"/>
                <a:cs typeface="Aparajita" pitchFamily="18" charset="0"/>
              </a:rPr>
            </a:br>
            <a:endParaRPr lang="en-US" dirty="0"/>
          </a:p>
        </p:txBody>
      </p:sp>
      <p:sp>
        <p:nvSpPr>
          <p:cNvPr id="3" name="6-Point Star 2"/>
          <p:cNvSpPr/>
          <p:nvPr/>
        </p:nvSpPr>
        <p:spPr>
          <a:xfrm>
            <a:off x="2890157" y="1600200"/>
            <a:ext cx="685800" cy="6096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6-Point Star 3"/>
          <p:cNvSpPr/>
          <p:nvPr/>
        </p:nvSpPr>
        <p:spPr>
          <a:xfrm>
            <a:off x="2862943" y="2590800"/>
            <a:ext cx="685800" cy="6096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2336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262310" cy="4839736"/>
          </a:xfrm>
        </p:spPr>
        <p:txBody>
          <a:bodyPr>
            <a:normAutofit/>
          </a:bodyPr>
          <a:lstStyle/>
          <a:p>
            <a:r>
              <a:rPr lang="mr-IN" sz="3200" b="1" dirty="0" smtClean="0">
                <a:solidFill>
                  <a:srgbClr val="0070C0"/>
                </a:solidFill>
                <a:latin typeface="Aparajita" pitchFamily="18" charset="0"/>
                <a:cs typeface="Aparajita" pitchFamily="18" charset="0"/>
              </a:rPr>
              <a:t>परमात्मा </a:t>
            </a:r>
            <a:r>
              <a:rPr lang="mr-IN" sz="3200" b="1" dirty="0">
                <a:solidFill>
                  <a:srgbClr val="0070C0"/>
                </a:solidFill>
                <a:latin typeface="Aparajita" pitchFamily="18" charset="0"/>
                <a:cs typeface="Aparajita" pitchFamily="18" charset="0"/>
              </a:rPr>
              <a:t>की </a:t>
            </a:r>
            <a:r>
              <a:rPr lang="mr-IN" sz="3200" b="1" dirty="0" smtClean="0">
                <a:solidFill>
                  <a:srgbClr val="0070C0"/>
                </a:solidFill>
                <a:latin typeface="Aparajita" pitchFamily="18" charset="0"/>
                <a:cs typeface="Aparajita" pitchFamily="18" charset="0"/>
              </a:rPr>
              <a:t>एकता –</a:t>
            </a:r>
            <a:br>
              <a:rPr lang="mr-IN" sz="3200" b="1" dirty="0" smtClean="0">
                <a:solidFill>
                  <a:srgbClr val="0070C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१)कबीर की भक्ति का मूल आधार परमात्मा की एकता का  है </a:t>
            </a:r>
            <a:r>
              <a:rPr lang="mr-IN" sz="2400" dirty="0">
                <a:solidFill>
                  <a:srgbClr val="FF0000"/>
                </a:solidFill>
              </a:rPr>
              <a:t>।</a:t>
            </a:r>
            <a:r>
              <a:rPr lang="mr-IN" sz="2400" dirty="0">
                <a:solidFill>
                  <a:srgbClr val="FF0000"/>
                </a:solidFill>
                <a:latin typeface="Aparajita" pitchFamily="18" charset="0"/>
                <a:cs typeface="Aparajita" pitchFamily="18" charset="0"/>
              </a:rPr>
              <a:t> </a:t>
            </a:r>
            <a:br>
              <a:rPr lang="mr-IN" sz="2400" dirty="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
            </a:r>
            <a:br>
              <a:rPr lang="mr-IN" sz="2400" dirty="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 २)देवी –देवताओ के माध्यम से दोनो मे एकता प्रस्थापित करने का प्रयास किया गया है</a:t>
            </a:r>
            <a:r>
              <a:rPr lang="mr-IN" sz="2400" dirty="0">
                <a:solidFill>
                  <a:srgbClr val="FF0000"/>
                </a:solidFill>
              </a:rPr>
              <a:t> ।</a:t>
            </a:r>
            <a:r>
              <a:rPr lang="mr-IN" sz="2400" dirty="0">
                <a:solidFill>
                  <a:srgbClr val="FF0000"/>
                </a:solidFill>
                <a:latin typeface="Aparajita" pitchFamily="18" charset="0"/>
                <a:cs typeface="Aparajita" pitchFamily="18" charset="0"/>
              </a:rPr>
              <a:t> </a:t>
            </a:r>
            <a:br>
              <a:rPr lang="mr-IN" sz="2400" dirty="0">
                <a:solidFill>
                  <a:srgbClr val="FF0000"/>
                </a:solidFill>
                <a:latin typeface="Aparajita" pitchFamily="18" charset="0"/>
                <a:cs typeface="Aparajita" pitchFamily="18" charset="0"/>
              </a:rPr>
            </a:br>
            <a:r>
              <a:rPr lang="mr-IN" sz="3200" b="1" dirty="0">
                <a:solidFill>
                  <a:srgbClr val="FF0000"/>
                </a:solidFill>
                <a:latin typeface="Aparajita" pitchFamily="18" charset="0"/>
                <a:cs typeface="Aparajita" pitchFamily="18" charset="0"/>
              </a:rPr>
              <a:t/>
            </a:r>
            <a:br>
              <a:rPr lang="mr-IN" sz="3200" b="1" dirty="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३)राम –रहीम अलग-अलग नहीं है दोनो एक ही है </a:t>
            </a:r>
            <a:r>
              <a:rPr lang="mr-IN" sz="2400" dirty="0" smtClean="0">
                <a:solidFill>
                  <a:srgbClr val="FF0000"/>
                </a:solidFill>
              </a:rPr>
              <a:t>।</a:t>
            </a:r>
            <a:br>
              <a:rPr lang="mr-IN" sz="2400" dirty="0" smtClean="0">
                <a:solidFill>
                  <a:srgbClr val="FF0000"/>
                </a:solidFill>
              </a:rPr>
            </a:br>
            <a:r>
              <a:rPr lang="mr-IN" sz="2400" dirty="0">
                <a:solidFill>
                  <a:srgbClr val="FF0000"/>
                </a:solidFill>
              </a:rPr>
              <a:t/>
            </a:r>
            <a:br>
              <a:rPr lang="mr-IN" sz="2400" dirty="0">
                <a:solidFill>
                  <a:srgbClr val="FF0000"/>
                </a:solidFill>
              </a:rPr>
            </a:br>
            <a:r>
              <a:rPr lang="mr-IN" sz="2400" dirty="0">
                <a:solidFill>
                  <a:srgbClr val="00B0F0"/>
                </a:solidFill>
                <a:latin typeface="Aparajita" pitchFamily="18" charset="0"/>
                <a:cs typeface="Aparajita" pitchFamily="18" charset="0"/>
              </a:rPr>
              <a:t/>
            </a:r>
            <a:br>
              <a:rPr lang="mr-IN" sz="2400" dirty="0">
                <a:solidFill>
                  <a:srgbClr val="00B0F0"/>
                </a:solidFill>
                <a:latin typeface="Aparajita" pitchFamily="18" charset="0"/>
                <a:cs typeface="Aparajita" pitchFamily="18" charset="0"/>
              </a:rPr>
            </a:br>
            <a:r>
              <a:rPr lang="mr-IN" sz="3200" b="1" dirty="0">
                <a:solidFill>
                  <a:srgbClr val="FF0000"/>
                </a:solidFill>
                <a:latin typeface="Aparajita" pitchFamily="18" charset="0"/>
                <a:cs typeface="Aparajita" pitchFamily="18" charset="0"/>
              </a:rPr>
              <a:t/>
            </a:r>
            <a:br>
              <a:rPr lang="mr-IN" sz="3200" b="1" dirty="0">
                <a:solidFill>
                  <a:srgbClr val="FF0000"/>
                </a:solidFill>
                <a:latin typeface="Aparajita" pitchFamily="18" charset="0"/>
                <a:cs typeface="Aparajita" pitchFamily="18" charset="0"/>
              </a:rPr>
            </a:br>
            <a:endParaRPr lang="en-US" sz="2400" dirty="0"/>
          </a:p>
        </p:txBody>
      </p:sp>
    </p:spTree>
    <p:extLst>
      <p:ext uri="{BB962C8B-B14F-4D97-AF65-F5344CB8AC3E}">
        <p14:creationId xmlns:p14="http://schemas.microsoft.com/office/powerpoint/2010/main" val="4652766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230034" cy="5715000"/>
          </a:xfrm>
        </p:spPr>
        <p:txBody>
          <a:bodyPr/>
          <a:lstStyle/>
          <a:p>
            <a:r>
              <a:rPr lang="mr-IN" sz="3200" b="1" dirty="0">
                <a:solidFill>
                  <a:srgbClr val="00B050"/>
                </a:solidFill>
                <a:latin typeface="Aparajita" pitchFamily="18" charset="0"/>
                <a:cs typeface="Aparajita" pitchFamily="18" charset="0"/>
              </a:rPr>
              <a:t>२)माधुर्य </a:t>
            </a:r>
            <a:r>
              <a:rPr lang="mr-IN" sz="3200" b="1" dirty="0" smtClean="0">
                <a:solidFill>
                  <a:srgbClr val="00B050"/>
                </a:solidFill>
                <a:latin typeface="Aparajita" pitchFamily="18" charset="0"/>
                <a:cs typeface="Aparajita" pitchFamily="18" charset="0"/>
              </a:rPr>
              <a:t>भाव-</a:t>
            </a:r>
            <a:br>
              <a:rPr lang="mr-IN" sz="3200" b="1" dirty="0" smtClean="0">
                <a:solidFill>
                  <a:srgbClr val="00B05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१)माधुर्य भाव की भक्ति मे जैसी विरह की तीव्रता दिखाइ देती है वैसी ही कबीर मे देखी जा सकती है </a:t>
            </a:r>
            <a:r>
              <a:rPr lang="mr-IN" sz="2400" dirty="0">
                <a:solidFill>
                  <a:srgbClr val="FF0000"/>
                </a:solidFill>
              </a:rPr>
              <a:t>।</a:t>
            </a:r>
            <a:r>
              <a:rPr lang="mr-IN" sz="2400" dirty="0">
                <a:solidFill>
                  <a:srgbClr val="FF0000"/>
                </a:solidFill>
                <a:latin typeface="Aparajita" pitchFamily="18" charset="0"/>
                <a:cs typeface="Aparajita" pitchFamily="18" charset="0"/>
              </a:rPr>
              <a:t> </a:t>
            </a:r>
            <a:r>
              <a:rPr lang="mr-IN" sz="2400" dirty="0" smtClean="0">
                <a:solidFill>
                  <a:srgbClr val="FF0000"/>
                </a:solidFill>
                <a:latin typeface="Aparajita" pitchFamily="18" charset="0"/>
                <a:cs typeface="Aparajita" pitchFamily="18" charset="0"/>
              </a:rPr>
              <a:t/>
            </a:r>
            <a:br>
              <a:rPr lang="mr-IN" sz="2400" dirty="0" smtClean="0">
                <a:solidFill>
                  <a:srgbClr val="FF0000"/>
                </a:solidFill>
                <a:latin typeface="Aparajita" pitchFamily="18" charset="0"/>
                <a:cs typeface="Aparajita" pitchFamily="18" charset="0"/>
              </a:rPr>
            </a:br>
            <a:r>
              <a:rPr lang="mr-IN" sz="3200" b="1" dirty="0">
                <a:solidFill>
                  <a:srgbClr val="00B050"/>
                </a:solidFill>
                <a:latin typeface="Aparajita" pitchFamily="18" charset="0"/>
                <a:cs typeface="Aparajita" pitchFamily="18" charset="0"/>
              </a:rPr>
              <a:t/>
            </a:r>
            <a:br>
              <a:rPr lang="mr-IN" sz="3200" b="1" dirty="0">
                <a:solidFill>
                  <a:srgbClr val="00B05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२)कबीर की आत्मा अपने निर्गुण निराकार परमात्मा के लिए तडपति </a:t>
            </a:r>
            <a:r>
              <a:rPr lang="mr-IN" sz="2400" dirty="0">
                <a:solidFill>
                  <a:srgbClr val="FF0000"/>
                </a:solidFill>
                <a:latin typeface="Aparajita" pitchFamily="18" charset="0"/>
                <a:cs typeface="Aparajita" pitchFamily="18" charset="0"/>
              </a:rPr>
              <a:t>दिखाइ देती </a:t>
            </a:r>
            <a:r>
              <a:rPr lang="mr-IN" sz="2400" dirty="0" smtClean="0">
                <a:solidFill>
                  <a:srgbClr val="FF0000"/>
                </a:solidFill>
                <a:latin typeface="Aparajita" pitchFamily="18" charset="0"/>
                <a:cs typeface="Aparajita" pitchFamily="18" charset="0"/>
              </a:rPr>
              <a:t>है</a:t>
            </a:r>
            <a:r>
              <a:rPr lang="mr-IN" sz="2400" dirty="0">
                <a:solidFill>
                  <a:srgbClr val="FF0000"/>
                </a:solidFill>
              </a:rPr>
              <a:t> ।</a:t>
            </a:r>
            <a:r>
              <a:rPr lang="mr-IN" sz="2400" dirty="0">
                <a:solidFill>
                  <a:srgbClr val="FF0000"/>
                </a:solidFill>
                <a:latin typeface="Aparajita" pitchFamily="18" charset="0"/>
                <a:cs typeface="Aparajita" pitchFamily="18" charset="0"/>
              </a:rPr>
              <a:t> </a:t>
            </a:r>
            <a:r>
              <a:rPr lang="mr-IN" sz="2400" dirty="0" smtClean="0">
                <a:solidFill>
                  <a:srgbClr val="FF0000"/>
                </a:solidFill>
                <a:latin typeface="Aparajita" pitchFamily="18" charset="0"/>
                <a:cs typeface="Aparajita" pitchFamily="18" charset="0"/>
              </a:rPr>
              <a:t/>
            </a:r>
            <a:br>
              <a:rPr lang="mr-IN" sz="2400" dirty="0" smtClean="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
            </a:r>
            <a:br>
              <a:rPr lang="mr-IN" sz="2400" dirty="0">
                <a:solidFill>
                  <a:srgbClr val="FF000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३)कबीर की यह प्रेमा –भक्ति माधुर्य भाव से ओतप्रोत है और इसमे ईश्वरासक्ति का उत्कट रूप विद्यमान है </a:t>
            </a:r>
            <a:r>
              <a:rPr lang="mr-IN" sz="2400" dirty="0">
                <a:solidFill>
                  <a:srgbClr val="FF0000"/>
                </a:solidFill>
              </a:rPr>
              <a:t>।</a:t>
            </a:r>
            <a:r>
              <a:rPr lang="mr-IN" sz="2400" dirty="0">
                <a:solidFill>
                  <a:srgbClr val="FF0000"/>
                </a:solidFill>
                <a:latin typeface="Aparajita" pitchFamily="18" charset="0"/>
                <a:cs typeface="Aparajita" pitchFamily="18" charset="0"/>
              </a:rPr>
              <a:t> </a:t>
            </a:r>
            <a:r>
              <a:rPr lang="mr-IN" sz="2400" dirty="0" smtClean="0">
                <a:solidFill>
                  <a:srgbClr val="FF0000"/>
                </a:solidFill>
                <a:latin typeface="Aparajita" pitchFamily="18" charset="0"/>
                <a:cs typeface="Aparajita" pitchFamily="18" charset="0"/>
              </a:rPr>
              <a:t/>
            </a:r>
            <a:br>
              <a:rPr lang="mr-IN" sz="2400" dirty="0" smtClean="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
            </a:r>
            <a:br>
              <a:rPr lang="mr-IN" sz="2400" dirty="0">
                <a:solidFill>
                  <a:srgbClr val="FF000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४)निर्गुण ब्रम्ह के प्रति भक्ति भावना प्रकट करते हुएकबीर ने उसमे  माधुर्य –भाव का बडा ही सुंदर समावेश किया है </a:t>
            </a:r>
            <a:r>
              <a:rPr lang="mr-IN" sz="2400" dirty="0">
                <a:solidFill>
                  <a:srgbClr val="FF0000"/>
                </a:solidFill>
              </a:rPr>
              <a:t>।</a:t>
            </a:r>
            <a:r>
              <a:rPr lang="mr-IN" sz="2400" b="1" dirty="0" smtClean="0">
                <a:solidFill>
                  <a:srgbClr val="FF0000"/>
                </a:solidFill>
                <a:latin typeface="Aparajita" pitchFamily="18" charset="0"/>
                <a:cs typeface="Aparajita" pitchFamily="18" charset="0"/>
              </a:rPr>
              <a:t/>
            </a:r>
            <a:br>
              <a:rPr lang="mr-IN" sz="2400" b="1" dirty="0" smtClean="0">
                <a:solidFill>
                  <a:srgbClr val="FF0000"/>
                </a:solidFill>
                <a:latin typeface="Aparajita" pitchFamily="18" charset="0"/>
                <a:cs typeface="Aparajita" pitchFamily="18" charset="0"/>
              </a:rPr>
            </a:br>
            <a:endParaRPr lang="en-US" sz="2400" dirty="0">
              <a:solidFill>
                <a:srgbClr val="FF0000"/>
              </a:solidFill>
            </a:endParaRPr>
          </a:p>
        </p:txBody>
      </p:sp>
    </p:spTree>
    <p:extLst>
      <p:ext uri="{BB962C8B-B14F-4D97-AF65-F5344CB8AC3E}">
        <p14:creationId xmlns:p14="http://schemas.microsoft.com/office/powerpoint/2010/main" val="48949431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068336"/>
          </a:xfrm>
        </p:spPr>
        <p:txBody>
          <a:bodyPr>
            <a:normAutofit fontScale="90000"/>
          </a:bodyPr>
          <a:lstStyle/>
          <a:p>
            <a:r>
              <a:rPr lang="mr-IN" b="1" dirty="0">
                <a:solidFill>
                  <a:srgbClr val="E010B8"/>
                </a:solidFill>
                <a:latin typeface="Aparajita" pitchFamily="18" charset="0"/>
                <a:cs typeface="Aparajita" pitchFamily="18" charset="0"/>
              </a:rPr>
              <a:t>३)नाम –</a:t>
            </a:r>
            <a:r>
              <a:rPr lang="mr-IN" b="1" dirty="0" smtClean="0">
                <a:solidFill>
                  <a:srgbClr val="E010B8"/>
                </a:solidFill>
                <a:latin typeface="Aparajita" pitchFamily="18" charset="0"/>
                <a:cs typeface="Aparajita" pitchFamily="18" charset="0"/>
              </a:rPr>
              <a:t>स्मरण=</a:t>
            </a:r>
            <a:br>
              <a:rPr lang="mr-IN" b="1" dirty="0" smtClean="0">
                <a:solidFill>
                  <a:srgbClr val="E010B8"/>
                </a:solidFill>
                <a:latin typeface="Aparajita" pitchFamily="18" charset="0"/>
                <a:cs typeface="Aparajita" pitchFamily="18" charset="0"/>
              </a:rPr>
            </a:br>
            <a:r>
              <a:rPr lang="en-US" sz="2700" b="1" dirty="0" smtClean="0">
                <a:solidFill>
                  <a:srgbClr val="E010B8"/>
                </a:solidFill>
                <a:latin typeface="Aparajita" pitchFamily="18" charset="0"/>
                <a:cs typeface="Aparajita" pitchFamily="18" charset="0"/>
              </a:rPr>
              <a:t/>
            </a:r>
            <a:br>
              <a:rPr lang="en-US" sz="2700" b="1" dirty="0" smtClean="0">
                <a:solidFill>
                  <a:srgbClr val="E010B8"/>
                </a:solidFill>
                <a:latin typeface="Aparajita" pitchFamily="18" charset="0"/>
                <a:cs typeface="Aparajita" pitchFamily="18" charset="0"/>
              </a:rPr>
            </a:br>
            <a:r>
              <a:rPr lang="mr-IN" sz="2700" dirty="0" smtClean="0">
                <a:solidFill>
                  <a:srgbClr val="FF0000"/>
                </a:solidFill>
                <a:latin typeface="Aparajita" pitchFamily="18" charset="0"/>
                <a:cs typeface="Aparajita" pitchFamily="18" charset="0"/>
              </a:rPr>
              <a:t>१)कबीर की भक्ति-भावना मे नाम </a:t>
            </a:r>
            <a:r>
              <a:rPr lang="mr-IN" sz="2700" dirty="0">
                <a:solidFill>
                  <a:srgbClr val="FF0000"/>
                </a:solidFill>
                <a:latin typeface="Aparajita" pitchFamily="18" charset="0"/>
                <a:cs typeface="Aparajita" pitchFamily="18" charset="0"/>
              </a:rPr>
              <a:t>–स्मरण </a:t>
            </a:r>
            <a:r>
              <a:rPr lang="mr-IN" sz="2700" dirty="0" smtClean="0">
                <a:solidFill>
                  <a:srgbClr val="FF0000"/>
                </a:solidFill>
                <a:latin typeface="Aparajita" pitchFamily="18" charset="0"/>
                <a:cs typeface="Aparajita" pitchFamily="18" charset="0"/>
              </a:rPr>
              <a:t>का अत्यधिक महत्व माना गाया है ।</a:t>
            </a:r>
            <a:br>
              <a:rPr lang="mr-IN" sz="2700" dirty="0" smtClean="0">
                <a:solidFill>
                  <a:srgbClr val="FF0000"/>
                </a:solidFill>
                <a:latin typeface="Aparajita" pitchFamily="18" charset="0"/>
                <a:cs typeface="Aparajita" pitchFamily="18" charset="0"/>
              </a:rPr>
            </a:br>
            <a:r>
              <a:rPr lang="mr-IN" sz="2700" dirty="0">
                <a:solidFill>
                  <a:srgbClr val="FF0000"/>
                </a:solidFill>
                <a:latin typeface="Aparajita" pitchFamily="18" charset="0"/>
                <a:cs typeface="Aparajita" pitchFamily="18" charset="0"/>
              </a:rPr>
              <a:t/>
            </a:r>
            <a:br>
              <a:rPr lang="mr-IN" sz="2700" dirty="0">
                <a:solidFill>
                  <a:srgbClr val="FF0000"/>
                </a:solidFill>
                <a:latin typeface="Aparajita" pitchFamily="18" charset="0"/>
                <a:cs typeface="Aparajita" pitchFamily="18" charset="0"/>
              </a:rPr>
            </a:br>
            <a:r>
              <a:rPr lang="mr-IN" sz="2700" dirty="0" smtClean="0">
                <a:solidFill>
                  <a:srgbClr val="FF0000"/>
                </a:solidFill>
                <a:latin typeface="Aparajita" pitchFamily="18" charset="0"/>
                <a:cs typeface="Aparajita" pitchFamily="18" charset="0"/>
              </a:rPr>
              <a:t>२)सगुण और निर्गुण दोनो कवि नाम </a:t>
            </a:r>
            <a:r>
              <a:rPr lang="mr-IN" sz="2700" dirty="0">
                <a:solidFill>
                  <a:srgbClr val="FF0000"/>
                </a:solidFill>
                <a:latin typeface="Aparajita" pitchFamily="18" charset="0"/>
                <a:cs typeface="Aparajita" pitchFamily="18" charset="0"/>
              </a:rPr>
              <a:t>–स्मरण </a:t>
            </a:r>
            <a:r>
              <a:rPr lang="mr-IN" sz="2700" dirty="0" smtClean="0">
                <a:solidFill>
                  <a:srgbClr val="FF0000"/>
                </a:solidFill>
                <a:latin typeface="Aparajita" pitchFamily="18" charset="0"/>
                <a:cs typeface="Aparajita" pitchFamily="18" charset="0"/>
              </a:rPr>
              <a:t>ही ब्रम्ह मानते है ।</a:t>
            </a:r>
            <a:br>
              <a:rPr lang="mr-IN" sz="2700" dirty="0" smtClean="0">
                <a:solidFill>
                  <a:srgbClr val="FF0000"/>
                </a:solidFill>
                <a:latin typeface="Aparajita" pitchFamily="18" charset="0"/>
                <a:cs typeface="Aparajita" pitchFamily="18" charset="0"/>
              </a:rPr>
            </a:br>
            <a:r>
              <a:rPr lang="mr-IN" sz="2700" dirty="0">
                <a:solidFill>
                  <a:srgbClr val="FF0000"/>
                </a:solidFill>
                <a:latin typeface="Aparajita" pitchFamily="18" charset="0"/>
                <a:cs typeface="Aparajita" pitchFamily="18" charset="0"/>
              </a:rPr>
              <a:t/>
            </a:r>
            <a:br>
              <a:rPr lang="mr-IN" sz="2700" dirty="0">
                <a:solidFill>
                  <a:srgbClr val="FF0000"/>
                </a:solidFill>
                <a:latin typeface="Aparajita" pitchFamily="18" charset="0"/>
                <a:cs typeface="Aparajita" pitchFamily="18" charset="0"/>
              </a:rPr>
            </a:br>
            <a:r>
              <a:rPr lang="mr-IN" sz="2700" dirty="0" smtClean="0">
                <a:solidFill>
                  <a:srgbClr val="FF0000"/>
                </a:solidFill>
                <a:latin typeface="Aparajita" pitchFamily="18" charset="0"/>
                <a:cs typeface="Aparajita" pitchFamily="18" charset="0"/>
              </a:rPr>
              <a:t>३)कबीर के अनुसार  </a:t>
            </a:r>
            <a:r>
              <a:rPr lang="mr-IN" sz="2700" dirty="0">
                <a:solidFill>
                  <a:srgbClr val="FF0000"/>
                </a:solidFill>
                <a:latin typeface="Aparajita" pitchFamily="18" charset="0"/>
                <a:cs typeface="Aparajita" pitchFamily="18" charset="0"/>
              </a:rPr>
              <a:t>नाम –स्मरण </a:t>
            </a:r>
            <a:r>
              <a:rPr lang="mr-IN" sz="2700" dirty="0" smtClean="0">
                <a:solidFill>
                  <a:srgbClr val="FF0000"/>
                </a:solidFill>
                <a:latin typeface="Aparajita" pitchFamily="18" charset="0"/>
                <a:cs typeface="Aparajita" pitchFamily="18" charset="0"/>
              </a:rPr>
              <a:t>हृदय से होना चहिए</a:t>
            </a:r>
            <a:r>
              <a:rPr lang="mr-IN" sz="2700" dirty="0">
                <a:solidFill>
                  <a:srgbClr val="FF0000"/>
                </a:solidFill>
                <a:latin typeface="Aparajita" pitchFamily="18" charset="0"/>
                <a:cs typeface="Aparajita" pitchFamily="18" charset="0"/>
              </a:rPr>
              <a:t> ।</a:t>
            </a:r>
            <a:br>
              <a:rPr lang="mr-IN" sz="2700" dirty="0">
                <a:solidFill>
                  <a:srgbClr val="FF0000"/>
                </a:solidFill>
                <a:latin typeface="Aparajita" pitchFamily="18" charset="0"/>
                <a:cs typeface="Aparajita" pitchFamily="18" charset="0"/>
              </a:rPr>
            </a:br>
            <a:r>
              <a:rPr lang="mr-IN" sz="2700" dirty="0" smtClean="0">
                <a:solidFill>
                  <a:srgbClr val="FF0000"/>
                </a:solidFill>
                <a:latin typeface="Aparajita" pitchFamily="18" charset="0"/>
                <a:cs typeface="Aparajita" pitchFamily="18" charset="0"/>
              </a:rPr>
              <a:t/>
            </a:r>
            <a:br>
              <a:rPr lang="mr-IN" sz="2700" dirty="0" smtClean="0">
                <a:solidFill>
                  <a:srgbClr val="FF0000"/>
                </a:solidFill>
                <a:latin typeface="Aparajita" pitchFamily="18" charset="0"/>
                <a:cs typeface="Aparajita" pitchFamily="18" charset="0"/>
              </a:rPr>
            </a:br>
            <a:r>
              <a:rPr lang="mr-IN" sz="2700" dirty="0" smtClean="0">
                <a:solidFill>
                  <a:srgbClr val="FF0000"/>
                </a:solidFill>
                <a:latin typeface="Aparajita" pitchFamily="18" charset="0"/>
                <a:cs typeface="Aparajita" pitchFamily="18" charset="0"/>
              </a:rPr>
              <a:t>४)कबीर ने निष्काम भाव से राम का नाम लेने के लिए कहा है </a:t>
            </a:r>
            <a:r>
              <a:rPr lang="mr-IN" sz="2700" dirty="0">
                <a:solidFill>
                  <a:srgbClr val="FF0000"/>
                </a:solidFill>
                <a:latin typeface="Aparajita" pitchFamily="18" charset="0"/>
                <a:cs typeface="Aparajita" pitchFamily="18" charset="0"/>
              </a:rPr>
              <a:t>।</a:t>
            </a:r>
            <a:r>
              <a:rPr lang="en-US" sz="2700" dirty="0">
                <a:solidFill>
                  <a:srgbClr val="FF0000"/>
                </a:solidFill>
                <a:latin typeface="Aparajita" pitchFamily="18" charset="0"/>
                <a:cs typeface="Aparajita" pitchFamily="18" charset="0"/>
              </a:rPr>
              <a:t/>
            </a:r>
            <a:br>
              <a:rPr lang="en-US" sz="2700" dirty="0">
                <a:solidFill>
                  <a:srgbClr val="FF0000"/>
                </a:solidFill>
                <a:latin typeface="Aparajita" pitchFamily="18" charset="0"/>
                <a:cs typeface="Aparajita" pitchFamily="18" charset="0"/>
              </a:rPr>
            </a:br>
            <a:r>
              <a:rPr lang="en-US" sz="3200" dirty="0" smtClean="0">
                <a:solidFill>
                  <a:srgbClr val="FF0000"/>
                </a:solidFill>
                <a:latin typeface="Aparajita" pitchFamily="18" charset="0"/>
                <a:cs typeface="Aparajita" pitchFamily="18" charset="0"/>
              </a:rPr>
              <a:t/>
            </a:r>
            <a:br>
              <a:rPr lang="en-US" sz="3200" dirty="0" smtClean="0">
                <a:solidFill>
                  <a:srgbClr val="FF0000"/>
                </a:solidFill>
                <a:latin typeface="Aparajita" pitchFamily="18" charset="0"/>
                <a:cs typeface="Aparajita" pitchFamily="18" charset="0"/>
              </a:rPr>
            </a:br>
            <a:endParaRPr lang="en-US" dirty="0">
              <a:solidFill>
                <a:srgbClr val="FF0000"/>
              </a:solidFill>
            </a:endParaRPr>
          </a:p>
        </p:txBody>
      </p:sp>
    </p:spTree>
    <p:extLst>
      <p:ext uri="{BB962C8B-B14F-4D97-AF65-F5344CB8AC3E}">
        <p14:creationId xmlns:p14="http://schemas.microsoft.com/office/powerpoint/2010/main" val="29470354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220736"/>
          </a:xfrm>
        </p:spPr>
        <p:txBody>
          <a:bodyPr/>
          <a:lstStyle/>
          <a:p>
            <a:r>
              <a:rPr lang="mr-IN" sz="3200" b="1" dirty="0">
                <a:solidFill>
                  <a:srgbClr val="1B74D5"/>
                </a:solidFill>
                <a:latin typeface="Aparajita" pitchFamily="18" charset="0"/>
                <a:cs typeface="Aparajita" pitchFamily="18" charset="0"/>
              </a:rPr>
              <a:t>४)गुरु का </a:t>
            </a:r>
            <a:r>
              <a:rPr lang="mr-IN" sz="3200" b="1" dirty="0" smtClean="0">
                <a:solidFill>
                  <a:srgbClr val="1B74D5"/>
                </a:solidFill>
                <a:latin typeface="Aparajita" pitchFamily="18" charset="0"/>
                <a:cs typeface="Aparajita" pitchFamily="18" charset="0"/>
              </a:rPr>
              <a:t>महत्व=</a:t>
            </a:r>
            <a:br>
              <a:rPr lang="mr-IN" sz="3200" b="1" dirty="0" smtClean="0">
                <a:solidFill>
                  <a:srgbClr val="1B74D5"/>
                </a:solidFill>
                <a:latin typeface="Aparajita" pitchFamily="18" charset="0"/>
                <a:cs typeface="Aparajita" pitchFamily="18" charset="0"/>
              </a:rPr>
            </a:br>
            <a:r>
              <a:rPr lang="mr-IN" sz="3200" b="1" dirty="0" smtClean="0">
                <a:solidFill>
                  <a:srgbClr val="8C32BE"/>
                </a:solidFill>
                <a:latin typeface="Aparajita" pitchFamily="18" charset="0"/>
                <a:cs typeface="Aparajita" pitchFamily="18" charset="0"/>
              </a:rPr>
              <a:t/>
            </a:r>
            <a:br>
              <a:rPr lang="mr-IN" sz="3200" b="1" dirty="0" smtClean="0">
                <a:solidFill>
                  <a:srgbClr val="8C32BE"/>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१)कबीर की भक्ति-भावना मे गुरु को अत्यधिक महत्व दिया गया है ।</a:t>
            </a:r>
            <a:br>
              <a:rPr lang="mr-IN" sz="2400" dirty="0" smtClean="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
            </a:r>
            <a:br>
              <a:rPr lang="mr-IN" sz="2400" dirty="0">
                <a:solidFill>
                  <a:srgbClr val="FF000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२)कबीर ने गुरु का स्थान ईश्वर से भी बढकर माना है  ।</a:t>
            </a:r>
            <a:br>
              <a:rPr lang="mr-IN" sz="2400" dirty="0" smtClean="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
            </a:r>
            <a:br>
              <a:rPr lang="mr-IN" sz="2400" dirty="0">
                <a:solidFill>
                  <a:srgbClr val="FF000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३)कबीर के अनुसार ईश्वर के रुठने पर गुरु का आश्रय मिल सकता है परंतु गुरु के रूठने पर कही भी आश्रय नही मिलता  ।</a:t>
            </a:r>
            <a:br>
              <a:rPr lang="mr-IN" sz="2400" dirty="0" smtClean="0">
                <a:solidFill>
                  <a:srgbClr val="FF0000"/>
                </a:solidFill>
                <a:latin typeface="Aparajita" pitchFamily="18" charset="0"/>
                <a:cs typeface="Aparajita" pitchFamily="18" charset="0"/>
              </a:rPr>
            </a:br>
            <a:r>
              <a:rPr lang="mr-IN" sz="2400" dirty="0">
                <a:solidFill>
                  <a:srgbClr val="FF0000"/>
                </a:solidFill>
                <a:latin typeface="Aparajita" pitchFamily="18" charset="0"/>
                <a:cs typeface="Aparajita" pitchFamily="18" charset="0"/>
              </a:rPr>
              <a:t/>
            </a:r>
            <a:br>
              <a:rPr lang="mr-IN" sz="2400" dirty="0">
                <a:solidFill>
                  <a:srgbClr val="FF0000"/>
                </a:solidFill>
                <a:latin typeface="Aparajita" pitchFamily="18" charset="0"/>
                <a:cs typeface="Aparajita" pitchFamily="18" charset="0"/>
              </a:rPr>
            </a:br>
            <a:r>
              <a:rPr lang="mr-IN" sz="2400" dirty="0" smtClean="0">
                <a:solidFill>
                  <a:srgbClr val="FF0000"/>
                </a:solidFill>
                <a:latin typeface="Aparajita" pitchFamily="18" charset="0"/>
                <a:cs typeface="Aparajita" pitchFamily="18" charset="0"/>
              </a:rPr>
              <a:t>४)</a:t>
            </a:r>
            <a:r>
              <a:rPr lang="mr-IN" sz="2400" dirty="0">
                <a:solidFill>
                  <a:srgbClr val="FF0000"/>
                </a:solidFill>
                <a:latin typeface="Aparajita" pitchFamily="18" charset="0"/>
                <a:cs typeface="Aparajita" pitchFamily="18" charset="0"/>
              </a:rPr>
              <a:t> ३)कबीर के अनुसार </a:t>
            </a:r>
            <a:r>
              <a:rPr lang="mr-IN" sz="2400" dirty="0" smtClean="0">
                <a:solidFill>
                  <a:srgbClr val="FF0000"/>
                </a:solidFill>
                <a:latin typeface="Aparajita" pitchFamily="18" charset="0"/>
                <a:cs typeface="Aparajita" pitchFamily="18" charset="0"/>
              </a:rPr>
              <a:t>गुरु भी उच्च कोटी का होना चहिए ,उसमे शिष्य का पथ-प्रदर्शन करने की क्षमता होनी चहिए</a:t>
            </a:r>
            <a:r>
              <a:rPr lang="mr-IN" sz="2400" dirty="0">
                <a:solidFill>
                  <a:srgbClr val="FF0000"/>
                </a:solidFill>
                <a:latin typeface="Aparajita" pitchFamily="18" charset="0"/>
                <a:cs typeface="Aparajita" pitchFamily="18" charset="0"/>
              </a:rPr>
              <a:t> ।</a:t>
            </a:r>
            <a:r>
              <a:rPr lang="mr-IN" sz="3200" b="1" dirty="0" smtClean="0">
                <a:solidFill>
                  <a:srgbClr val="FF0000"/>
                </a:solidFill>
                <a:latin typeface="Aparajita" pitchFamily="18" charset="0"/>
                <a:cs typeface="Aparajita" pitchFamily="18" charset="0"/>
              </a:rPr>
              <a:t/>
            </a:r>
            <a:br>
              <a:rPr lang="mr-IN" sz="3200" b="1" dirty="0" smtClean="0">
                <a:solidFill>
                  <a:srgbClr val="FF0000"/>
                </a:solidFill>
                <a:latin typeface="Aparajita" pitchFamily="18" charset="0"/>
                <a:cs typeface="Aparajita" pitchFamily="18" charset="0"/>
              </a:rPr>
            </a:br>
            <a:endParaRPr lang="en-US" dirty="0">
              <a:solidFill>
                <a:srgbClr val="FF0000"/>
              </a:solidFill>
            </a:endParaRPr>
          </a:p>
        </p:txBody>
      </p:sp>
    </p:spTree>
    <p:extLst>
      <p:ext uri="{BB962C8B-B14F-4D97-AF65-F5344CB8AC3E}">
        <p14:creationId xmlns:p14="http://schemas.microsoft.com/office/powerpoint/2010/main" val="4352164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171</TotalTime>
  <Words>33</Words>
  <Application>Microsoft Office PowerPoint</Application>
  <PresentationFormat>On-screen Show (4:3)</PresentationFormat>
  <Paragraphs>14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Austin</vt:lpstr>
      <vt:lpstr>सुस्वागतम      </vt:lpstr>
      <vt:lpstr>    महाविद्यालय का नाम-  कला,विज्ञान एवं वाणिज्य महाविद्यालय, अळकुटी  अध्यापक का नाम-  पारखे शरद शंकर   कक्षा – एस.वाय.बी.ए हिंदी विशेष -२  शैक्षणिक पात्रता – एम.ए.बी.एड,एम.फील,पी.एच.डी  विषय –  कबीर की भक्तिपद्धति    </vt:lpstr>
      <vt:lpstr>                      प्रास्ताविक=           कबीर निर्गुणवादी भाक्तिधारा के कवि थे,परंतु उन पर अनेक विचारधाराओं का प्रभाव था।एक ओर वह मुस्लिम एकेश्वर वाद से प्रभावित थे तो दूसरी ओर वैष्णव संप्रदाय का भी आदर करते थे।प्राचीन काल से हिंदुओं के बहुदेववाद और मुस्लिमो के एकेश्वर वाद के कारण दोनो में हमेशा टकराव होता था।     कबीर ने दोनो के बीच का मार्ग अपनाकर उनके वैमनस्य को समाप्त करने का भरसक प्रयास किया है । और एक नई भक्ति पद्धति का निर्माण किया जो दोनो के लिए आसान हो ।</vt:lpstr>
      <vt:lpstr>                                                                                                   कबीर की भक्तिपद्धति                                        १)परमात्मा की एकता                                      २)माधुर्य भाव                                      ३)नाम –स्मरण                                      ४)गुरु का महत्व                                     ५)आचरण की शुद्धता</vt:lpstr>
      <vt:lpstr> ६)हटयोग साधना                      ७)मध्यम मार्ग का अनुसरण       </vt:lpstr>
      <vt:lpstr>परमात्मा की एकता – १)कबीर की भक्ति का मूल आधार परमात्मा की एकता का  है ।    २)देवी –देवताओ के माध्यम से दोनो मे एकता प्रस्थापित करने का प्रयास किया गया है ।   ३)राम –रहीम अलग-अलग नहीं है दोनो एक ही है ।    </vt:lpstr>
      <vt:lpstr>२)माधुर्य भाव- १)माधुर्य भाव की भक्ति मे जैसी विरह की तीव्रता दिखाइ देती है वैसी ही कबीर मे देखी जा सकती है ।   २)कबीर की आत्मा अपने निर्गुण निराकार परमात्मा के लिए तडपति दिखाइ देती है ।   ३)कबीर की यह प्रेमा –भक्ति माधुर्य भाव से ओतप्रोत है और इसमे ईश्वरासक्ति का उत्कट रूप विद्यमान है ।   ४)निर्गुण ब्रम्ह के प्रति भक्ति भावना प्रकट करते हुएकबीर ने उसमे  माधुर्य –भाव का बडा ही सुंदर समावेश किया है । </vt:lpstr>
      <vt:lpstr>३)नाम –स्मरण=  १)कबीर की भक्ति-भावना मे नाम –स्मरण का अत्यधिक महत्व माना गाया है ।  २)सगुण और निर्गुण दोनो कवि नाम –स्मरण ही ब्रम्ह मानते है ।  ३)कबीर के अनुसार  नाम –स्मरण हृदय से होना चहिए ।  ४)कबीर ने निष्काम भाव से राम का नाम लेने के लिए कहा है ।  </vt:lpstr>
      <vt:lpstr>४)गुरु का महत्व=  १)कबीर की भक्ति-भावना मे गुरु को अत्यधिक महत्व दिया गया है ।  २)कबीर ने गुरु का स्थान ईश्वर से भी बढकर माना है  ।  ३)कबीर के अनुसार ईश्वर के रुठने पर गुरु का आश्रय मिल सकता है परंतु गुरु के रूठने पर कही भी आश्रय नही मिलता  ।  ४) ३)कबीर के अनुसार गुरु भी उच्च कोटी का होना चहिए ,उसमे शिष्य का पथ-प्रदर्शन करने की क्षमता होनी चहिए । </vt:lpstr>
      <vt:lpstr>५)आचरण की शुद्धता १)कबीर की भक्ति की सबसे बडी विशेषता यह है कि उसमे सदाचरण पर विशेष बल दिया गया है ।  २)   कबीर ने सदाचार को भक्ति के प्रमुख अंग के रूप मे स्वीकार किया है । ३)यह आचरण की शुद्धता तभी संभव है ,जब साधक विकारो को उत्पन्न करने वाली दो वस्तुओ कनक और कामिनी से दूर रहे ।  ४) कामिनी मनुष्य के तीन सुखो का नाश करती है –१)भक्ति                                                                                           २)मुक्ति                                                                                            ३) ज्ञान  </vt:lpstr>
      <vt:lpstr>६)हटयोग साधना=  १)कबीर की भक्ति भावना मे हटयोग साधना का भी मिश्रण मिलता है ।  २)कबीर ने अपनी भक्ति मे हटयोग और प्रेम भक्ति का सुंदर समन्वय किया है ।  ३) कबीर ने स्थान-स्थान पर हठयोग का वर्णन करते हुए  अपनी निर्गुण भक्ति का निरुपण किया है ।  ४)कबीर के काव्य मे इडा,पिंगला सुषुम्ना, कुंडलिनी आदी शब्द इसके परिचायक है ।  </vt:lpstr>
      <vt:lpstr>७)मध्यम मार्ग का अनुसरण=  १)कबीर ने ईश्वर प्राप्ति का आसान मार्ग का अवलंब करने के लिए कहा ।  २)वन मे जाकर अपने शरीर को तकलिफ देकर साधना तपस्या करने के खिलाफ उनका मत था ।  ३) कबीर ने ईश्वर प्राप्ति के लिए दीनता,विनम्रता ,गुरु सेवा ,संयम आदि का मार्ग बताया है  ।   </vt:lpstr>
      <vt:lpstr>निष्कर्ष=       निष्कर्ष रूप मे हम कह सकते है कि,संत कबीर ने सामान्य समाज के लिए आसान भक्ति-भावना का मार्ग बताया है ।       तत्कालिन समाज की आवशकताओं की पूर्ती करना कबीर का उद्देश था, जिसके लिए उन्हे मध्यम भक्ति मार्ग का अनुसरण करने की जरुरत पडी ।    </vt:lpstr>
      <vt:lpstr>धन्यवाद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महाविद्यालय का नाम- कला,विज्ञान एवं वाणिज्य महाविद्यालय, अळकुटी  अध्यापक का नाम- पारखे शरद शंकर   कक्षा –एस.वाय.बी.ए हिंदी विशेष -२  शैक्षणिक पात्रता –एम.ए.बी.एड,एम.फील,पी.एच.डी  विषय – कबीर की भक्तिपद्धति </dc:title>
  <dc:creator>Admin</dc:creator>
  <cp:lastModifiedBy>Admin</cp:lastModifiedBy>
  <cp:revision>32</cp:revision>
  <dcterms:created xsi:type="dcterms:W3CDTF">2006-08-16T00:00:00Z</dcterms:created>
  <dcterms:modified xsi:type="dcterms:W3CDTF">2020-01-07T07:03:20Z</dcterms:modified>
</cp:coreProperties>
</file>