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6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1"/>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0230B6-558F-4ED8-8960-767C02B82A68}" type="datetimeFigureOut">
              <a:rPr lang="en-US" smtClean="0"/>
              <a:t>7/21/2022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F3556E-2FEB-4511-87FD-B8EED1C5E889}" type="slidenum">
              <a:rPr lang="en-US" smtClean="0"/>
              <a:t>‹#›</a:t>
            </a:fld>
            <a:endParaRPr lang="en-US"/>
          </a:p>
        </p:txBody>
      </p:sp>
    </p:spTree>
    <p:extLst>
      <p:ext uri="{BB962C8B-B14F-4D97-AF65-F5344CB8AC3E}">
        <p14:creationId xmlns:p14="http://schemas.microsoft.com/office/powerpoint/2010/main" val="3281793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9381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7487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97031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1656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50447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4826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1161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97363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59271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48720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7694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25599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r>
              <a:rPr lang="mr-IN" sz="9600" dirty="0" smtClean="0">
                <a:solidFill>
                  <a:srgbClr val="0070C0"/>
                </a:solidFill>
              </a:rPr>
              <a:t> </a:t>
            </a:r>
            <a:br>
              <a:rPr lang="mr-IN" sz="9600" dirty="0" smtClean="0">
                <a:solidFill>
                  <a:srgbClr val="0070C0"/>
                </a:solidFill>
              </a:rPr>
            </a:br>
            <a:r>
              <a:rPr lang="mr-IN" sz="9600" dirty="0" smtClean="0">
                <a:solidFill>
                  <a:srgbClr val="0070C0"/>
                </a:solidFill>
              </a:rPr>
              <a:t/>
            </a:r>
            <a:br>
              <a:rPr lang="mr-IN" sz="9600" dirty="0" smtClean="0">
                <a:solidFill>
                  <a:srgbClr val="0070C0"/>
                </a:solidFill>
              </a:rPr>
            </a:br>
            <a:r>
              <a:rPr lang="mr-IN" sz="10700" b="1" dirty="0" smtClean="0">
                <a:solidFill>
                  <a:srgbClr val="0070C0"/>
                </a:solidFill>
                <a:latin typeface="Aparajita" pitchFamily="18" charset="0"/>
                <a:cs typeface="Aparajita" pitchFamily="18" charset="0"/>
              </a:rPr>
              <a:t>इंटरनेट</a:t>
            </a:r>
            <a:r>
              <a:rPr lang="mr-IN" sz="10700" b="1" dirty="0" smtClean="0">
                <a:solidFill>
                  <a:srgbClr val="7030A0"/>
                </a:solidFill>
                <a:latin typeface="Aparajita" pitchFamily="18" charset="0"/>
                <a:cs typeface="Aparajita" pitchFamily="18" charset="0"/>
              </a:rPr>
              <a:t/>
            </a:r>
            <a:br>
              <a:rPr lang="mr-IN" sz="10700" b="1" dirty="0" smtClean="0">
                <a:solidFill>
                  <a:srgbClr val="7030A0"/>
                </a:solidFill>
                <a:latin typeface="Aparajita" pitchFamily="18" charset="0"/>
                <a:cs typeface="Aparajita" pitchFamily="18" charset="0"/>
              </a:rPr>
            </a:br>
            <a:r>
              <a:rPr lang="mr-IN" sz="9800" b="1" dirty="0" smtClean="0">
                <a:solidFill>
                  <a:srgbClr val="0070C0"/>
                </a:solidFill>
                <a:latin typeface="Aparajita" pitchFamily="18" charset="0"/>
                <a:cs typeface="Aparajita" pitchFamily="18" charset="0"/>
              </a:rPr>
              <a:t>का</a:t>
            </a:r>
            <a:r>
              <a:rPr lang="mr-IN" sz="10700" dirty="0" smtClean="0">
                <a:solidFill>
                  <a:srgbClr val="7030A0"/>
                </a:solidFill>
              </a:rPr>
              <a:t/>
            </a:r>
            <a:br>
              <a:rPr lang="mr-IN" sz="10700" dirty="0" smtClean="0">
                <a:solidFill>
                  <a:srgbClr val="7030A0"/>
                </a:solidFill>
              </a:rPr>
            </a:br>
            <a:r>
              <a:rPr lang="mr-IN" sz="9800" b="1" dirty="0" smtClean="0">
                <a:solidFill>
                  <a:srgbClr val="0070C0"/>
                </a:solidFill>
                <a:latin typeface="Aparajita" pitchFamily="18" charset="0"/>
                <a:cs typeface="Aparajita" pitchFamily="18" charset="0"/>
              </a:rPr>
              <a:t>महत्व</a:t>
            </a:r>
            <a:r>
              <a:rPr lang="mr-IN" sz="9600" dirty="0">
                <a:solidFill>
                  <a:srgbClr val="0070C0"/>
                </a:solidFill>
                <a:latin typeface="Aparajita" pitchFamily="18" charset="0"/>
                <a:cs typeface="Aparajita" pitchFamily="18" charset="0"/>
              </a:rPr>
              <a:t/>
            </a:r>
            <a:br>
              <a:rPr lang="mr-IN" sz="9600" dirty="0">
                <a:solidFill>
                  <a:srgbClr val="0070C0"/>
                </a:solidFill>
                <a:latin typeface="Aparajita" pitchFamily="18" charset="0"/>
                <a:cs typeface="Aparajita" pitchFamily="18" charset="0"/>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70C0"/>
                </a:solidFill>
              </a:rPr>
              <a:t/>
            </a:r>
            <a:br>
              <a:rPr lang="mr-IN" dirty="0" smtClean="0">
                <a:solidFill>
                  <a:srgbClr val="0070C0"/>
                </a:solidFill>
              </a:rPr>
            </a:br>
            <a:endParaRPr lang="en-US" dirty="0">
              <a:solidFill>
                <a:srgbClr val="0070C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89429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fontScale="90000"/>
          </a:bodyPr>
          <a:lstStyle/>
          <a:p>
            <a:pPr algn="l"/>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4000" b="1" dirty="0" smtClean="0">
                <a:solidFill>
                  <a:srgbClr val="C00000"/>
                </a:solidFill>
                <a:latin typeface="Aparajita" pitchFamily="18" charset="0"/>
                <a:cs typeface="Aparajita" pitchFamily="18" charset="0"/>
              </a:rPr>
              <a:t>ज्ञान संग्रह</a:t>
            </a:r>
            <a:br>
              <a:rPr lang="mr-IN" sz="4000" b="1" dirty="0" smtClean="0">
                <a:solidFill>
                  <a:srgbClr val="C00000"/>
                </a:solidFill>
                <a:latin typeface="Aparajita" pitchFamily="18" charset="0"/>
                <a:cs typeface="Aparajita" pitchFamily="18" charset="0"/>
              </a:rPr>
            </a:br>
            <a:r>
              <a:rPr lang="mr-IN" sz="2200" dirty="0">
                <a:solidFill>
                  <a:srgbClr val="0070C0"/>
                </a:solidFill>
                <a:latin typeface="Aparajita" pitchFamily="18" charset="0"/>
                <a:cs typeface="Aparajita" pitchFamily="18" charset="0"/>
              </a:rPr>
              <a:t/>
            </a:r>
            <a:br>
              <a:rPr lang="mr-IN" sz="2200" dirty="0">
                <a:solidFill>
                  <a:srgbClr val="0070C0"/>
                </a:solidFill>
                <a:latin typeface="Aparajita" pitchFamily="18" charset="0"/>
                <a:cs typeface="Aparajita" pitchFamily="18" charset="0"/>
              </a:rPr>
            </a:br>
            <a:r>
              <a:rPr lang="mr-IN" sz="2700" dirty="0">
                <a:solidFill>
                  <a:srgbClr val="00B0F0"/>
                </a:solidFill>
                <a:latin typeface="Aparajita" pitchFamily="18" charset="0"/>
                <a:cs typeface="Aparajita" pitchFamily="18" charset="0"/>
              </a:rPr>
              <a:t>१</a:t>
            </a:r>
            <a:r>
              <a:rPr lang="mr-IN" sz="2700" dirty="0" smtClean="0">
                <a:solidFill>
                  <a:srgbClr val="00B0F0"/>
                </a:solidFill>
                <a:latin typeface="Aparajita" pitchFamily="18" charset="0"/>
                <a:cs typeface="Aparajita" pitchFamily="18" charset="0"/>
              </a:rPr>
              <a:t>)</a:t>
            </a:r>
            <a:r>
              <a:rPr lang="en-US" sz="2700" dirty="0" smtClean="0">
                <a:solidFill>
                  <a:srgbClr val="00B0F0"/>
                </a:solidFill>
                <a:latin typeface="Aparajita" pitchFamily="18" charset="0"/>
                <a:cs typeface="Aparajita" pitchFamily="18" charset="0"/>
              </a:rPr>
              <a:t> </a:t>
            </a:r>
            <a:r>
              <a:rPr lang="mr-IN" sz="2700" dirty="0" smtClean="0">
                <a:solidFill>
                  <a:srgbClr val="00B0F0"/>
                </a:solidFill>
                <a:latin typeface="Aparajita" pitchFamily="18" charset="0"/>
                <a:cs typeface="Aparajita" pitchFamily="18" charset="0"/>
              </a:rPr>
              <a:t>शोध </a:t>
            </a:r>
            <a:r>
              <a:rPr lang="mr-IN" sz="2700" dirty="0">
                <a:solidFill>
                  <a:srgbClr val="00B0F0"/>
                </a:solidFill>
                <a:latin typeface="Aparajita" pitchFamily="18" charset="0"/>
                <a:cs typeface="Aparajita" pitchFamily="18" charset="0"/>
              </a:rPr>
              <a:t>छात्र के लिए सामग्री को अंतरजाल के माध्यम से आसानी से प्राप्त किया जा </a:t>
            </a:r>
            <a:r>
              <a:rPr lang="en-US" sz="2700" dirty="0" smtClean="0">
                <a:solidFill>
                  <a:srgbClr val="00B0F0"/>
                </a:solidFill>
                <a:latin typeface="Aparajita" pitchFamily="18" charset="0"/>
                <a:cs typeface="Aparajita" pitchFamily="18" charset="0"/>
              </a:rPr>
              <a:t> </a:t>
            </a:r>
            <a:br>
              <a:rPr lang="en-US" sz="2700" dirty="0" smtClean="0">
                <a:solidFill>
                  <a:srgbClr val="00B0F0"/>
                </a:solidFill>
                <a:latin typeface="Aparajita" pitchFamily="18" charset="0"/>
                <a:cs typeface="Aparajita" pitchFamily="18" charset="0"/>
              </a:rPr>
            </a:br>
            <a:r>
              <a:rPr lang="en-US" sz="2700" dirty="0">
                <a:solidFill>
                  <a:srgbClr val="00B0F0"/>
                </a:solidFill>
                <a:latin typeface="Aparajita" pitchFamily="18" charset="0"/>
                <a:cs typeface="Aparajita" pitchFamily="18" charset="0"/>
              </a:rPr>
              <a:t> </a:t>
            </a:r>
            <a:r>
              <a:rPr lang="en-US" sz="2700" dirty="0" smtClean="0">
                <a:solidFill>
                  <a:srgbClr val="00B0F0"/>
                </a:solidFill>
                <a:latin typeface="Aparajita" pitchFamily="18" charset="0"/>
                <a:cs typeface="Aparajita" pitchFamily="18" charset="0"/>
              </a:rPr>
              <a:t>     </a:t>
            </a:r>
            <a:r>
              <a:rPr lang="mr-IN" sz="2700" dirty="0" smtClean="0">
                <a:solidFill>
                  <a:srgbClr val="00B0F0"/>
                </a:solidFill>
                <a:latin typeface="Aparajita" pitchFamily="18" charset="0"/>
                <a:cs typeface="Aparajita" pitchFamily="18" charset="0"/>
              </a:rPr>
              <a:t>सकता </a:t>
            </a:r>
            <a:r>
              <a:rPr lang="mr-IN" sz="2700" dirty="0">
                <a:solidFill>
                  <a:srgbClr val="00B0F0"/>
                </a:solidFill>
                <a:latin typeface="Aparajita" pitchFamily="18" charset="0"/>
                <a:cs typeface="Aparajita" pitchFamily="18" charset="0"/>
              </a:rPr>
              <a:t>है ।</a:t>
            </a:r>
            <a:br>
              <a:rPr lang="mr-IN" sz="2700" dirty="0">
                <a:solidFill>
                  <a:srgbClr val="00B0F0"/>
                </a:solidFill>
                <a:latin typeface="Aparajita" pitchFamily="18" charset="0"/>
                <a:cs typeface="Aparajita" pitchFamily="18" charset="0"/>
              </a:rPr>
            </a:br>
            <a:r>
              <a:rPr lang="mr-IN" sz="2700" dirty="0">
                <a:solidFill>
                  <a:srgbClr val="00B0F0"/>
                </a:solidFill>
                <a:latin typeface="Aparajita" pitchFamily="18" charset="0"/>
                <a:cs typeface="Aparajita" pitchFamily="18" charset="0"/>
              </a:rPr>
              <a:t>२</a:t>
            </a:r>
            <a:r>
              <a:rPr lang="mr-IN" sz="2700" dirty="0" smtClean="0">
                <a:solidFill>
                  <a:srgbClr val="00B0F0"/>
                </a:solidFill>
                <a:latin typeface="Aparajita" pitchFamily="18" charset="0"/>
                <a:cs typeface="Aparajita" pitchFamily="18" charset="0"/>
              </a:rPr>
              <a:t>)</a:t>
            </a:r>
            <a:r>
              <a:rPr lang="en-US" sz="2700" dirty="0" smtClean="0">
                <a:solidFill>
                  <a:srgbClr val="00B0F0"/>
                </a:solidFill>
                <a:latin typeface="Aparajita" pitchFamily="18" charset="0"/>
                <a:cs typeface="Aparajita" pitchFamily="18" charset="0"/>
              </a:rPr>
              <a:t> </a:t>
            </a:r>
            <a:r>
              <a:rPr lang="mr-IN" sz="2700" dirty="0" smtClean="0">
                <a:solidFill>
                  <a:srgbClr val="00B0F0"/>
                </a:solidFill>
                <a:latin typeface="Aparajita" pitchFamily="18" charset="0"/>
                <a:cs typeface="Aparajita" pitchFamily="18" charset="0"/>
              </a:rPr>
              <a:t>अल्प </a:t>
            </a:r>
            <a:r>
              <a:rPr lang="mr-IN" sz="2700" dirty="0">
                <a:solidFill>
                  <a:srgbClr val="00B0F0"/>
                </a:solidFill>
                <a:latin typeface="Aparajita" pitchFamily="18" charset="0"/>
                <a:cs typeface="Aparajita" pitchFamily="18" charset="0"/>
              </a:rPr>
              <a:t>समय मे दुनिया भर की जानकारी मिल सकती है ।</a:t>
            </a:r>
            <a:r>
              <a:rPr lang="mr-IN" sz="2700" dirty="0" smtClean="0">
                <a:solidFill>
                  <a:srgbClr val="00B0F0"/>
                </a:solidFill>
                <a:latin typeface="Aparajita" pitchFamily="18" charset="0"/>
                <a:cs typeface="Aparajita" pitchFamily="18" charset="0"/>
              </a:rPr>
              <a:t/>
            </a:r>
            <a:br>
              <a:rPr lang="mr-IN" sz="2700" dirty="0" smtClean="0">
                <a:solidFill>
                  <a:srgbClr val="00B0F0"/>
                </a:solidFill>
                <a:latin typeface="Aparajita" pitchFamily="18" charset="0"/>
                <a:cs typeface="Aparajita" pitchFamily="18" charset="0"/>
              </a:rPr>
            </a:br>
            <a:r>
              <a:rPr lang="mr-IN" sz="2700" dirty="0">
                <a:solidFill>
                  <a:srgbClr val="00B0F0"/>
                </a:solidFill>
                <a:latin typeface="Aparajita" pitchFamily="18" charset="0"/>
                <a:cs typeface="Aparajita" pitchFamily="18" charset="0"/>
              </a:rPr>
              <a:t/>
            </a:r>
            <a:br>
              <a:rPr lang="mr-IN" sz="2700" dirty="0">
                <a:solidFill>
                  <a:srgbClr val="00B0F0"/>
                </a:solidFill>
                <a:latin typeface="Aparajita" pitchFamily="18" charset="0"/>
                <a:cs typeface="Aparajita" pitchFamily="18" charset="0"/>
              </a:rPr>
            </a:br>
            <a:r>
              <a:rPr lang="mr-IN" sz="2700" dirty="0" smtClean="0">
                <a:solidFill>
                  <a:srgbClr val="00B0F0"/>
                </a:solidFill>
                <a:latin typeface="Aparajita" pitchFamily="18" charset="0"/>
                <a:cs typeface="Aparajita" pitchFamily="18" charset="0"/>
              </a:rPr>
              <a:t/>
            </a:r>
            <a:br>
              <a:rPr lang="mr-IN" sz="2700" dirty="0" smtClean="0">
                <a:solidFill>
                  <a:srgbClr val="00B0F0"/>
                </a:solidFill>
                <a:latin typeface="Aparajita" pitchFamily="18" charset="0"/>
                <a:cs typeface="Aparajita" pitchFamily="18" charset="0"/>
              </a:rPr>
            </a:br>
            <a:r>
              <a:rPr lang="mr-IN" sz="2700" dirty="0" smtClean="0">
                <a:solidFill>
                  <a:srgbClr val="00B0F0"/>
                </a:solidFill>
                <a:latin typeface="Aparajita" pitchFamily="18" charset="0"/>
                <a:cs typeface="Aparajita" pitchFamily="18" charset="0"/>
              </a:rPr>
              <a:t>३)</a:t>
            </a:r>
            <a:r>
              <a:rPr lang="en-US" sz="2700" dirty="0" smtClean="0">
                <a:solidFill>
                  <a:srgbClr val="00B0F0"/>
                </a:solidFill>
                <a:latin typeface="Aparajita" pitchFamily="18" charset="0"/>
                <a:cs typeface="Aparajita" pitchFamily="18" charset="0"/>
              </a:rPr>
              <a:t> </a:t>
            </a:r>
            <a:r>
              <a:rPr lang="mr-IN" sz="2700" dirty="0" smtClean="0">
                <a:solidFill>
                  <a:srgbClr val="00B0F0"/>
                </a:solidFill>
                <a:latin typeface="Aparajita" pitchFamily="18" charset="0"/>
                <a:cs typeface="Aparajita" pitchFamily="18" charset="0"/>
              </a:rPr>
              <a:t>हमारे पुराने ग्रंथो मे निहित ज्ञान का लाभ इंटरनेट के जरीए प्राप्त कर सकते है</a:t>
            </a:r>
            <a:r>
              <a:rPr lang="mr-IN" sz="2700" dirty="0">
                <a:solidFill>
                  <a:srgbClr val="00B0F0"/>
                </a:solidFill>
                <a:latin typeface="Aparajita" pitchFamily="18" charset="0"/>
                <a:cs typeface="Aparajita" pitchFamily="18" charset="0"/>
              </a:rPr>
              <a:t> </a:t>
            </a:r>
            <a:r>
              <a:rPr lang="mr-IN" sz="2700" dirty="0" smtClean="0">
                <a:solidFill>
                  <a:srgbClr val="00B0F0"/>
                </a:solidFill>
                <a:latin typeface="Aparajita" pitchFamily="18" charset="0"/>
                <a:cs typeface="Aparajita" pitchFamily="18" charset="0"/>
              </a:rPr>
              <a:t>।</a:t>
            </a:r>
            <a:br>
              <a:rPr lang="mr-IN" sz="2700" dirty="0" smtClean="0">
                <a:solidFill>
                  <a:srgbClr val="00B0F0"/>
                </a:solidFill>
                <a:latin typeface="Aparajita" pitchFamily="18" charset="0"/>
                <a:cs typeface="Aparajita" pitchFamily="18" charset="0"/>
              </a:rPr>
            </a:br>
            <a:r>
              <a:rPr lang="mr-IN" sz="2700" dirty="0">
                <a:solidFill>
                  <a:srgbClr val="00B0F0"/>
                </a:solidFill>
                <a:latin typeface="Aparajita" pitchFamily="18" charset="0"/>
                <a:cs typeface="Aparajita" pitchFamily="18" charset="0"/>
              </a:rPr>
              <a:t/>
            </a:r>
            <a:br>
              <a:rPr lang="mr-IN" sz="2700" dirty="0">
                <a:solidFill>
                  <a:srgbClr val="00B0F0"/>
                </a:solidFill>
                <a:latin typeface="Aparajita" pitchFamily="18" charset="0"/>
                <a:cs typeface="Aparajita" pitchFamily="18" charset="0"/>
              </a:rPr>
            </a:br>
            <a:r>
              <a:rPr lang="mr-IN" sz="2700" dirty="0" smtClean="0">
                <a:solidFill>
                  <a:srgbClr val="00B0F0"/>
                </a:solidFill>
                <a:latin typeface="Aparajita" pitchFamily="18" charset="0"/>
                <a:cs typeface="Aparajita" pitchFamily="18" charset="0"/>
              </a:rPr>
              <a:t>४)</a:t>
            </a:r>
            <a:r>
              <a:rPr lang="en-US" sz="2700" dirty="0" smtClean="0">
                <a:solidFill>
                  <a:srgbClr val="00B0F0"/>
                </a:solidFill>
                <a:latin typeface="Aparajita" pitchFamily="18" charset="0"/>
                <a:cs typeface="Aparajita" pitchFamily="18" charset="0"/>
              </a:rPr>
              <a:t> </a:t>
            </a:r>
            <a:r>
              <a:rPr lang="mr-IN" sz="2700" dirty="0" smtClean="0">
                <a:solidFill>
                  <a:srgbClr val="00B0F0"/>
                </a:solidFill>
                <a:latin typeface="Aparajita" pitchFamily="18" charset="0"/>
                <a:cs typeface="Aparajita" pitchFamily="18" charset="0"/>
              </a:rPr>
              <a:t>इंटरनेट के माध्यम से चर्चासत्र मे सम्मिलित होना संभव होता है </a:t>
            </a:r>
            <a:r>
              <a:rPr lang="mr-IN" sz="2700" dirty="0">
                <a:solidFill>
                  <a:srgbClr val="00B0F0"/>
                </a:solidFill>
                <a:latin typeface="Aparajita" pitchFamily="18" charset="0"/>
                <a:cs typeface="Aparajita" pitchFamily="18" charset="0"/>
              </a:rPr>
              <a:t>।</a:t>
            </a:r>
            <a:br>
              <a:rPr lang="mr-IN" sz="2700" dirty="0">
                <a:solidFill>
                  <a:srgbClr val="00B0F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
            </a:r>
            <a:br>
              <a:rPr lang="mr-IN" sz="2200" dirty="0" smtClean="0">
                <a:solidFill>
                  <a:srgbClr val="0070C0"/>
                </a:solidFill>
                <a:latin typeface="Aparajita" pitchFamily="18" charset="0"/>
                <a:cs typeface="Aparajita" pitchFamily="18" charset="0"/>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a:solidFill>
                  <a:srgbClr val="0070C0"/>
                </a:solidFill>
              </a:rPr>
              <a:t/>
            </a:r>
            <a:br>
              <a:rPr lang="mr-IN" sz="2200" dirty="0">
                <a:solidFill>
                  <a:srgbClr val="0070C0"/>
                </a:solidFill>
              </a:rPr>
            </a:br>
            <a:endParaRPr lang="en-US" dirty="0"/>
          </a:p>
        </p:txBody>
      </p:sp>
    </p:spTree>
    <p:extLst>
      <p:ext uri="{BB962C8B-B14F-4D97-AF65-F5344CB8AC3E}">
        <p14:creationId xmlns:p14="http://schemas.microsoft.com/office/powerpoint/2010/main" val="237570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Autofit/>
          </a:bodyPr>
          <a:lstStyle/>
          <a:p>
            <a:r>
              <a:rPr lang="mr-IN" sz="9600" b="1" dirty="0" smtClean="0">
                <a:solidFill>
                  <a:srgbClr val="00B0F0"/>
                </a:solidFill>
              </a:rPr>
              <a:t>धन्यवाद</a:t>
            </a:r>
            <a:endParaRPr lang="en-US" sz="9600" b="1" dirty="0">
              <a:solidFill>
                <a:srgbClr val="00B0F0"/>
              </a:solidFill>
            </a:endParaRPr>
          </a:p>
        </p:txBody>
      </p:sp>
      <p:sp>
        <p:nvSpPr>
          <p:cNvPr id="3" name="Down Arrow 2"/>
          <p:cNvSpPr/>
          <p:nvPr/>
        </p:nvSpPr>
        <p:spPr>
          <a:xfrm>
            <a:off x="3733800" y="609600"/>
            <a:ext cx="1828800" cy="1816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r-IN" dirty="0" smtClean="0">
                <a:solidFill>
                  <a:srgbClr val="FF0000"/>
                </a:solidFill>
              </a:rPr>
              <a:t>समाप्त</a:t>
            </a:r>
            <a:endParaRPr lang="en-US" dirty="0">
              <a:solidFill>
                <a:srgbClr val="FF0000"/>
              </a:solidFill>
            </a:endParaRPr>
          </a:p>
        </p:txBody>
      </p:sp>
    </p:spTree>
    <p:extLst>
      <p:ext uri="{BB962C8B-B14F-4D97-AF65-F5344CB8AC3E}">
        <p14:creationId xmlns:p14="http://schemas.microsoft.com/office/powerpoint/2010/main" val="187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smtClean="0">
                <a:solidFill>
                  <a:prstClr val="black"/>
                </a:solidFill>
              </a:rPr>
              <a:t/>
            </a:r>
            <a:br>
              <a:rPr lang="mr-IN" sz="2400" dirty="0" smtClean="0">
                <a:solidFill>
                  <a:prstClr val="black"/>
                </a:solidFill>
              </a:rPr>
            </a:br>
            <a:r>
              <a:rPr lang="mr-IN" sz="2400" dirty="0" smtClean="0">
                <a:solidFill>
                  <a:prstClr val="black"/>
                </a:solidFill>
              </a:rPr>
              <a:t/>
            </a:r>
            <a:br>
              <a:rPr lang="mr-IN" sz="2400" dirty="0" smtClean="0">
                <a:solidFill>
                  <a:prstClr val="black"/>
                </a:solidFill>
              </a:rPr>
            </a:br>
            <a:r>
              <a:rPr lang="mr-IN" sz="2400" dirty="0" smtClean="0">
                <a:solidFill>
                  <a:prstClr val="black"/>
                </a:solidFill>
              </a:rPr>
              <a:t/>
            </a:r>
            <a:br>
              <a:rPr lang="mr-IN" sz="2400" dirty="0" smtClean="0">
                <a:solidFill>
                  <a:prstClr val="black"/>
                </a:solidFill>
              </a:rPr>
            </a:br>
            <a:r>
              <a:rPr lang="mr-IN" sz="2400" dirty="0" smtClean="0">
                <a:solidFill>
                  <a:prstClr val="black"/>
                </a:solidFill>
              </a:rPr>
              <a:t>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700" b="1" dirty="0" smtClean="0">
                <a:solidFill>
                  <a:schemeClr val="tx2"/>
                </a:solidFill>
                <a:latin typeface="Aparajita" pitchFamily="18" charset="0"/>
                <a:cs typeface="Aparajita" pitchFamily="18" charset="0"/>
              </a:rPr>
              <a:t>महाविद्यालय </a:t>
            </a:r>
            <a:r>
              <a:rPr lang="mr-IN" sz="2700" b="1" dirty="0">
                <a:solidFill>
                  <a:schemeClr val="tx2"/>
                </a:solidFill>
                <a:latin typeface="Aparajita" pitchFamily="18" charset="0"/>
                <a:cs typeface="Aparajita" pitchFamily="18" charset="0"/>
              </a:rPr>
              <a:t>का </a:t>
            </a:r>
            <a:r>
              <a:rPr lang="mr-IN" sz="2700" b="1" dirty="0" smtClean="0">
                <a:solidFill>
                  <a:schemeClr val="tx2"/>
                </a:solidFill>
                <a:latin typeface="Aparajita" pitchFamily="18" charset="0"/>
                <a:cs typeface="Aparajita" pitchFamily="18" charset="0"/>
              </a:rPr>
              <a:t>नाम- </a:t>
            </a:r>
            <a:r>
              <a:rPr lang="mr-IN" sz="2700" b="1" dirty="0" smtClean="0">
                <a:solidFill>
                  <a:srgbClr val="C00000"/>
                </a:solidFill>
                <a:latin typeface="Aparajita" pitchFamily="18" charset="0"/>
                <a:cs typeface="Aparajita" pitchFamily="18" charset="0"/>
              </a:rPr>
              <a:t>कला,विज्ञान एवं वाणिज्य महाविद्यालय, अळकुटी</a:t>
            </a:r>
            <a:r>
              <a:rPr lang="mr-IN" sz="2700" b="1" dirty="0" smtClean="0">
                <a:solidFill>
                  <a:srgbClr val="C00000"/>
                </a:solidFill>
              </a:rPr>
              <a:t/>
            </a:r>
            <a:br>
              <a:rPr lang="mr-IN" sz="2700" b="1" dirty="0" smtClean="0">
                <a:solidFill>
                  <a:srgbClr val="C00000"/>
                </a:solidFill>
              </a:rPr>
            </a:br>
            <a:r>
              <a:rPr lang="mr-IN" sz="2700" b="1" dirty="0" smtClean="0">
                <a:solidFill>
                  <a:srgbClr val="C00000"/>
                </a:solidFill>
              </a:rPr>
              <a:t/>
            </a:r>
            <a:br>
              <a:rPr lang="mr-IN" sz="2700" b="1" dirty="0" smtClean="0">
                <a:solidFill>
                  <a:srgbClr val="C00000"/>
                </a:solidFill>
              </a:rPr>
            </a:br>
            <a:r>
              <a:rPr lang="mr-IN" sz="2700" b="1" dirty="0" smtClean="0">
                <a:solidFill>
                  <a:schemeClr val="tx2"/>
                </a:solidFill>
                <a:latin typeface="Aparajita" pitchFamily="18" charset="0"/>
                <a:cs typeface="Aparajita" pitchFamily="18" charset="0"/>
              </a:rPr>
              <a:t>अध्यापक का नाम- </a:t>
            </a:r>
            <a:r>
              <a:rPr lang="mr-IN" sz="2700" b="1" dirty="0" smtClean="0">
                <a:solidFill>
                  <a:srgbClr val="C00000"/>
                </a:solidFill>
                <a:latin typeface="Aparajita" pitchFamily="18" charset="0"/>
                <a:cs typeface="Aparajita" pitchFamily="18" charset="0"/>
              </a:rPr>
              <a:t>पारखे शरद शंकर </a:t>
            </a:r>
            <a:br>
              <a:rPr lang="mr-IN" sz="2700" b="1" dirty="0" smtClean="0">
                <a:solidFill>
                  <a:srgbClr val="C00000"/>
                </a:solidFill>
                <a:latin typeface="Aparajita" pitchFamily="18" charset="0"/>
                <a:cs typeface="Aparajita" pitchFamily="18" charset="0"/>
              </a:rPr>
            </a:br>
            <a:r>
              <a:rPr lang="mr-IN" sz="2700" b="1" dirty="0" smtClean="0">
                <a:solidFill>
                  <a:prstClr val="black"/>
                </a:solidFill>
              </a:rPr>
              <a:t/>
            </a:r>
            <a:br>
              <a:rPr lang="mr-IN" sz="2700" b="1" dirty="0" smtClean="0">
                <a:solidFill>
                  <a:prstClr val="black"/>
                </a:solidFill>
              </a:rPr>
            </a:br>
            <a:r>
              <a:rPr lang="mr-IN" sz="2700" b="1" dirty="0" smtClean="0">
                <a:solidFill>
                  <a:schemeClr val="tx2"/>
                </a:solidFill>
                <a:latin typeface="Aparajita" pitchFamily="18" charset="0"/>
                <a:cs typeface="Aparajita" pitchFamily="18" charset="0"/>
              </a:rPr>
              <a:t>कक्षा</a:t>
            </a:r>
            <a:r>
              <a:rPr lang="mr-IN" sz="2700" b="1" dirty="0" smtClean="0">
                <a:solidFill>
                  <a:srgbClr val="C00000"/>
                </a:solidFill>
                <a:latin typeface="Aparajita" pitchFamily="18" charset="0"/>
                <a:cs typeface="Aparajita" pitchFamily="18" charset="0"/>
              </a:rPr>
              <a:t> –एफ.वाय.बी.ए हिंदी</a:t>
            </a:r>
            <a:r>
              <a:rPr lang="mr-IN" sz="2700" b="1" dirty="0">
                <a:solidFill>
                  <a:srgbClr val="C00000"/>
                </a:solidFill>
                <a:latin typeface="Aparajita" pitchFamily="18" charset="0"/>
                <a:cs typeface="Aparajita" pitchFamily="18" charset="0"/>
              </a:rPr>
              <a:t/>
            </a:r>
            <a:br>
              <a:rPr lang="mr-IN" sz="2700" b="1" dirty="0">
                <a:solidFill>
                  <a:srgbClr val="C00000"/>
                </a:solidFill>
                <a:latin typeface="Aparajita" pitchFamily="18" charset="0"/>
                <a:cs typeface="Aparajita" pitchFamily="18" charset="0"/>
              </a:rPr>
            </a:br>
            <a:r>
              <a:rPr lang="mr-IN" sz="2700" b="1" dirty="0">
                <a:solidFill>
                  <a:prstClr val="black"/>
                </a:solidFill>
                <a:latin typeface="Aparajita" pitchFamily="18" charset="0"/>
                <a:cs typeface="Aparajita" pitchFamily="18" charset="0"/>
              </a:rPr>
              <a:t/>
            </a:r>
            <a:br>
              <a:rPr lang="mr-IN" sz="2700" b="1" dirty="0">
                <a:solidFill>
                  <a:prstClr val="black"/>
                </a:solidFill>
                <a:latin typeface="Aparajita" pitchFamily="18" charset="0"/>
                <a:cs typeface="Aparajita" pitchFamily="18" charset="0"/>
              </a:rPr>
            </a:br>
            <a:r>
              <a:rPr lang="mr-IN" sz="2700" b="1" dirty="0" smtClean="0">
                <a:solidFill>
                  <a:schemeClr val="tx2"/>
                </a:solidFill>
                <a:latin typeface="Aparajita" pitchFamily="18" charset="0"/>
                <a:cs typeface="Aparajita" pitchFamily="18" charset="0"/>
              </a:rPr>
              <a:t>शैक्षणिक पात्रता </a:t>
            </a:r>
            <a:r>
              <a:rPr lang="mr-IN" sz="2700" b="1" dirty="0" smtClean="0">
                <a:solidFill>
                  <a:srgbClr val="C00000"/>
                </a:solidFill>
                <a:latin typeface="Aparajita" pitchFamily="18" charset="0"/>
                <a:cs typeface="Aparajita" pitchFamily="18" charset="0"/>
              </a:rPr>
              <a:t>–एम.ए.बी.एड,एम.फील,पी.एच.डी</a:t>
            </a:r>
            <a:br>
              <a:rPr lang="mr-IN" sz="2700" b="1" dirty="0" smtClean="0">
                <a:solidFill>
                  <a:srgbClr val="C00000"/>
                </a:solidFill>
                <a:latin typeface="Aparajita" pitchFamily="18" charset="0"/>
                <a:cs typeface="Aparajita" pitchFamily="18" charset="0"/>
              </a:rPr>
            </a:br>
            <a:r>
              <a:rPr lang="mr-IN" sz="2700" b="1" dirty="0" smtClean="0">
                <a:solidFill>
                  <a:srgbClr val="C00000"/>
                </a:solidFill>
                <a:latin typeface="Aparajita" pitchFamily="18" charset="0"/>
                <a:cs typeface="Aparajita" pitchFamily="18" charset="0"/>
              </a:rPr>
              <a:t/>
            </a:r>
            <a:br>
              <a:rPr lang="mr-IN" sz="2700" b="1" dirty="0" smtClean="0">
                <a:solidFill>
                  <a:srgbClr val="C00000"/>
                </a:solidFill>
                <a:latin typeface="Aparajita" pitchFamily="18" charset="0"/>
                <a:cs typeface="Aparajita" pitchFamily="18" charset="0"/>
              </a:rPr>
            </a:br>
            <a:r>
              <a:rPr lang="mr-IN" sz="2700" b="1" dirty="0" smtClean="0">
                <a:solidFill>
                  <a:schemeClr val="tx2"/>
                </a:solidFill>
                <a:latin typeface="Aparajita" pitchFamily="18" charset="0"/>
                <a:cs typeface="Aparajita" pitchFamily="18" charset="0"/>
              </a:rPr>
              <a:t>विषय</a:t>
            </a:r>
            <a:r>
              <a:rPr lang="mr-IN" sz="2700" b="1" dirty="0" smtClean="0">
                <a:solidFill>
                  <a:srgbClr val="C00000"/>
                </a:solidFill>
                <a:latin typeface="Aparajita" pitchFamily="18" charset="0"/>
                <a:cs typeface="Aparajita" pitchFamily="18" charset="0"/>
              </a:rPr>
              <a:t> - इंटरनेट </a:t>
            </a:r>
            <a:r>
              <a:rPr lang="mr-IN" sz="2700" b="1" dirty="0">
                <a:solidFill>
                  <a:srgbClr val="C00000"/>
                </a:solidFill>
                <a:latin typeface="Aparajita" pitchFamily="18" charset="0"/>
                <a:cs typeface="Aparajita" pitchFamily="18" charset="0"/>
              </a:rPr>
              <a:t>का महत्व</a:t>
            </a:r>
            <a:br>
              <a:rPr lang="mr-IN" sz="2700" b="1" dirty="0">
                <a:solidFill>
                  <a:srgbClr val="C00000"/>
                </a:solidFill>
                <a:latin typeface="Aparajita" pitchFamily="18" charset="0"/>
                <a:cs typeface="Aparajita" pitchFamily="18" charset="0"/>
              </a:rPr>
            </a:br>
            <a:r>
              <a:rPr lang="mr-IN" sz="2200" b="1" dirty="0">
                <a:solidFill>
                  <a:srgbClr val="C00000"/>
                </a:solidFill>
                <a:latin typeface="Aparajita" pitchFamily="18" charset="0"/>
                <a:cs typeface="Aparajita" pitchFamily="18" charset="0"/>
              </a:rPr>
              <a:t/>
            </a:r>
            <a:br>
              <a:rPr lang="mr-IN" sz="2200" b="1" dirty="0">
                <a:solidFill>
                  <a:srgbClr val="C00000"/>
                </a:solidFill>
                <a:latin typeface="Aparajita" pitchFamily="18" charset="0"/>
                <a:cs typeface="Aparajita" pitchFamily="18" charset="0"/>
              </a:rPr>
            </a:br>
            <a:r>
              <a:rPr lang="mr-IN" sz="9800" b="1" dirty="0">
                <a:solidFill>
                  <a:srgbClr val="7030A0"/>
                </a:solidFill>
              </a:rPr>
              <a:t/>
            </a:r>
            <a:br>
              <a:rPr lang="mr-IN" sz="9800" b="1" dirty="0">
                <a:solidFill>
                  <a:srgbClr val="7030A0"/>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r>
              <a:rPr lang="mr-IN" sz="2400" dirty="0">
                <a:solidFill>
                  <a:prstClr val="black"/>
                </a:solidFill>
              </a:rPr>
              <a:t/>
            </a:r>
            <a:br>
              <a:rPr lang="mr-IN" sz="2400" dirty="0">
                <a:solidFill>
                  <a:prstClr val="black"/>
                </a:solidFill>
              </a:rPr>
            </a:br>
            <a:r>
              <a:rPr lang="mr-IN" sz="2400" dirty="0" smtClean="0">
                <a:solidFill>
                  <a:prstClr val="black"/>
                </a:solidFill>
              </a:rPr>
              <a:t/>
            </a:r>
            <a:br>
              <a:rPr lang="mr-IN" sz="2400" dirty="0" smtClean="0">
                <a:solidFill>
                  <a:prstClr val="black"/>
                </a:solidFill>
              </a:rPr>
            </a:br>
            <a:endParaRPr lang="en-US" sz="2400" dirty="0"/>
          </a:p>
        </p:txBody>
      </p:sp>
    </p:spTree>
    <p:extLst>
      <p:ext uri="{BB962C8B-B14F-4D97-AF65-F5344CB8AC3E}">
        <p14:creationId xmlns:p14="http://schemas.microsoft.com/office/powerpoint/2010/main" val="39580195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5821362"/>
          </a:xfrm>
        </p:spPr>
        <p:txBody>
          <a:bodyPr>
            <a:normAutofit fontScale="90000"/>
          </a:bodyPr>
          <a:lstStyle/>
          <a:p>
            <a:pPr algn="l"/>
            <a:r>
              <a:rPr lang="mr-IN" dirty="0" smtClean="0">
                <a:solidFill>
                  <a:srgbClr val="0070C0"/>
                </a:solidFill>
              </a:rPr>
              <a:t/>
            </a:r>
            <a:br>
              <a:rPr lang="mr-IN" dirty="0" smtClean="0">
                <a:solidFill>
                  <a:srgbClr val="0070C0"/>
                </a:solidFill>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70C0"/>
                </a:solidFill>
              </a:rPr>
              <a:t/>
            </a:r>
            <a:br>
              <a:rPr lang="mr-IN" dirty="0" smtClean="0">
                <a:solidFill>
                  <a:srgbClr val="0070C0"/>
                </a:solidFill>
              </a:rPr>
            </a:br>
            <a:r>
              <a:rPr lang="en-US" dirty="0" smtClean="0">
                <a:solidFill>
                  <a:srgbClr val="0070C0"/>
                </a:solidFill>
              </a:rPr>
              <a:t>         </a:t>
            </a:r>
            <a:r>
              <a:rPr lang="mr-IN" b="1" dirty="0" smtClean="0">
                <a:solidFill>
                  <a:srgbClr val="C00000"/>
                </a:solidFill>
                <a:latin typeface="Aparajita" pitchFamily="18" charset="0"/>
                <a:cs typeface="Aparajita" pitchFamily="18" charset="0"/>
              </a:rPr>
              <a:t>प्रास्ताविक=</a:t>
            </a:r>
            <a:r>
              <a:rPr lang="mr-IN" dirty="0" smtClean="0">
                <a:solidFill>
                  <a:srgbClr val="0070C0"/>
                </a:solidFill>
                <a:latin typeface="Aparajita" pitchFamily="18" charset="0"/>
                <a:cs typeface="Aparajita" pitchFamily="18" charset="0"/>
              </a:rPr>
              <a:t/>
            </a:r>
            <a:br>
              <a:rPr lang="mr-IN" dirty="0" smtClean="0">
                <a:solidFill>
                  <a:srgbClr val="0070C0"/>
                </a:solidFill>
                <a:latin typeface="Aparajita" pitchFamily="18" charset="0"/>
                <a:cs typeface="Aparajita" pitchFamily="18" charset="0"/>
              </a:rPr>
            </a:br>
            <a:r>
              <a:rPr lang="mr-IN" dirty="0" smtClean="0">
                <a:solidFill>
                  <a:srgbClr val="0070C0"/>
                </a:solidFill>
                <a:latin typeface="Aparajita" pitchFamily="18" charset="0"/>
                <a:cs typeface="Aparajita" pitchFamily="18" charset="0"/>
              </a:rPr>
              <a:t/>
            </a:r>
            <a:br>
              <a:rPr lang="mr-IN" dirty="0" smtClean="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१)कंम्पुटरों के विस्तृत महाजाल को इंटरनेट कहते है।</a:t>
            </a:r>
            <a:br>
              <a:rPr lang="mr-IN" sz="2200" dirty="0" smtClean="0">
                <a:solidFill>
                  <a:srgbClr val="0070C0"/>
                </a:solidFill>
                <a:latin typeface="Aparajita" pitchFamily="18" charset="0"/>
                <a:cs typeface="Aparajita" pitchFamily="18" charset="0"/>
              </a:rPr>
            </a:br>
            <a:r>
              <a:rPr lang="mr-IN" sz="2200" dirty="0">
                <a:solidFill>
                  <a:srgbClr val="0070C0"/>
                </a:solidFill>
                <a:latin typeface="Aparajita" pitchFamily="18" charset="0"/>
                <a:cs typeface="Aparajita" pitchFamily="18" charset="0"/>
              </a:rPr>
              <a:t/>
            </a:r>
            <a:br>
              <a:rPr lang="mr-IN" sz="2200" dirty="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२)इसमे विराट नेटवर्क की भूमिका होती है।</a:t>
            </a:r>
            <a:br>
              <a:rPr lang="mr-IN" sz="2200" dirty="0" smtClean="0">
                <a:solidFill>
                  <a:srgbClr val="0070C0"/>
                </a:solidFill>
                <a:latin typeface="Aparajita" pitchFamily="18" charset="0"/>
                <a:cs typeface="Aparajita" pitchFamily="18" charset="0"/>
              </a:rPr>
            </a:br>
            <a:r>
              <a:rPr lang="mr-IN" sz="2200" dirty="0">
                <a:solidFill>
                  <a:srgbClr val="0070C0"/>
                </a:solidFill>
                <a:latin typeface="Aparajita" pitchFamily="18" charset="0"/>
                <a:cs typeface="Aparajita" pitchFamily="18" charset="0"/>
              </a:rPr>
              <a:t/>
            </a:r>
            <a:br>
              <a:rPr lang="mr-IN" sz="2200" dirty="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३)विश्व के कोने-कोने तक संवाद स्थापित किया जा सकता है</a:t>
            </a:r>
            <a:r>
              <a:rPr lang="mr-IN" sz="2200" dirty="0">
                <a:solidFill>
                  <a:srgbClr val="0070C0"/>
                </a:solidFill>
                <a:latin typeface="Aparajita" pitchFamily="18" charset="0"/>
                <a:cs typeface="Aparajita" pitchFamily="18" charset="0"/>
              </a:rPr>
              <a:t> </a:t>
            </a:r>
            <a:r>
              <a:rPr lang="mr-IN" sz="2200" dirty="0" smtClean="0">
                <a:solidFill>
                  <a:srgbClr val="0070C0"/>
                </a:solidFill>
                <a:latin typeface="Aparajita" pitchFamily="18" charset="0"/>
                <a:cs typeface="Aparajita" pitchFamily="18" charset="0"/>
              </a:rPr>
              <a:t>।</a:t>
            </a:r>
            <a:br>
              <a:rPr lang="mr-IN" sz="2200" dirty="0" smtClean="0">
                <a:solidFill>
                  <a:srgbClr val="0070C0"/>
                </a:solidFill>
                <a:latin typeface="Aparajita" pitchFamily="18" charset="0"/>
                <a:cs typeface="Aparajita" pitchFamily="18" charset="0"/>
              </a:rPr>
            </a:br>
            <a:r>
              <a:rPr lang="mr-IN" sz="2200" dirty="0">
                <a:solidFill>
                  <a:srgbClr val="0070C0"/>
                </a:solidFill>
                <a:latin typeface="Aparajita" pitchFamily="18" charset="0"/>
                <a:cs typeface="Aparajita" pitchFamily="18" charset="0"/>
              </a:rPr>
              <a:t/>
            </a:r>
            <a:br>
              <a:rPr lang="mr-IN" sz="2200" dirty="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४)</a:t>
            </a:r>
            <a:r>
              <a:rPr lang="mr-IN" sz="2200" dirty="0">
                <a:solidFill>
                  <a:srgbClr val="0070C0"/>
                </a:solidFill>
                <a:latin typeface="Aparajita" pitchFamily="18" charset="0"/>
                <a:cs typeface="Aparajita" pitchFamily="18" charset="0"/>
              </a:rPr>
              <a:t> </a:t>
            </a:r>
            <a:r>
              <a:rPr lang="mr-IN" sz="2200" dirty="0" smtClean="0">
                <a:solidFill>
                  <a:srgbClr val="0070C0"/>
                </a:solidFill>
                <a:latin typeface="Aparajita" pitchFamily="18" charset="0"/>
                <a:cs typeface="Aparajita" pitchFamily="18" charset="0"/>
              </a:rPr>
              <a:t>इंटरनेट इस युग की सूचना प्रणाली की महत्वपूर्ण उपलब्धि मानी जा सकती है ।</a:t>
            </a:r>
            <a:br>
              <a:rPr lang="mr-IN" sz="2200" dirty="0" smtClean="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
            </a:r>
            <a:br>
              <a:rPr lang="mr-IN" sz="2200" dirty="0" smtClean="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५)संदेश का आदान-प्रदान करना अंतरजाल प्रणाली </a:t>
            </a:r>
            <a:r>
              <a:rPr lang="mr-IN" sz="2200" dirty="0">
                <a:solidFill>
                  <a:srgbClr val="0070C0"/>
                </a:solidFill>
                <a:latin typeface="Aparajita" pitchFamily="18" charset="0"/>
                <a:cs typeface="Aparajita" pitchFamily="18" charset="0"/>
              </a:rPr>
              <a:t>की महत्वपूर्ण </a:t>
            </a:r>
            <a:r>
              <a:rPr lang="mr-IN" sz="2200" dirty="0" smtClean="0">
                <a:solidFill>
                  <a:srgbClr val="0070C0"/>
                </a:solidFill>
                <a:latin typeface="Aparajita" pitchFamily="18" charset="0"/>
                <a:cs typeface="Aparajita" pitchFamily="18" charset="0"/>
              </a:rPr>
              <a:t>खासियत है।</a:t>
            </a:r>
            <a:r>
              <a:rPr lang="mr-IN" sz="2200" dirty="0">
                <a:solidFill>
                  <a:srgbClr val="0070C0"/>
                </a:solidFill>
                <a:latin typeface="Aparajita" pitchFamily="18" charset="0"/>
                <a:cs typeface="Aparajita" pitchFamily="18" charset="0"/>
              </a:rPr>
              <a:t/>
            </a:r>
            <a:br>
              <a:rPr lang="mr-IN" sz="2200" dirty="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
            </a:r>
            <a:br>
              <a:rPr lang="mr-IN" sz="2200" dirty="0" smtClean="0">
                <a:solidFill>
                  <a:srgbClr val="0070C0"/>
                </a:solidFill>
                <a:latin typeface="Aparajita" pitchFamily="18" charset="0"/>
                <a:cs typeface="Aparajita" pitchFamily="18" charset="0"/>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endParaRPr lang="en-US" dirty="0">
              <a:solidFill>
                <a:srgbClr val="0070C0"/>
              </a:solidFill>
            </a:endParaRPr>
          </a:p>
        </p:txBody>
      </p:sp>
    </p:spTree>
    <p:extLst>
      <p:ext uri="{BB962C8B-B14F-4D97-AF65-F5344CB8AC3E}">
        <p14:creationId xmlns:p14="http://schemas.microsoft.com/office/powerpoint/2010/main" val="274310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l"/>
            <a:r>
              <a:rPr lang="mr-IN" sz="3200" b="1" dirty="0" smtClean="0">
                <a:solidFill>
                  <a:srgbClr val="0070C0"/>
                </a:solidFill>
              </a:rPr>
              <a:t/>
            </a:r>
            <a:br>
              <a:rPr lang="mr-IN" sz="3200" b="1" dirty="0" smtClean="0">
                <a:solidFill>
                  <a:srgbClr val="0070C0"/>
                </a:solidFill>
              </a:rPr>
            </a:br>
            <a:r>
              <a:rPr lang="mr-IN" sz="3200" b="1" dirty="0">
                <a:solidFill>
                  <a:srgbClr val="0070C0"/>
                </a:solidFill>
              </a:rPr>
              <a:t/>
            </a:r>
            <a:br>
              <a:rPr lang="mr-IN" sz="3200" b="1" dirty="0">
                <a:solidFill>
                  <a:srgbClr val="0070C0"/>
                </a:solidFill>
              </a:rPr>
            </a:br>
            <a:r>
              <a:rPr lang="mr-IN" sz="3200" b="1" dirty="0" smtClean="0">
                <a:solidFill>
                  <a:srgbClr val="0070C0"/>
                </a:solidFill>
              </a:rPr>
              <a:t/>
            </a:r>
            <a:br>
              <a:rPr lang="mr-IN" sz="3200" b="1" dirty="0" smtClean="0">
                <a:solidFill>
                  <a:srgbClr val="0070C0"/>
                </a:solidFill>
              </a:rPr>
            </a:br>
            <a:r>
              <a:rPr lang="mr-IN" sz="3200" b="1" dirty="0" smtClean="0">
                <a:solidFill>
                  <a:srgbClr val="C00000"/>
                </a:solidFill>
              </a:rPr>
              <a:t>इंटरनेट का</a:t>
            </a:r>
            <a:r>
              <a:rPr lang="mr-IN" sz="3200" b="1" dirty="0">
                <a:solidFill>
                  <a:srgbClr val="C00000"/>
                </a:solidFill>
              </a:rPr>
              <a:t> </a:t>
            </a:r>
            <a:r>
              <a:rPr lang="mr-IN" sz="3200" b="1" dirty="0" smtClean="0">
                <a:solidFill>
                  <a:srgbClr val="C00000"/>
                </a:solidFill>
              </a:rPr>
              <a:t>महत्व=</a:t>
            </a:r>
            <a:r>
              <a:rPr lang="en-US" sz="3200" b="1" dirty="0" smtClean="0">
                <a:solidFill>
                  <a:srgbClr val="C00000"/>
                </a:solidFill>
              </a:rPr>
              <a:t/>
            </a:r>
            <a:br>
              <a:rPr lang="en-US" sz="3200" b="1" dirty="0" smtClean="0">
                <a:solidFill>
                  <a:srgbClr val="C00000"/>
                </a:solidFill>
              </a:rPr>
            </a:br>
            <a:r>
              <a:rPr lang="mr-IN" sz="3200" dirty="0" smtClean="0">
                <a:solidFill>
                  <a:srgbClr val="0070C0"/>
                </a:solidFill>
              </a:rPr>
              <a:t>               </a:t>
            </a:r>
            <a:r>
              <a:rPr lang="mr-IN" sz="2800" dirty="0" smtClean="0">
                <a:solidFill>
                  <a:srgbClr val="0070C0"/>
                </a:solidFill>
                <a:latin typeface="Aparajita" pitchFamily="18" charset="0"/>
                <a:cs typeface="Aparajita" pitchFamily="18" charset="0"/>
              </a:rPr>
              <a:t>१)</a:t>
            </a:r>
            <a:r>
              <a:rPr lang="mr-IN" sz="3200" dirty="0" smtClean="0">
                <a:solidFill>
                  <a:srgbClr val="0070C0"/>
                </a:solidFill>
                <a:latin typeface="Aparajita" pitchFamily="18" charset="0"/>
                <a:cs typeface="Aparajita" pitchFamily="18" charset="0"/>
              </a:rPr>
              <a:t> </a:t>
            </a:r>
            <a:r>
              <a:rPr lang="mr-IN" sz="2400" dirty="0" smtClean="0">
                <a:solidFill>
                  <a:srgbClr val="0070C0"/>
                </a:solidFill>
                <a:latin typeface="Aparajita" pitchFamily="18" charset="0"/>
                <a:cs typeface="Aparajita" pitchFamily="18" charset="0"/>
              </a:rPr>
              <a:t>विश्व एक ग्लोबल विलेज</a:t>
            </a:r>
            <a:r>
              <a:rPr lang="en-US" sz="2400" dirty="0" smtClean="0">
                <a:solidFill>
                  <a:srgbClr val="0070C0"/>
                </a:solidFill>
                <a:latin typeface="Aparajita" pitchFamily="18" charset="0"/>
                <a:cs typeface="Aparajita" pitchFamily="18" charset="0"/>
              </a:rPr>
              <a:t/>
            </a:r>
            <a:br>
              <a:rPr lang="en-US" sz="2400" dirty="0" smtClean="0">
                <a:solidFill>
                  <a:srgbClr val="0070C0"/>
                </a:solidFill>
                <a:latin typeface="Aparajita" pitchFamily="18" charset="0"/>
                <a:cs typeface="Aparajita" pitchFamily="18" charset="0"/>
              </a:rPr>
            </a:br>
            <a:r>
              <a:rPr lang="en-US" sz="2400" dirty="0">
                <a:solidFill>
                  <a:srgbClr val="0070C0"/>
                </a:solidFill>
              </a:rPr>
              <a:t/>
            </a:r>
            <a:br>
              <a:rPr lang="en-US" sz="2400" dirty="0">
                <a:solidFill>
                  <a:srgbClr val="0070C0"/>
                </a:solidFill>
              </a:rPr>
            </a:br>
            <a:r>
              <a:rPr lang="mr-IN" sz="2400" dirty="0" smtClean="0">
                <a:solidFill>
                  <a:srgbClr val="0070C0"/>
                </a:solidFill>
              </a:rPr>
              <a:t>                      </a:t>
            </a:r>
            <a:r>
              <a:rPr lang="mr-IN" sz="2400" dirty="0" smtClean="0">
                <a:solidFill>
                  <a:srgbClr val="0070C0"/>
                </a:solidFill>
                <a:latin typeface="Aparajita" pitchFamily="18" charset="0"/>
                <a:cs typeface="Aparajita" pitchFamily="18" charset="0"/>
              </a:rPr>
              <a:t>२)सूचनाओं का आदान-प्रदान</a:t>
            </a:r>
            <a:br>
              <a:rPr lang="mr-IN" sz="2400" dirty="0" smtClean="0">
                <a:solidFill>
                  <a:srgbClr val="0070C0"/>
                </a:solidFill>
                <a:latin typeface="Aparajita" pitchFamily="18" charset="0"/>
                <a:cs typeface="Aparajita" pitchFamily="18" charset="0"/>
              </a:rPr>
            </a:br>
            <a:r>
              <a:rPr lang="mr-IN" sz="2400" dirty="0">
                <a:solidFill>
                  <a:srgbClr val="0070C0"/>
                </a:solidFill>
                <a:latin typeface="Aparajita" pitchFamily="18" charset="0"/>
                <a:cs typeface="Aparajita" pitchFamily="18" charset="0"/>
              </a:rPr>
              <a:t/>
            </a:r>
            <a:br>
              <a:rPr lang="mr-IN" sz="2400" dirty="0">
                <a:solidFill>
                  <a:srgbClr val="0070C0"/>
                </a:solidFill>
                <a:latin typeface="Aparajita" pitchFamily="18" charset="0"/>
                <a:cs typeface="Aparajita" pitchFamily="18" charset="0"/>
              </a:rPr>
            </a:br>
            <a:r>
              <a:rPr lang="mr-IN" sz="2400" dirty="0" smtClean="0">
                <a:solidFill>
                  <a:srgbClr val="0070C0"/>
                </a:solidFill>
              </a:rPr>
              <a:t>                        </a:t>
            </a:r>
            <a:r>
              <a:rPr lang="mr-IN" sz="2400" dirty="0" smtClean="0">
                <a:solidFill>
                  <a:srgbClr val="0070C0"/>
                </a:solidFill>
                <a:latin typeface="Aparajita" pitchFamily="18" charset="0"/>
                <a:cs typeface="Aparajita" pitchFamily="18" charset="0"/>
              </a:rPr>
              <a:t>३)सहज संपर्क साधन</a:t>
            </a:r>
            <a:r>
              <a:rPr lang="mr-IN" sz="2400" dirty="0" smtClean="0">
                <a:solidFill>
                  <a:srgbClr val="0070C0"/>
                </a:solidFill>
              </a:rPr>
              <a:t/>
            </a:r>
            <a:br>
              <a:rPr lang="mr-IN" sz="2400" dirty="0" smtClean="0">
                <a:solidFill>
                  <a:srgbClr val="0070C0"/>
                </a:solidFill>
              </a:rPr>
            </a:br>
            <a:r>
              <a:rPr lang="mr-IN" sz="2400" dirty="0" smtClean="0">
                <a:solidFill>
                  <a:srgbClr val="0070C0"/>
                </a:solidFill>
              </a:rPr>
              <a:t>                       </a:t>
            </a:r>
            <a:br>
              <a:rPr lang="mr-IN" sz="2400" dirty="0" smtClean="0">
                <a:solidFill>
                  <a:srgbClr val="0070C0"/>
                </a:solidFill>
              </a:rPr>
            </a:br>
            <a:r>
              <a:rPr lang="mr-IN" sz="2400" dirty="0">
                <a:solidFill>
                  <a:srgbClr val="0070C0"/>
                </a:solidFill>
              </a:rPr>
              <a:t> </a:t>
            </a:r>
            <a:r>
              <a:rPr lang="mr-IN" sz="2400" dirty="0" smtClean="0">
                <a:solidFill>
                  <a:srgbClr val="0070C0"/>
                </a:solidFill>
              </a:rPr>
              <a:t>                          </a:t>
            </a:r>
            <a:r>
              <a:rPr lang="mr-IN" sz="2400" dirty="0" smtClean="0">
                <a:solidFill>
                  <a:srgbClr val="0070C0"/>
                </a:solidFill>
                <a:latin typeface="Aparajita" pitchFamily="18" charset="0"/>
                <a:cs typeface="Aparajita" pitchFamily="18" charset="0"/>
              </a:rPr>
              <a:t>४)भौगोलिक </a:t>
            </a:r>
            <a:r>
              <a:rPr lang="mr-IN" sz="2400" dirty="0">
                <a:solidFill>
                  <a:srgbClr val="0070C0"/>
                </a:solidFill>
                <a:latin typeface="Aparajita" pitchFamily="18" charset="0"/>
                <a:cs typeface="Aparajita" pitchFamily="18" charset="0"/>
              </a:rPr>
              <a:t>सीमा से </a:t>
            </a:r>
            <a:r>
              <a:rPr lang="mr-IN" sz="2400" dirty="0" smtClean="0">
                <a:solidFill>
                  <a:srgbClr val="0070C0"/>
                </a:solidFill>
                <a:latin typeface="Aparajita" pitchFamily="18" charset="0"/>
                <a:cs typeface="Aparajita" pitchFamily="18" charset="0"/>
              </a:rPr>
              <a:t>मुक्त</a:t>
            </a:r>
            <a:br>
              <a:rPr lang="mr-IN" sz="2400" dirty="0" smtClean="0">
                <a:solidFill>
                  <a:srgbClr val="0070C0"/>
                </a:solidFill>
                <a:latin typeface="Aparajita" pitchFamily="18" charset="0"/>
                <a:cs typeface="Aparajita" pitchFamily="18" charset="0"/>
              </a:rPr>
            </a:br>
            <a:r>
              <a:rPr lang="mr-IN" sz="2400" dirty="0" smtClean="0">
                <a:solidFill>
                  <a:srgbClr val="0070C0"/>
                </a:solidFill>
              </a:rPr>
              <a:t/>
            </a:r>
            <a:br>
              <a:rPr lang="mr-IN" sz="2400" dirty="0" smtClean="0">
                <a:solidFill>
                  <a:srgbClr val="0070C0"/>
                </a:solidFill>
              </a:rPr>
            </a:br>
            <a:r>
              <a:rPr lang="mr-IN" sz="2400" dirty="0" smtClean="0">
                <a:solidFill>
                  <a:srgbClr val="0070C0"/>
                </a:solidFill>
              </a:rPr>
              <a:t>                            </a:t>
            </a:r>
            <a:r>
              <a:rPr lang="mr-IN" sz="2400" dirty="0" smtClean="0">
                <a:solidFill>
                  <a:srgbClr val="0070C0"/>
                </a:solidFill>
                <a:latin typeface="Aparajita" pitchFamily="18" charset="0"/>
                <a:cs typeface="Aparajita" pitchFamily="18" charset="0"/>
              </a:rPr>
              <a:t>५)मिडिया </a:t>
            </a:r>
            <a:r>
              <a:rPr lang="mr-IN" sz="2400" dirty="0">
                <a:solidFill>
                  <a:srgbClr val="0070C0"/>
                </a:solidFill>
                <a:latin typeface="Aparajita" pitchFamily="18" charset="0"/>
                <a:cs typeface="Aparajita" pitchFamily="18" charset="0"/>
              </a:rPr>
              <a:t>के रूप मे विशिष्ट तंत्र</a:t>
            </a:r>
            <a:r>
              <a:rPr lang="mr-IN" sz="2400" dirty="0" smtClean="0">
                <a:solidFill>
                  <a:srgbClr val="0070C0"/>
                </a:solidFill>
              </a:rPr>
              <a:t/>
            </a:r>
            <a:br>
              <a:rPr lang="mr-IN" sz="2400" dirty="0" smtClean="0">
                <a:solidFill>
                  <a:srgbClr val="0070C0"/>
                </a:solidFill>
              </a:rPr>
            </a:br>
            <a:r>
              <a:rPr lang="mr-IN" sz="2400" dirty="0" smtClean="0">
                <a:solidFill>
                  <a:srgbClr val="0070C0"/>
                </a:solidFill>
              </a:rPr>
              <a:t>           </a:t>
            </a:r>
            <a:r>
              <a:rPr lang="mr-IN" sz="2400" dirty="0">
                <a:solidFill>
                  <a:srgbClr val="0070C0"/>
                </a:solidFill>
              </a:rPr>
              <a:t/>
            </a:r>
            <a:br>
              <a:rPr lang="mr-IN" sz="2400" dirty="0">
                <a:solidFill>
                  <a:srgbClr val="0070C0"/>
                </a:solidFill>
              </a:rPr>
            </a:br>
            <a:r>
              <a:rPr lang="mr-IN" sz="2400" dirty="0" smtClean="0">
                <a:solidFill>
                  <a:srgbClr val="0070C0"/>
                </a:solidFill>
              </a:rPr>
              <a:t>                               </a:t>
            </a:r>
            <a:r>
              <a:rPr lang="mr-IN" sz="2400" dirty="0" smtClean="0">
                <a:solidFill>
                  <a:srgbClr val="0070C0"/>
                </a:solidFill>
                <a:latin typeface="Aparajita" pitchFamily="18" charset="0"/>
                <a:cs typeface="Aparajita" pitchFamily="18" charset="0"/>
              </a:rPr>
              <a:t>६)ज्ञान </a:t>
            </a:r>
            <a:r>
              <a:rPr lang="mr-IN" sz="2400" dirty="0">
                <a:solidFill>
                  <a:srgbClr val="0070C0"/>
                </a:solidFill>
                <a:latin typeface="Aparajita" pitchFamily="18" charset="0"/>
                <a:cs typeface="Aparajita" pitchFamily="18" charset="0"/>
              </a:rPr>
              <a:t>संग्रह</a:t>
            </a:r>
            <a:r>
              <a:rPr lang="mr-IN" sz="2400" dirty="0" smtClean="0">
                <a:solidFill>
                  <a:srgbClr val="0070C0"/>
                </a:solidFill>
              </a:rPr>
              <a:t/>
            </a:r>
            <a:br>
              <a:rPr lang="mr-IN" sz="2400" dirty="0" smtClean="0">
                <a:solidFill>
                  <a:srgbClr val="0070C0"/>
                </a:solidFill>
              </a:rPr>
            </a:br>
            <a:r>
              <a:rPr lang="mr-IN" sz="2400" dirty="0" smtClean="0">
                <a:solidFill>
                  <a:srgbClr val="0070C0"/>
                </a:solidFill>
              </a:rPr>
              <a:t>                               </a:t>
            </a:r>
            <a:r>
              <a:rPr lang="mr-IN" sz="2400" dirty="0">
                <a:solidFill>
                  <a:srgbClr val="0070C0"/>
                </a:solidFill>
              </a:rPr>
              <a:t/>
            </a:r>
            <a:br>
              <a:rPr lang="mr-IN" sz="2400" dirty="0">
                <a:solidFill>
                  <a:srgbClr val="0070C0"/>
                </a:solidFill>
              </a:rPr>
            </a:br>
            <a:r>
              <a:rPr lang="en-US" sz="3200" dirty="0" smtClean="0">
                <a:solidFill>
                  <a:srgbClr val="0070C0"/>
                </a:solidFill>
              </a:rPr>
              <a:t/>
            </a:r>
            <a:br>
              <a:rPr lang="en-US" sz="3200" dirty="0" smtClean="0">
                <a:solidFill>
                  <a:srgbClr val="0070C0"/>
                </a:solidFill>
              </a:rPr>
            </a:br>
            <a:r>
              <a:rPr lang="en-US" sz="3200" dirty="0">
                <a:solidFill>
                  <a:srgbClr val="0070C0"/>
                </a:solidFill>
              </a:rPr>
              <a:t/>
            </a:r>
            <a:br>
              <a:rPr lang="en-US" sz="3200" dirty="0">
                <a:solidFill>
                  <a:srgbClr val="0070C0"/>
                </a:solidFill>
              </a:rPr>
            </a:br>
            <a:r>
              <a:rPr lang="mr-IN" sz="3200" dirty="0" smtClean="0">
                <a:solidFill>
                  <a:srgbClr val="0070C0"/>
                </a:solidFill>
              </a:rPr>
              <a:t> </a:t>
            </a:r>
            <a:r>
              <a:rPr lang="mr-IN" sz="3200" dirty="0">
                <a:solidFill>
                  <a:srgbClr val="0070C0"/>
                </a:solidFill>
              </a:rPr>
              <a:t/>
            </a:r>
            <a:br>
              <a:rPr lang="mr-IN" sz="3200" dirty="0">
                <a:solidFill>
                  <a:srgbClr val="0070C0"/>
                </a:solidFill>
              </a:rPr>
            </a:br>
            <a:r>
              <a:rPr lang="mr-IN" sz="3200" dirty="0">
                <a:solidFill>
                  <a:srgbClr val="0070C0"/>
                </a:solidFill>
              </a:rPr>
              <a:t/>
            </a:r>
            <a:br>
              <a:rPr lang="mr-IN" sz="3200" dirty="0">
                <a:solidFill>
                  <a:srgbClr val="0070C0"/>
                </a:solidFill>
              </a:rPr>
            </a:br>
            <a:endParaRPr lang="en-US" sz="3200" dirty="0"/>
          </a:p>
        </p:txBody>
      </p:sp>
      <p:sp>
        <p:nvSpPr>
          <p:cNvPr id="3" name="Right Arrow 2"/>
          <p:cNvSpPr/>
          <p:nvPr/>
        </p:nvSpPr>
        <p:spPr>
          <a:xfrm>
            <a:off x="1132184" y="1193494"/>
            <a:ext cx="571500" cy="3048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ight Arrow 3"/>
          <p:cNvSpPr/>
          <p:nvPr/>
        </p:nvSpPr>
        <p:spPr>
          <a:xfrm>
            <a:off x="953250" y="1891754"/>
            <a:ext cx="929368" cy="3048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Right Arrow 4"/>
          <p:cNvSpPr/>
          <p:nvPr/>
        </p:nvSpPr>
        <p:spPr>
          <a:xfrm>
            <a:off x="895791" y="3129643"/>
            <a:ext cx="1484539" cy="381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Right Arrow 5"/>
          <p:cNvSpPr/>
          <p:nvPr/>
        </p:nvSpPr>
        <p:spPr>
          <a:xfrm>
            <a:off x="953250" y="2601686"/>
            <a:ext cx="1103539" cy="39188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Right Arrow 6"/>
          <p:cNvSpPr/>
          <p:nvPr/>
        </p:nvSpPr>
        <p:spPr>
          <a:xfrm>
            <a:off x="516659" y="4363598"/>
            <a:ext cx="2038349" cy="4572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8" name="Right Arrow 7"/>
          <p:cNvSpPr/>
          <p:nvPr/>
        </p:nvSpPr>
        <p:spPr>
          <a:xfrm>
            <a:off x="827315" y="3733800"/>
            <a:ext cx="1728106" cy="381000"/>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940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l"/>
            <a:r>
              <a:rPr lang="mr-IN" sz="2200" dirty="0" smtClean="0">
                <a:solidFill>
                  <a:srgbClr val="7030A0"/>
                </a:solidFill>
              </a:rPr>
              <a:t/>
            </a:r>
            <a:br>
              <a:rPr lang="mr-IN" sz="2200" dirty="0" smtClean="0">
                <a:solidFill>
                  <a:srgbClr val="7030A0"/>
                </a:solidFill>
              </a:rPr>
            </a:br>
            <a:r>
              <a:rPr lang="mr-IN" sz="2200" dirty="0">
                <a:solidFill>
                  <a:srgbClr val="7030A0"/>
                </a:solidFill>
              </a:rPr>
              <a:t/>
            </a:r>
            <a:br>
              <a:rPr lang="mr-IN" sz="2200" dirty="0">
                <a:solidFill>
                  <a:srgbClr val="7030A0"/>
                </a:solidFill>
              </a:rPr>
            </a:br>
            <a:r>
              <a:rPr lang="mr-IN" sz="2200" dirty="0" smtClean="0">
                <a:solidFill>
                  <a:srgbClr val="7030A0"/>
                </a:solidFill>
              </a:rPr>
              <a:t/>
            </a:r>
            <a:br>
              <a:rPr lang="mr-IN" sz="2200" dirty="0" smtClean="0">
                <a:solidFill>
                  <a:srgbClr val="7030A0"/>
                </a:solidFill>
              </a:rPr>
            </a:br>
            <a:r>
              <a:rPr lang="mr-IN" sz="2200" dirty="0">
                <a:solidFill>
                  <a:srgbClr val="7030A0"/>
                </a:solidFill>
              </a:rPr>
              <a:t/>
            </a:r>
            <a:br>
              <a:rPr lang="mr-IN" sz="2200" dirty="0">
                <a:solidFill>
                  <a:srgbClr val="7030A0"/>
                </a:solidFill>
              </a:rPr>
            </a:br>
            <a:r>
              <a:rPr lang="mr-IN" sz="2200" dirty="0" smtClean="0">
                <a:solidFill>
                  <a:srgbClr val="7030A0"/>
                </a:solidFill>
              </a:rPr>
              <a:t/>
            </a:r>
            <a:br>
              <a:rPr lang="mr-IN" sz="2200" dirty="0" smtClean="0">
                <a:solidFill>
                  <a:srgbClr val="7030A0"/>
                </a:solidFill>
              </a:rPr>
            </a:br>
            <a:r>
              <a:rPr lang="mr-IN" sz="2200" dirty="0">
                <a:solidFill>
                  <a:srgbClr val="7030A0"/>
                </a:solidFill>
              </a:rPr>
              <a:t/>
            </a:r>
            <a:br>
              <a:rPr lang="mr-IN" sz="2200" dirty="0">
                <a:solidFill>
                  <a:srgbClr val="7030A0"/>
                </a:solidFill>
              </a:rPr>
            </a:br>
            <a:r>
              <a:rPr lang="mr-IN" sz="2200" dirty="0" smtClean="0">
                <a:solidFill>
                  <a:srgbClr val="7030A0"/>
                </a:solidFill>
              </a:rPr>
              <a:t/>
            </a:r>
            <a:br>
              <a:rPr lang="mr-IN" sz="2200" dirty="0" smtClean="0">
                <a:solidFill>
                  <a:srgbClr val="7030A0"/>
                </a:solidFill>
              </a:rPr>
            </a:br>
            <a:r>
              <a:rPr lang="mr-IN" sz="2200" dirty="0">
                <a:solidFill>
                  <a:srgbClr val="7030A0"/>
                </a:solidFill>
              </a:rPr>
              <a:t/>
            </a:r>
            <a:br>
              <a:rPr lang="mr-IN" sz="2200" dirty="0">
                <a:solidFill>
                  <a:srgbClr val="7030A0"/>
                </a:solidFill>
              </a:rPr>
            </a:br>
            <a:r>
              <a:rPr lang="mr-IN" sz="2200" dirty="0" smtClean="0">
                <a:solidFill>
                  <a:srgbClr val="7030A0"/>
                </a:solidFill>
              </a:rPr>
              <a:t/>
            </a:r>
            <a:br>
              <a:rPr lang="mr-IN" sz="2200" dirty="0" smtClean="0">
                <a:solidFill>
                  <a:srgbClr val="7030A0"/>
                </a:solidFill>
              </a:rPr>
            </a:br>
            <a:r>
              <a:rPr lang="mr-IN" sz="2200" dirty="0">
                <a:solidFill>
                  <a:srgbClr val="7030A0"/>
                </a:solidFill>
              </a:rPr>
              <a:t/>
            </a:r>
            <a:br>
              <a:rPr lang="mr-IN" sz="2200" dirty="0">
                <a:solidFill>
                  <a:srgbClr val="7030A0"/>
                </a:solidFill>
              </a:rPr>
            </a:br>
            <a:r>
              <a:rPr lang="mr-IN" sz="3600" b="1" dirty="0" smtClean="0">
                <a:solidFill>
                  <a:srgbClr val="C00000"/>
                </a:solidFill>
                <a:latin typeface="Aparajita" pitchFamily="18" charset="0"/>
                <a:cs typeface="Aparajita" pitchFamily="18" charset="0"/>
              </a:rPr>
              <a:t>विश्व </a:t>
            </a:r>
            <a:r>
              <a:rPr lang="mr-IN" sz="3600" b="1" dirty="0">
                <a:solidFill>
                  <a:srgbClr val="C00000"/>
                </a:solidFill>
                <a:latin typeface="Aparajita" pitchFamily="18" charset="0"/>
                <a:cs typeface="Aparajita" pitchFamily="18" charset="0"/>
              </a:rPr>
              <a:t>एक ग्लोबल </a:t>
            </a:r>
            <a:r>
              <a:rPr lang="mr-IN" sz="3600" b="1" dirty="0" smtClean="0">
                <a:solidFill>
                  <a:srgbClr val="C00000"/>
                </a:solidFill>
                <a:latin typeface="Aparajita" pitchFamily="18" charset="0"/>
                <a:cs typeface="Aparajita" pitchFamily="18" charset="0"/>
              </a:rPr>
              <a:t>विलेज=</a:t>
            </a:r>
            <a:br>
              <a:rPr lang="mr-IN" sz="3600" b="1" dirty="0" smtClean="0">
                <a:solidFill>
                  <a:srgbClr val="C00000"/>
                </a:solidFill>
                <a:latin typeface="Aparajita" pitchFamily="18" charset="0"/>
                <a:cs typeface="Aparajita" pitchFamily="18" charset="0"/>
              </a:rPr>
            </a:br>
            <a:r>
              <a:rPr lang="mr-IN" sz="2200" dirty="0">
                <a:solidFill>
                  <a:srgbClr val="7030A0"/>
                </a:solidFill>
                <a:latin typeface="Aparajita" pitchFamily="18" charset="0"/>
                <a:cs typeface="Aparajita" pitchFamily="18" charset="0"/>
              </a:rPr>
              <a:t/>
            </a:r>
            <a:br>
              <a:rPr lang="mr-IN" sz="2200" dirty="0">
                <a:solidFill>
                  <a:srgbClr val="7030A0"/>
                </a:solidFill>
                <a:latin typeface="Aparajita" pitchFamily="18" charset="0"/>
                <a:cs typeface="Aparajita" pitchFamily="18" charset="0"/>
              </a:rPr>
            </a:br>
            <a:r>
              <a:rPr lang="mr-IN" sz="2700" dirty="0" smtClean="0">
                <a:solidFill>
                  <a:srgbClr val="0070C0"/>
                </a:solidFill>
                <a:latin typeface="Aparajita" pitchFamily="18" charset="0"/>
                <a:cs typeface="Aparajita" pitchFamily="18" charset="0"/>
              </a:rPr>
              <a:t>१)समाज के किसी भी कोने का ज्ञान उपलब्ध</a:t>
            </a:r>
            <a:r>
              <a:rPr lang="mr-IN" sz="2700" dirty="0">
                <a:solidFill>
                  <a:srgbClr val="0070C0"/>
                </a:solidFill>
                <a:latin typeface="Aparajita" pitchFamily="18" charset="0"/>
                <a:cs typeface="Aparajita" pitchFamily="18" charset="0"/>
              </a:rPr>
              <a:t> </a:t>
            </a:r>
            <a:r>
              <a:rPr lang="mr-IN" sz="2700" dirty="0" smtClean="0">
                <a:solidFill>
                  <a:srgbClr val="0070C0"/>
                </a:solidFill>
                <a:latin typeface="Aparajita" pitchFamily="18" charset="0"/>
                <a:cs typeface="Aparajita" pitchFamily="18" charset="0"/>
              </a:rPr>
              <a:t>।</a:t>
            </a:r>
            <a:br>
              <a:rPr lang="mr-IN" sz="2700" dirty="0" smtClean="0">
                <a:solidFill>
                  <a:srgbClr val="0070C0"/>
                </a:solidFill>
                <a:latin typeface="Aparajita" pitchFamily="18" charset="0"/>
                <a:cs typeface="Aparajita" pitchFamily="18" charset="0"/>
              </a:rPr>
            </a:br>
            <a:r>
              <a:rPr lang="mr-IN" sz="2700" dirty="0">
                <a:solidFill>
                  <a:srgbClr val="0070C0"/>
                </a:solidFill>
                <a:latin typeface="Aparajita" pitchFamily="18" charset="0"/>
                <a:cs typeface="Aparajita" pitchFamily="18" charset="0"/>
              </a:rPr>
              <a:t/>
            </a:r>
            <a:br>
              <a:rPr lang="mr-IN" sz="2700" dirty="0">
                <a:solidFill>
                  <a:srgbClr val="0070C0"/>
                </a:solidFill>
                <a:latin typeface="Aparajita" pitchFamily="18" charset="0"/>
                <a:cs typeface="Aparajita" pitchFamily="18" charset="0"/>
              </a:rPr>
            </a:br>
            <a:r>
              <a:rPr lang="mr-IN" sz="2700" dirty="0" smtClean="0">
                <a:solidFill>
                  <a:srgbClr val="0070C0"/>
                </a:solidFill>
                <a:latin typeface="Aparajita" pitchFamily="18" charset="0"/>
                <a:cs typeface="Aparajita" pitchFamily="18" charset="0"/>
              </a:rPr>
              <a:t>२)अंतरजाल के माध्यम से भौतिक दूरी समाप्त ।</a:t>
            </a:r>
            <a:br>
              <a:rPr lang="mr-IN" sz="2700" dirty="0" smtClean="0">
                <a:solidFill>
                  <a:srgbClr val="0070C0"/>
                </a:solidFill>
                <a:latin typeface="Aparajita" pitchFamily="18" charset="0"/>
                <a:cs typeface="Aparajita" pitchFamily="18" charset="0"/>
              </a:rPr>
            </a:br>
            <a:r>
              <a:rPr lang="mr-IN" sz="2700" dirty="0">
                <a:solidFill>
                  <a:srgbClr val="0070C0"/>
                </a:solidFill>
                <a:latin typeface="Aparajita" pitchFamily="18" charset="0"/>
                <a:cs typeface="Aparajita" pitchFamily="18" charset="0"/>
              </a:rPr>
              <a:t/>
            </a:r>
            <a:br>
              <a:rPr lang="mr-IN" sz="2700" dirty="0">
                <a:solidFill>
                  <a:srgbClr val="0070C0"/>
                </a:solidFill>
                <a:latin typeface="Aparajita" pitchFamily="18" charset="0"/>
                <a:cs typeface="Aparajita" pitchFamily="18" charset="0"/>
              </a:rPr>
            </a:br>
            <a:r>
              <a:rPr lang="mr-IN" sz="2700" dirty="0" smtClean="0">
                <a:solidFill>
                  <a:srgbClr val="0070C0"/>
                </a:solidFill>
                <a:latin typeface="Aparajita" pitchFamily="18" charset="0"/>
                <a:cs typeface="Aparajita" pitchFamily="18" charset="0"/>
              </a:rPr>
              <a:t>३)पूर्ण विश्व एक छत के नीचे ।</a:t>
            </a:r>
            <a:br>
              <a:rPr lang="mr-IN" sz="2700" dirty="0" smtClean="0">
                <a:solidFill>
                  <a:srgbClr val="0070C0"/>
                </a:solidFill>
                <a:latin typeface="Aparajita" pitchFamily="18" charset="0"/>
                <a:cs typeface="Aparajita" pitchFamily="18" charset="0"/>
              </a:rPr>
            </a:br>
            <a:r>
              <a:rPr lang="mr-IN" sz="2700" dirty="0">
                <a:solidFill>
                  <a:srgbClr val="0070C0"/>
                </a:solidFill>
                <a:latin typeface="Aparajita" pitchFamily="18" charset="0"/>
                <a:cs typeface="Aparajita" pitchFamily="18" charset="0"/>
              </a:rPr>
              <a:t/>
            </a:r>
            <a:br>
              <a:rPr lang="mr-IN" sz="2700" dirty="0">
                <a:solidFill>
                  <a:srgbClr val="0070C0"/>
                </a:solidFill>
                <a:latin typeface="Aparajita" pitchFamily="18" charset="0"/>
                <a:cs typeface="Aparajita" pitchFamily="18" charset="0"/>
              </a:rPr>
            </a:br>
            <a:r>
              <a:rPr lang="mr-IN" sz="2700" dirty="0" smtClean="0">
                <a:solidFill>
                  <a:srgbClr val="0070C0"/>
                </a:solidFill>
                <a:latin typeface="Aparajita" pitchFamily="18" charset="0"/>
                <a:cs typeface="Aparajita" pitchFamily="18" charset="0"/>
              </a:rPr>
              <a:t>४)मनुष्य की जिज्ञासा की पुर्ति</a:t>
            </a:r>
            <a:r>
              <a:rPr lang="mr-IN" sz="2700" dirty="0">
                <a:solidFill>
                  <a:srgbClr val="0070C0"/>
                </a:solidFill>
                <a:latin typeface="Aparajita" pitchFamily="18" charset="0"/>
                <a:cs typeface="Aparajita" pitchFamily="18" charset="0"/>
              </a:rPr>
              <a:t/>
            </a:r>
            <a:br>
              <a:rPr lang="mr-IN" sz="2700" dirty="0">
                <a:solidFill>
                  <a:srgbClr val="0070C0"/>
                </a:solidFill>
                <a:latin typeface="Aparajita" pitchFamily="18" charset="0"/>
                <a:cs typeface="Aparajita" pitchFamily="18" charset="0"/>
              </a:rPr>
            </a:br>
            <a:r>
              <a:rPr lang="mr-IN" sz="2700" dirty="0" smtClean="0">
                <a:solidFill>
                  <a:srgbClr val="0070C0"/>
                </a:solidFill>
                <a:latin typeface="Aparajita" pitchFamily="18" charset="0"/>
                <a:cs typeface="Aparajita" pitchFamily="18" charset="0"/>
              </a:rPr>
              <a:t> </a:t>
            </a:r>
            <a:br>
              <a:rPr lang="mr-IN" sz="2700" dirty="0" smtClean="0">
                <a:solidFill>
                  <a:srgbClr val="0070C0"/>
                </a:solidFill>
                <a:latin typeface="Aparajita" pitchFamily="18" charset="0"/>
                <a:cs typeface="Aparajita" pitchFamily="18" charset="0"/>
              </a:rPr>
            </a:br>
            <a:r>
              <a:rPr lang="mr-IN" sz="2700" dirty="0" smtClean="0">
                <a:solidFill>
                  <a:srgbClr val="0070C0"/>
                </a:solidFill>
                <a:latin typeface="Aparajita" pitchFamily="18" charset="0"/>
                <a:cs typeface="Aparajita" pitchFamily="18" charset="0"/>
              </a:rPr>
              <a:t>५)</a:t>
            </a:r>
            <a:r>
              <a:rPr lang="mr-IN" sz="2700" dirty="0">
                <a:solidFill>
                  <a:srgbClr val="0070C0"/>
                </a:solidFill>
                <a:latin typeface="Aparajita" pitchFamily="18" charset="0"/>
                <a:cs typeface="Aparajita" pitchFamily="18" charset="0"/>
              </a:rPr>
              <a:t> </a:t>
            </a:r>
            <a:r>
              <a:rPr lang="mr-IN" sz="2700" dirty="0" smtClean="0">
                <a:solidFill>
                  <a:srgbClr val="0070C0"/>
                </a:solidFill>
                <a:latin typeface="Aparajita" pitchFamily="18" charset="0"/>
                <a:cs typeface="Aparajita" pitchFamily="18" charset="0"/>
              </a:rPr>
              <a:t>अंतरजाल मनुष्य की इच्छा,भावनाओं और ज्ञान का प्रवक्ता</a:t>
            </a:r>
            <a:br>
              <a:rPr lang="mr-IN" sz="2700" dirty="0" smtClean="0">
                <a:solidFill>
                  <a:srgbClr val="0070C0"/>
                </a:solidFill>
                <a:latin typeface="Aparajita" pitchFamily="18" charset="0"/>
                <a:cs typeface="Aparajita" pitchFamily="18" charset="0"/>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endParaRPr lang="en-US" dirty="0"/>
          </a:p>
        </p:txBody>
      </p:sp>
    </p:spTree>
    <p:extLst>
      <p:ext uri="{BB962C8B-B14F-4D97-AF65-F5344CB8AC3E}">
        <p14:creationId xmlns:p14="http://schemas.microsoft.com/office/powerpoint/2010/main" val="342050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l"/>
            <a:r>
              <a:rPr lang="mr-IN" sz="2200" b="1" dirty="0" smtClean="0">
                <a:solidFill>
                  <a:srgbClr val="7030A0"/>
                </a:solidFill>
              </a:rPr>
              <a:t/>
            </a:r>
            <a:br>
              <a:rPr lang="mr-IN" sz="2200" b="1" dirty="0" smtClean="0">
                <a:solidFill>
                  <a:srgbClr val="7030A0"/>
                </a:solidFill>
              </a:rPr>
            </a:br>
            <a:r>
              <a:rPr lang="mr-IN" sz="2200" b="1" dirty="0">
                <a:solidFill>
                  <a:srgbClr val="7030A0"/>
                </a:solidFill>
              </a:rPr>
              <a:t/>
            </a:r>
            <a:br>
              <a:rPr lang="mr-IN" sz="2200" b="1" dirty="0">
                <a:solidFill>
                  <a:srgbClr val="7030A0"/>
                </a:solidFill>
              </a:rPr>
            </a:br>
            <a:r>
              <a:rPr lang="mr-IN" sz="2200" b="1" dirty="0" smtClean="0">
                <a:solidFill>
                  <a:srgbClr val="7030A0"/>
                </a:solidFill>
              </a:rPr>
              <a:t/>
            </a:r>
            <a:br>
              <a:rPr lang="mr-IN" sz="2200" b="1" dirty="0" smtClean="0">
                <a:solidFill>
                  <a:srgbClr val="7030A0"/>
                </a:solidFill>
              </a:rPr>
            </a:br>
            <a:r>
              <a:rPr lang="mr-IN" sz="2200" b="1" dirty="0">
                <a:solidFill>
                  <a:srgbClr val="7030A0"/>
                </a:solidFill>
              </a:rPr>
              <a:t/>
            </a:r>
            <a:br>
              <a:rPr lang="mr-IN" sz="2200" b="1" dirty="0">
                <a:solidFill>
                  <a:srgbClr val="7030A0"/>
                </a:solidFill>
              </a:rPr>
            </a:br>
            <a:r>
              <a:rPr lang="mr-IN" sz="2200" b="1" dirty="0" smtClean="0">
                <a:solidFill>
                  <a:srgbClr val="7030A0"/>
                </a:solidFill>
              </a:rPr>
              <a:t/>
            </a:r>
            <a:br>
              <a:rPr lang="mr-IN" sz="2200" b="1" dirty="0" smtClean="0">
                <a:solidFill>
                  <a:srgbClr val="7030A0"/>
                </a:solidFill>
              </a:rPr>
            </a:br>
            <a:r>
              <a:rPr lang="mr-IN" sz="2200" b="1" dirty="0">
                <a:solidFill>
                  <a:srgbClr val="7030A0"/>
                </a:solidFill>
              </a:rPr>
              <a:t/>
            </a:r>
            <a:br>
              <a:rPr lang="mr-IN" sz="2200" b="1" dirty="0">
                <a:solidFill>
                  <a:srgbClr val="7030A0"/>
                </a:solidFill>
              </a:rPr>
            </a:br>
            <a:r>
              <a:rPr lang="mr-IN" sz="2200" b="1" dirty="0" smtClean="0">
                <a:solidFill>
                  <a:srgbClr val="7030A0"/>
                </a:solidFill>
              </a:rPr>
              <a:t/>
            </a:r>
            <a:br>
              <a:rPr lang="mr-IN" sz="2200" b="1" dirty="0" smtClean="0">
                <a:solidFill>
                  <a:srgbClr val="7030A0"/>
                </a:solidFill>
              </a:rPr>
            </a:br>
            <a:r>
              <a:rPr lang="mr-IN" sz="2200" b="1" dirty="0">
                <a:solidFill>
                  <a:srgbClr val="7030A0"/>
                </a:solidFill>
              </a:rPr>
              <a:t/>
            </a:r>
            <a:br>
              <a:rPr lang="mr-IN" sz="2200" b="1" dirty="0">
                <a:solidFill>
                  <a:srgbClr val="7030A0"/>
                </a:solidFill>
              </a:rPr>
            </a:br>
            <a:r>
              <a:rPr lang="mr-IN" sz="3100" b="1" dirty="0">
                <a:solidFill>
                  <a:srgbClr val="C00000"/>
                </a:solidFill>
                <a:latin typeface="Aparajita" pitchFamily="18" charset="0"/>
                <a:cs typeface="Aparajita" pitchFamily="18" charset="0"/>
              </a:rPr>
              <a:t>सूचनाओं का </a:t>
            </a:r>
            <a:r>
              <a:rPr lang="mr-IN" sz="3100" b="1" dirty="0" smtClean="0">
                <a:solidFill>
                  <a:srgbClr val="C00000"/>
                </a:solidFill>
                <a:latin typeface="Aparajita" pitchFamily="18" charset="0"/>
                <a:cs typeface="Aparajita" pitchFamily="18" charset="0"/>
              </a:rPr>
              <a:t>आदान-प्रदान =</a:t>
            </a:r>
            <a:r>
              <a:rPr lang="mr-IN" sz="2200" b="1" dirty="0" smtClean="0">
                <a:solidFill>
                  <a:srgbClr val="7030A0"/>
                </a:solidFill>
                <a:latin typeface="Aparajita" pitchFamily="18" charset="0"/>
                <a:cs typeface="Aparajita" pitchFamily="18" charset="0"/>
              </a:rPr>
              <a:t/>
            </a:r>
            <a:br>
              <a:rPr lang="mr-IN" sz="2200" b="1" dirty="0" smtClean="0">
                <a:solidFill>
                  <a:srgbClr val="7030A0"/>
                </a:solidFill>
                <a:latin typeface="Aparajita" pitchFamily="18" charset="0"/>
                <a:cs typeface="Aparajita" pitchFamily="18" charset="0"/>
              </a:rPr>
            </a:br>
            <a:r>
              <a:rPr lang="mr-IN" sz="2200" b="1" dirty="0">
                <a:solidFill>
                  <a:srgbClr val="7030A0"/>
                </a:solidFill>
                <a:latin typeface="Aparajita" pitchFamily="18" charset="0"/>
                <a:cs typeface="Aparajita" pitchFamily="18" charset="0"/>
              </a:rPr>
              <a:t/>
            </a:r>
            <a:br>
              <a:rPr lang="mr-IN" sz="2200" b="1" dirty="0">
                <a:solidFill>
                  <a:srgbClr val="7030A0"/>
                </a:solidFill>
                <a:latin typeface="Aparajita" pitchFamily="18" charset="0"/>
                <a:cs typeface="Aparajita" pitchFamily="18" charset="0"/>
              </a:rPr>
            </a:br>
            <a:r>
              <a:rPr lang="en-US" sz="2200" dirty="0" smtClean="0">
                <a:solidFill>
                  <a:srgbClr val="0070C0"/>
                </a:solidFill>
                <a:latin typeface="Aparajita" pitchFamily="18" charset="0"/>
                <a:cs typeface="Aparajita" pitchFamily="18" charset="0"/>
              </a:rPr>
              <a:t/>
            </a:r>
            <a:br>
              <a:rPr lang="en-US" sz="2200" dirty="0" smtClean="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१)इंटरनेट सूचनाओं का एक विशाल सागर है</a:t>
            </a:r>
            <a:r>
              <a:rPr lang="mr-IN" sz="2400" dirty="0" smtClean="0">
                <a:solidFill>
                  <a:srgbClr val="0070C0"/>
                </a:solidFill>
                <a:latin typeface="Aparajita" pitchFamily="18" charset="0"/>
                <a:cs typeface="Aparajita" pitchFamily="18" charset="0"/>
              </a:rPr>
              <a:t>।</a:t>
            </a:r>
            <a:r>
              <a:rPr lang="mr-IN" sz="2200" dirty="0" smtClean="0">
                <a:solidFill>
                  <a:srgbClr val="0070C0"/>
                </a:solidFill>
                <a:latin typeface="Aparajita" pitchFamily="18" charset="0"/>
                <a:cs typeface="Aparajita" pitchFamily="18" charset="0"/>
              </a:rPr>
              <a:t> जिसका मुख्य कार्य है, सूचनाओं का आदान-प्रदान करना</a:t>
            </a:r>
            <a:r>
              <a:rPr lang="mr-IN" sz="2400" dirty="0" smtClean="0">
                <a:solidFill>
                  <a:srgbClr val="0070C0"/>
                </a:solidFill>
                <a:latin typeface="Aparajita" pitchFamily="18" charset="0"/>
                <a:cs typeface="Aparajita" pitchFamily="18" charset="0"/>
              </a:rPr>
              <a:t>।</a:t>
            </a:r>
            <a:br>
              <a:rPr lang="mr-IN" sz="2400" dirty="0" smtClean="0">
                <a:solidFill>
                  <a:srgbClr val="0070C0"/>
                </a:solidFill>
                <a:latin typeface="Aparajita" pitchFamily="18" charset="0"/>
                <a:cs typeface="Aparajita" pitchFamily="18" charset="0"/>
              </a:rPr>
            </a:br>
            <a:r>
              <a:rPr lang="mr-IN" sz="2400" dirty="0">
                <a:solidFill>
                  <a:srgbClr val="0070C0"/>
                </a:solidFill>
                <a:latin typeface="Aparajita" pitchFamily="18" charset="0"/>
                <a:cs typeface="Aparajita" pitchFamily="18" charset="0"/>
              </a:rPr>
              <a:t/>
            </a:r>
            <a:br>
              <a:rPr lang="mr-IN" sz="2400" dirty="0">
                <a:solidFill>
                  <a:srgbClr val="0070C0"/>
                </a:solidFill>
                <a:latin typeface="Aparajita" pitchFamily="18" charset="0"/>
                <a:cs typeface="Aparajita" pitchFamily="18" charset="0"/>
              </a:rPr>
            </a:br>
            <a:r>
              <a:rPr lang="en-US" sz="2200" dirty="0">
                <a:solidFill>
                  <a:srgbClr val="0070C0"/>
                </a:solidFill>
                <a:latin typeface="Aparajita" pitchFamily="18" charset="0"/>
                <a:cs typeface="Aparajita" pitchFamily="18" charset="0"/>
              </a:rPr>
              <a:t/>
            </a:r>
            <a:br>
              <a:rPr lang="en-US" sz="2200" dirty="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२)पत्रकारिता और इंटरनेटएक दूसरे के पूरक बन गये है</a:t>
            </a:r>
            <a:r>
              <a:rPr lang="mr-IN" sz="2400" dirty="0" smtClean="0">
                <a:solidFill>
                  <a:srgbClr val="0070C0"/>
                </a:solidFill>
                <a:latin typeface="Aparajita" pitchFamily="18" charset="0"/>
                <a:cs typeface="Aparajita" pitchFamily="18" charset="0"/>
              </a:rPr>
              <a:t> ।</a:t>
            </a:r>
            <a:br>
              <a:rPr lang="mr-IN" sz="2400" dirty="0" smtClean="0">
                <a:solidFill>
                  <a:srgbClr val="0070C0"/>
                </a:solidFill>
                <a:latin typeface="Aparajita" pitchFamily="18" charset="0"/>
                <a:cs typeface="Aparajita" pitchFamily="18" charset="0"/>
              </a:rPr>
            </a:br>
            <a:r>
              <a:rPr lang="mr-IN" sz="2400" dirty="0">
                <a:solidFill>
                  <a:srgbClr val="0070C0"/>
                </a:solidFill>
                <a:latin typeface="Aparajita" pitchFamily="18" charset="0"/>
                <a:cs typeface="Aparajita" pitchFamily="18" charset="0"/>
              </a:rPr>
              <a:t/>
            </a:r>
            <a:br>
              <a:rPr lang="mr-IN" sz="2400" dirty="0">
                <a:solidFill>
                  <a:srgbClr val="0070C0"/>
                </a:solidFill>
                <a:latin typeface="Aparajita" pitchFamily="18" charset="0"/>
                <a:cs typeface="Aparajita" pitchFamily="18" charset="0"/>
              </a:rPr>
            </a:br>
            <a:r>
              <a:rPr lang="mr-IN" sz="2400" dirty="0" smtClean="0">
                <a:solidFill>
                  <a:srgbClr val="0070C0"/>
                </a:solidFill>
                <a:latin typeface="Aparajita" pitchFamily="18" charset="0"/>
                <a:cs typeface="Aparajita" pitchFamily="18" charset="0"/>
              </a:rPr>
              <a:t/>
            </a:r>
            <a:br>
              <a:rPr lang="mr-IN" sz="2400" dirty="0" smtClean="0">
                <a:solidFill>
                  <a:srgbClr val="0070C0"/>
                </a:solidFill>
                <a:latin typeface="Aparajita" pitchFamily="18" charset="0"/>
                <a:cs typeface="Aparajita" pitchFamily="18" charset="0"/>
              </a:rPr>
            </a:br>
            <a:r>
              <a:rPr lang="mr-IN" sz="2400" dirty="0" smtClean="0">
                <a:solidFill>
                  <a:srgbClr val="0070C0"/>
                </a:solidFill>
                <a:latin typeface="Aparajita" pitchFamily="18" charset="0"/>
                <a:cs typeface="Aparajita" pitchFamily="18" charset="0"/>
              </a:rPr>
              <a:t>३)</a:t>
            </a:r>
            <a:r>
              <a:rPr lang="mr-IN" sz="2400" dirty="0">
                <a:solidFill>
                  <a:srgbClr val="0070C0"/>
                </a:solidFill>
                <a:latin typeface="Aparajita" pitchFamily="18" charset="0"/>
                <a:cs typeface="Aparajita" pitchFamily="18" charset="0"/>
              </a:rPr>
              <a:t> </a:t>
            </a:r>
            <a:r>
              <a:rPr lang="mr-IN" sz="2200" dirty="0" smtClean="0">
                <a:solidFill>
                  <a:srgbClr val="0070C0"/>
                </a:solidFill>
                <a:latin typeface="Aparajita" pitchFamily="18" charset="0"/>
                <a:cs typeface="Aparajita" pitchFamily="18" charset="0"/>
              </a:rPr>
              <a:t>इंटरनेट आज विचारोंकी अभिव्यक्ति का सर्वाधिक प्रभावी माध्यम है</a:t>
            </a:r>
            <a:r>
              <a:rPr lang="mr-IN" sz="2400" dirty="0">
                <a:solidFill>
                  <a:srgbClr val="0070C0"/>
                </a:solidFill>
                <a:latin typeface="Aparajita" pitchFamily="18" charset="0"/>
                <a:cs typeface="Aparajita" pitchFamily="18" charset="0"/>
              </a:rPr>
              <a:t> </a:t>
            </a:r>
            <a:r>
              <a:rPr lang="mr-IN" sz="2400" dirty="0" smtClean="0">
                <a:solidFill>
                  <a:srgbClr val="0070C0"/>
                </a:solidFill>
                <a:latin typeface="Aparajita" pitchFamily="18" charset="0"/>
                <a:cs typeface="Aparajita" pitchFamily="18" charset="0"/>
              </a:rPr>
              <a:t>।</a:t>
            </a:r>
            <a:br>
              <a:rPr lang="mr-IN" sz="2400" dirty="0" smtClean="0">
                <a:solidFill>
                  <a:srgbClr val="0070C0"/>
                </a:solidFill>
                <a:latin typeface="Aparajita" pitchFamily="18" charset="0"/>
                <a:cs typeface="Aparajita" pitchFamily="18" charset="0"/>
              </a:rPr>
            </a:br>
            <a:r>
              <a:rPr lang="mr-IN" sz="2400" dirty="0" smtClean="0">
                <a:solidFill>
                  <a:srgbClr val="0070C0"/>
                </a:solidFill>
                <a:latin typeface="Aparajita" pitchFamily="18" charset="0"/>
                <a:cs typeface="Aparajita" pitchFamily="18" charset="0"/>
              </a:rPr>
              <a:t/>
            </a:r>
            <a:br>
              <a:rPr lang="mr-IN" sz="2400" dirty="0" smtClean="0">
                <a:solidFill>
                  <a:srgbClr val="0070C0"/>
                </a:solidFill>
                <a:latin typeface="Aparajita" pitchFamily="18" charset="0"/>
                <a:cs typeface="Aparajita" pitchFamily="18" charset="0"/>
              </a:rPr>
            </a:br>
            <a:r>
              <a:rPr lang="mr-IN" sz="2400" dirty="0" smtClean="0">
                <a:solidFill>
                  <a:srgbClr val="0070C0"/>
                </a:solidFill>
                <a:latin typeface="Aparajita" pitchFamily="18" charset="0"/>
                <a:cs typeface="Aparajita" pitchFamily="18" charset="0"/>
              </a:rPr>
              <a:t/>
            </a:r>
            <a:br>
              <a:rPr lang="mr-IN" sz="2400" dirty="0" smtClean="0">
                <a:solidFill>
                  <a:srgbClr val="0070C0"/>
                </a:solidFill>
                <a:latin typeface="Aparajita" pitchFamily="18" charset="0"/>
                <a:cs typeface="Aparajita" pitchFamily="18" charset="0"/>
              </a:rPr>
            </a:br>
            <a:r>
              <a:rPr lang="mr-IN" sz="2400" dirty="0" smtClean="0">
                <a:solidFill>
                  <a:srgbClr val="0070C0"/>
                </a:solidFill>
                <a:latin typeface="Aparajita" pitchFamily="18" charset="0"/>
                <a:cs typeface="Aparajita" pitchFamily="18" charset="0"/>
              </a:rPr>
              <a:t>४)विश्व की समस्त जानकारी अंतरजाल मे सिमटी हुई है</a:t>
            </a:r>
            <a:r>
              <a:rPr lang="mr-IN" sz="2400" dirty="0">
                <a:solidFill>
                  <a:srgbClr val="0070C0"/>
                </a:solidFill>
                <a:latin typeface="Aparajita" pitchFamily="18" charset="0"/>
                <a:cs typeface="Aparajita" pitchFamily="18" charset="0"/>
              </a:rPr>
              <a:t> ।</a:t>
            </a:r>
            <a:r>
              <a:rPr lang="en-US" sz="2200" dirty="0">
                <a:solidFill>
                  <a:srgbClr val="0070C0"/>
                </a:solidFill>
                <a:latin typeface="Aparajita" pitchFamily="18" charset="0"/>
                <a:cs typeface="Aparajita" pitchFamily="18" charset="0"/>
              </a:rPr>
              <a:t/>
            </a:r>
            <a:br>
              <a:rPr lang="en-US" sz="2200" dirty="0">
                <a:solidFill>
                  <a:srgbClr val="0070C0"/>
                </a:solidFill>
                <a:latin typeface="Aparajita" pitchFamily="18" charset="0"/>
                <a:cs typeface="Aparajita" pitchFamily="18" charset="0"/>
              </a:rPr>
            </a:br>
            <a:r>
              <a:rPr lang="en-US" sz="2200" dirty="0" smtClean="0">
                <a:solidFill>
                  <a:srgbClr val="0070C0"/>
                </a:solidFill>
              </a:rPr>
              <a:t/>
            </a:r>
            <a:br>
              <a:rPr lang="en-US" sz="2200" dirty="0" smtClean="0">
                <a:solidFill>
                  <a:srgbClr val="0070C0"/>
                </a:solidFill>
              </a:rPr>
            </a:br>
            <a:r>
              <a:rPr lang="en-US" sz="2200" dirty="0">
                <a:solidFill>
                  <a:srgbClr val="0070C0"/>
                </a:solidFill>
              </a:rPr>
              <a:t/>
            </a:r>
            <a:br>
              <a:rPr lang="en-US" sz="2200" dirty="0">
                <a:solidFill>
                  <a:srgbClr val="0070C0"/>
                </a:solidFill>
              </a:rPr>
            </a:br>
            <a:r>
              <a:rPr lang="en-US" sz="2200" dirty="0" smtClean="0">
                <a:solidFill>
                  <a:srgbClr val="0070C0"/>
                </a:solidFill>
              </a:rPr>
              <a:t/>
            </a:r>
            <a:br>
              <a:rPr lang="en-US" sz="2200" dirty="0" smtClean="0">
                <a:solidFill>
                  <a:srgbClr val="0070C0"/>
                </a:solidFill>
              </a:rPr>
            </a:br>
            <a:r>
              <a:rPr lang="en-US" sz="2200" dirty="0">
                <a:solidFill>
                  <a:srgbClr val="0070C0"/>
                </a:solidFill>
              </a:rPr>
              <a:t/>
            </a:r>
            <a:br>
              <a:rPr lang="en-US" sz="2200" dirty="0">
                <a:solidFill>
                  <a:srgbClr val="0070C0"/>
                </a:solidFill>
              </a:rPr>
            </a:br>
            <a:r>
              <a:rPr lang="en-US" sz="2200" dirty="0" smtClean="0">
                <a:solidFill>
                  <a:srgbClr val="0070C0"/>
                </a:solidFill>
              </a:rPr>
              <a:t/>
            </a:r>
            <a:br>
              <a:rPr lang="en-US" sz="2200" dirty="0" smtClean="0">
                <a:solidFill>
                  <a:srgbClr val="0070C0"/>
                </a:solidFill>
              </a:rPr>
            </a:br>
            <a:r>
              <a:rPr lang="en-US" sz="2200" dirty="0">
                <a:solidFill>
                  <a:srgbClr val="0070C0"/>
                </a:solidFill>
              </a:rPr>
              <a:t/>
            </a:r>
            <a:br>
              <a:rPr lang="en-US" sz="2200" dirty="0">
                <a:solidFill>
                  <a:srgbClr val="0070C0"/>
                </a:solidFill>
              </a:rPr>
            </a:br>
            <a:r>
              <a:rPr lang="en-US" sz="2200" dirty="0" smtClean="0">
                <a:solidFill>
                  <a:srgbClr val="0070C0"/>
                </a:solidFill>
              </a:rPr>
              <a:t/>
            </a:r>
            <a:br>
              <a:rPr lang="en-US" sz="2200" dirty="0" smtClean="0">
                <a:solidFill>
                  <a:srgbClr val="0070C0"/>
                </a:solidFill>
              </a:rPr>
            </a:br>
            <a:r>
              <a:rPr lang="en-US" sz="2200" dirty="0">
                <a:solidFill>
                  <a:srgbClr val="0070C0"/>
                </a:solidFill>
              </a:rPr>
              <a:t/>
            </a:r>
            <a:br>
              <a:rPr lang="en-US" sz="2200" dirty="0">
                <a:solidFill>
                  <a:srgbClr val="0070C0"/>
                </a:solidFill>
              </a:rPr>
            </a:br>
            <a:endParaRPr lang="en-US" dirty="0"/>
          </a:p>
        </p:txBody>
      </p:sp>
    </p:spTree>
    <p:extLst>
      <p:ext uri="{BB962C8B-B14F-4D97-AF65-F5344CB8AC3E}">
        <p14:creationId xmlns:p14="http://schemas.microsoft.com/office/powerpoint/2010/main" val="373448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34400" cy="5821362"/>
          </a:xfrm>
        </p:spPr>
        <p:txBody>
          <a:bodyPr>
            <a:normAutofit fontScale="90000"/>
          </a:bodyPr>
          <a:lstStyle/>
          <a:p>
            <a:pPr algn="l"/>
            <a:r>
              <a:rPr lang="mr-IN" sz="2200" b="1" dirty="0" smtClean="0">
                <a:solidFill>
                  <a:srgbClr val="7030A0"/>
                </a:solidFill>
              </a:rPr>
              <a:t/>
            </a:r>
            <a:br>
              <a:rPr lang="mr-IN" sz="2200" b="1" dirty="0" smtClean="0">
                <a:solidFill>
                  <a:srgbClr val="7030A0"/>
                </a:solidFill>
              </a:rPr>
            </a:br>
            <a:r>
              <a:rPr lang="mr-IN" sz="2200" b="1" dirty="0">
                <a:solidFill>
                  <a:srgbClr val="7030A0"/>
                </a:solidFill>
              </a:rPr>
              <a:t/>
            </a:r>
            <a:br>
              <a:rPr lang="mr-IN" sz="2200" b="1" dirty="0">
                <a:solidFill>
                  <a:srgbClr val="7030A0"/>
                </a:solidFill>
              </a:rPr>
            </a:br>
            <a:r>
              <a:rPr lang="mr-IN" sz="2200" b="1" dirty="0" smtClean="0">
                <a:solidFill>
                  <a:srgbClr val="7030A0"/>
                </a:solidFill>
              </a:rPr>
              <a:t/>
            </a:r>
            <a:br>
              <a:rPr lang="mr-IN" sz="2200" b="1" dirty="0" smtClean="0">
                <a:solidFill>
                  <a:srgbClr val="7030A0"/>
                </a:solidFill>
              </a:rPr>
            </a:br>
            <a:r>
              <a:rPr lang="mr-IN" sz="2200" b="1" dirty="0">
                <a:solidFill>
                  <a:srgbClr val="7030A0"/>
                </a:solidFill>
              </a:rPr>
              <a:t/>
            </a:r>
            <a:br>
              <a:rPr lang="mr-IN" sz="2200" b="1" dirty="0">
                <a:solidFill>
                  <a:srgbClr val="7030A0"/>
                </a:solidFill>
              </a:rPr>
            </a:br>
            <a:r>
              <a:rPr lang="mr-IN" sz="2200" b="1" dirty="0" smtClean="0">
                <a:solidFill>
                  <a:srgbClr val="7030A0"/>
                </a:solidFill>
              </a:rPr>
              <a:t/>
            </a:r>
            <a:br>
              <a:rPr lang="mr-IN" sz="2200" b="1" dirty="0" smtClean="0">
                <a:solidFill>
                  <a:srgbClr val="7030A0"/>
                </a:solidFill>
              </a:rPr>
            </a:br>
            <a:r>
              <a:rPr lang="mr-IN" sz="3600" b="1" dirty="0" smtClean="0">
                <a:solidFill>
                  <a:srgbClr val="C00000"/>
                </a:solidFill>
                <a:latin typeface="Aparajita" pitchFamily="18" charset="0"/>
                <a:cs typeface="Aparajita" pitchFamily="18" charset="0"/>
              </a:rPr>
              <a:t>सहज </a:t>
            </a:r>
            <a:r>
              <a:rPr lang="mr-IN" sz="3600" b="1" dirty="0">
                <a:solidFill>
                  <a:srgbClr val="C00000"/>
                </a:solidFill>
                <a:latin typeface="Aparajita" pitchFamily="18" charset="0"/>
                <a:cs typeface="Aparajita" pitchFamily="18" charset="0"/>
              </a:rPr>
              <a:t>संपर्क </a:t>
            </a:r>
            <a:r>
              <a:rPr lang="mr-IN" sz="3600" b="1" dirty="0" smtClean="0">
                <a:solidFill>
                  <a:srgbClr val="C00000"/>
                </a:solidFill>
                <a:latin typeface="Aparajita" pitchFamily="18" charset="0"/>
                <a:cs typeface="Aparajita" pitchFamily="18" charset="0"/>
              </a:rPr>
              <a:t>साधन =</a:t>
            </a:r>
            <a:br>
              <a:rPr lang="mr-IN" sz="3600" b="1" dirty="0" smtClean="0">
                <a:solidFill>
                  <a:srgbClr val="C00000"/>
                </a:solidFill>
                <a:latin typeface="Aparajita" pitchFamily="18" charset="0"/>
                <a:cs typeface="Aparajita" pitchFamily="18" charset="0"/>
              </a:rPr>
            </a:br>
            <a:r>
              <a:rPr lang="mr-IN" sz="2200" b="1" dirty="0">
                <a:solidFill>
                  <a:srgbClr val="7030A0"/>
                </a:solidFill>
                <a:latin typeface="Aparajita" pitchFamily="18" charset="0"/>
                <a:cs typeface="Aparajita" pitchFamily="18" charset="0"/>
              </a:rPr>
              <a:t/>
            </a:r>
            <a:br>
              <a:rPr lang="mr-IN" sz="2200" b="1" dirty="0">
                <a:solidFill>
                  <a:srgbClr val="7030A0"/>
                </a:solidFill>
                <a:latin typeface="Aparajita" pitchFamily="18" charset="0"/>
                <a:cs typeface="Aparajita" pitchFamily="18" charset="0"/>
              </a:rPr>
            </a:br>
            <a:r>
              <a:rPr lang="mr-IN" sz="2700" dirty="0" smtClean="0">
                <a:solidFill>
                  <a:srgbClr val="00B0F0"/>
                </a:solidFill>
                <a:latin typeface="Aparajita" pitchFamily="18" charset="0"/>
                <a:cs typeface="Aparajita" pitchFamily="18" charset="0"/>
              </a:rPr>
              <a:t>१)इंटरनेट से जुडने पर क्षणभर मे अलग-अलग स्थानों की जानकारी मिलती है</a:t>
            </a:r>
            <a:r>
              <a:rPr lang="mr-IN" sz="2700" dirty="0">
                <a:solidFill>
                  <a:srgbClr val="00B0F0"/>
                </a:solidFill>
                <a:latin typeface="Aparajita" pitchFamily="18" charset="0"/>
                <a:cs typeface="Aparajita" pitchFamily="18" charset="0"/>
              </a:rPr>
              <a:t> </a:t>
            </a:r>
            <a:r>
              <a:rPr lang="mr-IN" sz="2700" dirty="0" smtClean="0">
                <a:solidFill>
                  <a:srgbClr val="00B0F0"/>
                </a:solidFill>
                <a:latin typeface="Aparajita" pitchFamily="18" charset="0"/>
                <a:cs typeface="Aparajita" pitchFamily="18" charset="0"/>
              </a:rPr>
              <a:t>।</a:t>
            </a:r>
            <a:r>
              <a:rPr lang="en-US" sz="2700" dirty="0" smtClean="0">
                <a:solidFill>
                  <a:srgbClr val="00B0F0"/>
                </a:solidFill>
                <a:latin typeface="Aparajita" pitchFamily="18" charset="0"/>
                <a:cs typeface="Aparajita" pitchFamily="18" charset="0"/>
              </a:rPr>
              <a:t/>
            </a:r>
            <a:br>
              <a:rPr lang="en-US" sz="2700" dirty="0" smtClean="0">
                <a:solidFill>
                  <a:srgbClr val="00B0F0"/>
                </a:solidFill>
                <a:latin typeface="Aparajita" pitchFamily="18" charset="0"/>
                <a:cs typeface="Aparajita" pitchFamily="18" charset="0"/>
              </a:rPr>
            </a:br>
            <a:r>
              <a:rPr lang="en-US" sz="2700" dirty="0">
                <a:solidFill>
                  <a:srgbClr val="00B0F0"/>
                </a:solidFill>
                <a:latin typeface="Aparajita" pitchFamily="18" charset="0"/>
                <a:cs typeface="Aparajita" pitchFamily="18" charset="0"/>
              </a:rPr>
              <a:t/>
            </a:r>
            <a:br>
              <a:rPr lang="en-US" sz="2700" dirty="0">
                <a:solidFill>
                  <a:srgbClr val="00B0F0"/>
                </a:solidFill>
                <a:latin typeface="Aparajita" pitchFamily="18" charset="0"/>
                <a:cs typeface="Aparajita" pitchFamily="18" charset="0"/>
              </a:rPr>
            </a:br>
            <a:r>
              <a:rPr lang="mr-IN" sz="2700" dirty="0" smtClean="0">
                <a:solidFill>
                  <a:srgbClr val="00B0F0"/>
                </a:solidFill>
                <a:latin typeface="Aparajita" pitchFamily="18" charset="0"/>
                <a:cs typeface="Aparajita" pitchFamily="18" charset="0"/>
              </a:rPr>
              <a:t>२)जिन किताबों को खारीदने मे हम समर्थ नहीहै,उनतक इंटरनेट के माध्यम से पहुँचा जा सकता है ।</a:t>
            </a:r>
            <a:br>
              <a:rPr lang="mr-IN" sz="2700" dirty="0" smtClean="0">
                <a:solidFill>
                  <a:srgbClr val="00B0F0"/>
                </a:solidFill>
                <a:latin typeface="Aparajita" pitchFamily="18" charset="0"/>
                <a:cs typeface="Aparajita" pitchFamily="18" charset="0"/>
              </a:rPr>
            </a:br>
            <a:r>
              <a:rPr lang="mr-IN" sz="2700" dirty="0">
                <a:solidFill>
                  <a:srgbClr val="00B0F0"/>
                </a:solidFill>
                <a:latin typeface="Aparajita" pitchFamily="18" charset="0"/>
                <a:cs typeface="Aparajita" pitchFamily="18" charset="0"/>
              </a:rPr>
              <a:t/>
            </a:r>
            <a:br>
              <a:rPr lang="mr-IN" sz="2700" dirty="0">
                <a:solidFill>
                  <a:srgbClr val="00B0F0"/>
                </a:solidFill>
                <a:latin typeface="Aparajita" pitchFamily="18" charset="0"/>
                <a:cs typeface="Aparajita" pitchFamily="18" charset="0"/>
              </a:rPr>
            </a:br>
            <a:r>
              <a:rPr lang="mr-IN" sz="2700" dirty="0" smtClean="0">
                <a:solidFill>
                  <a:srgbClr val="00B0F0"/>
                </a:solidFill>
                <a:latin typeface="Aparajita" pitchFamily="18" charset="0"/>
                <a:cs typeface="Aparajita" pitchFamily="18" charset="0"/>
              </a:rPr>
              <a:t>३)सिनिमा जगत से मनोरंजन की सामग्री </a:t>
            </a:r>
            <a:r>
              <a:rPr lang="mr-IN" sz="2700" dirty="0">
                <a:solidFill>
                  <a:srgbClr val="00B0F0"/>
                </a:solidFill>
                <a:latin typeface="Aparajita" pitchFamily="18" charset="0"/>
                <a:cs typeface="Aparajita" pitchFamily="18" charset="0"/>
              </a:rPr>
              <a:t>इंटरनेट के माध्यम से </a:t>
            </a:r>
            <a:r>
              <a:rPr lang="mr-IN" sz="2700" dirty="0" smtClean="0">
                <a:solidFill>
                  <a:srgbClr val="00B0F0"/>
                </a:solidFill>
                <a:latin typeface="Aparajita" pitchFamily="18" charset="0"/>
                <a:cs typeface="Aparajita" pitchFamily="18" charset="0"/>
              </a:rPr>
              <a:t>प्राप्त होती है</a:t>
            </a:r>
            <a:r>
              <a:rPr lang="mr-IN" sz="2700" dirty="0">
                <a:solidFill>
                  <a:srgbClr val="00B0F0"/>
                </a:solidFill>
                <a:latin typeface="Aparajita" pitchFamily="18" charset="0"/>
                <a:cs typeface="Aparajita" pitchFamily="18" charset="0"/>
              </a:rPr>
              <a:t> ।</a:t>
            </a:r>
            <a:r>
              <a:rPr lang="mr-IN" sz="2700" b="1" dirty="0" smtClean="0">
                <a:solidFill>
                  <a:srgbClr val="00B0F0"/>
                </a:solidFill>
                <a:latin typeface="Aparajita" pitchFamily="18" charset="0"/>
                <a:cs typeface="Aparajita" pitchFamily="18" charset="0"/>
              </a:rPr>
              <a:t/>
            </a:r>
            <a:br>
              <a:rPr lang="mr-IN" sz="2700" b="1" dirty="0" smtClean="0">
                <a:solidFill>
                  <a:srgbClr val="00B0F0"/>
                </a:solidFill>
                <a:latin typeface="Aparajita" pitchFamily="18" charset="0"/>
                <a:cs typeface="Aparajita" pitchFamily="18" charset="0"/>
              </a:rPr>
            </a:br>
            <a:r>
              <a:rPr lang="mr-IN" sz="2200" b="1" dirty="0">
                <a:solidFill>
                  <a:srgbClr val="00B0F0"/>
                </a:solidFill>
                <a:latin typeface="Aparajita" pitchFamily="18" charset="0"/>
                <a:cs typeface="Aparajita" pitchFamily="18" charset="0"/>
              </a:rPr>
              <a:t/>
            </a:r>
            <a:br>
              <a:rPr lang="mr-IN" sz="2200" b="1" dirty="0">
                <a:solidFill>
                  <a:srgbClr val="00B0F0"/>
                </a:solidFill>
                <a:latin typeface="Aparajita" pitchFamily="18" charset="0"/>
                <a:cs typeface="Aparajita" pitchFamily="18" charset="0"/>
              </a:rPr>
            </a:br>
            <a:r>
              <a:rPr lang="mr-IN" sz="2200" b="1" dirty="0" smtClean="0">
                <a:solidFill>
                  <a:srgbClr val="7030A0"/>
                </a:solidFill>
                <a:latin typeface="Aparajita" pitchFamily="18" charset="0"/>
                <a:cs typeface="Aparajita" pitchFamily="18" charset="0"/>
              </a:rPr>
              <a:t/>
            </a:r>
            <a:br>
              <a:rPr lang="mr-IN" sz="2200" b="1" dirty="0" smtClean="0">
                <a:solidFill>
                  <a:srgbClr val="7030A0"/>
                </a:solidFill>
                <a:latin typeface="Aparajita" pitchFamily="18" charset="0"/>
                <a:cs typeface="Aparajita" pitchFamily="18" charset="0"/>
              </a:rPr>
            </a:br>
            <a:r>
              <a:rPr lang="mr-IN" sz="2700" dirty="0" smtClean="0">
                <a:solidFill>
                  <a:srgbClr val="00B0F0"/>
                </a:solidFill>
                <a:latin typeface="Aparajita" pitchFamily="18" charset="0"/>
                <a:cs typeface="Aparajita" pitchFamily="18" charset="0"/>
              </a:rPr>
              <a:t>४)हजारो मिल दूर के व्यक्ति से संपर्क करना पलभर का कार्य है</a:t>
            </a:r>
            <a:r>
              <a:rPr lang="mr-IN" sz="2700" dirty="0">
                <a:solidFill>
                  <a:srgbClr val="00B0F0"/>
                </a:solidFill>
                <a:latin typeface="Aparajita" pitchFamily="18" charset="0"/>
                <a:cs typeface="Aparajita" pitchFamily="18" charset="0"/>
              </a:rPr>
              <a:t> ।</a:t>
            </a:r>
            <a:br>
              <a:rPr lang="mr-IN" sz="2700" dirty="0">
                <a:solidFill>
                  <a:srgbClr val="00B0F0"/>
                </a:solidFill>
                <a:latin typeface="Aparajita" pitchFamily="18" charset="0"/>
                <a:cs typeface="Aparajita" pitchFamily="18" charset="0"/>
              </a:rPr>
            </a:br>
            <a:r>
              <a:rPr lang="mr-IN" sz="2200" dirty="0" smtClean="0">
                <a:solidFill>
                  <a:srgbClr val="7030A0"/>
                </a:solidFill>
                <a:latin typeface="Aparajita" pitchFamily="18" charset="0"/>
                <a:cs typeface="Aparajita" pitchFamily="18" charset="0"/>
              </a:rPr>
              <a:t/>
            </a:r>
            <a:br>
              <a:rPr lang="mr-IN" sz="2200" dirty="0" smtClean="0">
                <a:solidFill>
                  <a:srgbClr val="7030A0"/>
                </a:solidFill>
                <a:latin typeface="Aparajita" pitchFamily="18" charset="0"/>
                <a:cs typeface="Aparajita" pitchFamily="18" charset="0"/>
              </a:rPr>
            </a:br>
            <a:r>
              <a:rPr lang="mr-IN" sz="2200" b="1" dirty="0">
                <a:solidFill>
                  <a:srgbClr val="7030A0"/>
                </a:solidFill>
              </a:rPr>
              <a:t/>
            </a:r>
            <a:br>
              <a:rPr lang="mr-IN" sz="2200" b="1" dirty="0">
                <a:solidFill>
                  <a:srgbClr val="7030A0"/>
                </a:solidFill>
              </a:rPr>
            </a:br>
            <a:r>
              <a:rPr lang="mr-IN" sz="2200" b="1" dirty="0" smtClean="0">
                <a:solidFill>
                  <a:srgbClr val="7030A0"/>
                </a:solidFill>
              </a:rPr>
              <a:t/>
            </a:r>
            <a:br>
              <a:rPr lang="mr-IN" sz="2200" b="1" dirty="0" smtClean="0">
                <a:solidFill>
                  <a:srgbClr val="7030A0"/>
                </a:solidFill>
              </a:rPr>
            </a:br>
            <a:r>
              <a:rPr lang="mr-IN" sz="2200" b="1" dirty="0">
                <a:solidFill>
                  <a:srgbClr val="7030A0"/>
                </a:solidFill>
              </a:rPr>
              <a:t/>
            </a:r>
            <a:br>
              <a:rPr lang="mr-IN" sz="2200" b="1" dirty="0">
                <a:solidFill>
                  <a:srgbClr val="7030A0"/>
                </a:solidFill>
              </a:rPr>
            </a:br>
            <a:r>
              <a:rPr lang="mr-IN" sz="2200" b="1" dirty="0">
                <a:solidFill>
                  <a:srgbClr val="7030A0"/>
                </a:solidFill>
              </a:rPr>
              <a:t/>
            </a:r>
            <a:br>
              <a:rPr lang="mr-IN" sz="2200" b="1" dirty="0">
                <a:solidFill>
                  <a:srgbClr val="7030A0"/>
                </a:solidFill>
              </a:rPr>
            </a:br>
            <a:endParaRPr lang="en-US" b="1" dirty="0">
              <a:solidFill>
                <a:srgbClr val="7030A0"/>
              </a:solidFill>
            </a:endParaRPr>
          </a:p>
        </p:txBody>
      </p:sp>
    </p:spTree>
    <p:extLst>
      <p:ext uri="{BB962C8B-B14F-4D97-AF65-F5344CB8AC3E}">
        <p14:creationId xmlns:p14="http://schemas.microsoft.com/office/powerpoint/2010/main" val="246567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l"/>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3600" b="1" dirty="0" smtClean="0">
                <a:solidFill>
                  <a:srgbClr val="C00000"/>
                </a:solidFill>
                <a:latin typeface="Aparajita" pitchFamily="18" charset="0"/>
                <a:cs typeface="Aparajita" pitchFamily="18" charset="0"/>
              </a:rPr>
              <a:t>भौगोलिक </a:t>
            </a:r>
            <a:r>
              <a:rPr lang="mr-IN" sz="3600" b="1" dirty="0">
                <a:solidFill>
                  <a:srgbClr val="C00000"/>
                </a:solidFill>
                <a:latin typeface="Aparajita" pitchFamily="18" charset="0"/>
                <a:cs typeface="Aparajita" pitchFamily="18" charset="0"/>
              </a:rPr>
              <a:t>सीमा से </a:t>
            </a:r>
            <a:r>
              <a:rPr lang="mr-IN" sz="3600" b="1" dirty="0" smtClean="0">
                <a:solidFill>
                  <a:srgbClr val="C00000"/>
                </a:solidFill>
                <a:latin typeface="Aparajita" pitchFamily="18" charset="0"/>
                <a:cs typeface="Aparajita" pitchFamily="18" charset="0"/>
              </a:rPr>
              <a:t>मुक्त =</a:t>
            </a:r>
            <a:br>
              <a:rPr lang="mr-IN" sz="3600" b="1" dirty="0" smtClean="0">
                <a:solidFill>
                  <a:srgbClr val="C00000"/>
                </a:solidFill>
                <a:latin typeface="Aparajita" pitchFamily="18" charset="0"/>
                <a:cs typeface="Aparajita" pitchFamily="18" charset="0"/>
              </a:rPr>
            </a:br>
            <a:r>
              <a:rPr lang="mr-IN" sz="2200" dirty="0">
                <a:solidFill>
                  <a:srgbClr val="0070C0"/>
                </a:solidFill>
                <a:latin typeface="Aparajita" pitchFamily="18" charset="0"/>
                <a:cs typeface="Aparajita" pitchFamily="18" charset="0"/>
              </a:rPr>
              <a:t/>
            </a:r>
            <a:br>
              <a:rPr lang="mr-IN" sz="2200" dirty="0">
                <a:solidFill>
                  <a:srgbClr val="0070C0"/>
                </a:solidFill>
                <a:latin typeface="Aparajita" pitchFamily="18" charset="0"/>
                <a:cs typeface="Aparajita" pitchFamily="18" charset="0"/>
              </a:rPr>
            </a:br>
            <a:r>
              <a:rPr lang="mr-IN" sz="2200" dirty="0">
                <a:solidFill>
                  <a:srgbClr val="00B0F0"/>
                </a:solidFill>
                <a:latin typeface="Aparajita" pitchFamily="18" charset="0"/>
                <a:cs typeface="Aparajita" pitchFamily="18" charset="0"/>
              </a:rPr>
              <a:t>१)इंटरनेट की जानकारी के लिए कोइ स्थान की मर्यादा नही है</a:t>
            </a:r>
            <a:r>
              <a:rPr lang="mr-IN" sz="2400" dirty="0">
                <a:solidFill>
                  <a:srgbClr val="00B0F0"/>
                </a:solidFill>
                <a:latin typeface="Aparajita" pitchFamily="18" charset="0"/>
                <a:cs typeface="Aparajita" pitchFamily="18" charset="0"/>
              </a:rPr>
              <a:t> ।</a:t>
            </a:r>
            <a:br>
              <a:rPr lang="mr-IN" sz="2400" dirty="0">
                <a:solidFill>
                  <a:srgbClr val="00B0F0"/>
                </a:solidFill>
                <a:latin typeface="Aparajita" pitchFamily="18" charset="0"/>
                <a:cs typeface="Aparajita" pitchFamily="18" charset="0"/>
              </a:rPr>
            </a:br>
            <a:r>
              <a:rPr lang="mr-IN" sz="2400" dirty="0" smtClean="0">
                <a:solidFill>
                  <a:srgbClr val="00B0F0"/>
                </a:solidFill>
                <a:latin typeface="Aparajita" pitchFamily="18" charset="0"/>
                <a:cs typeface="Aparajita" pitchFamily="18" charset="0"/>
              </a:rPr>
              <a:t/>
            </a:r>
            <a:br>
              <a:rPr lang="mr-IN" sz="2400" dirty="0" smtClean="0">
                <a:solidFill>
                  <a:srgbClr val="00B0F0"/>
                </a:solidFill>
                <a:latin typeface="Aparajita" pitchFamily="18" charset="0"/>
                <a:cs typeface="Aparajita" pitchFamily="18" charset="0"/>
              </a:rPr>
            </a:br>
            <a:r>
              <a:rPr lang="mr-IN" sz="2400" dirty="0" smtClean="0">
                <a:solidFill>
                  <a:srgbClr val="00B0F0"/>
                </a:solidFill>
                <a:latin typeface="Aparajita" pitchFamily="18" charset="0"/>
                <a:cs typeface="Aparajita" pitchFamily="18" charset="0"/>
              </a:rPr>
              <a:t>२)</a:t>
            </a:r>
            <a:r>
              <a:rPr lang="mr-IN" sz="2200" dirty="0">
                <a:solidFill>
                  <a:srgbClr val="00B0F0"/>
                </a:solidFill>
                <a:latin typeface="Aparajita" pitchFamily="18" charset="0"/>
                <a:cs typeface="Aparajita" pitchFamily="18" charset="0"/>
              </a:rPr>
              <a:t> </a:t>
            </a:r>
            <a:r>
              <a:rPr lang="mr-IN" sz="2200" dirty="0" smtClean="0">
                <a:solidFill>
                  <a:srgbClr val="00B0F0"/>
                </a:solidFill>
                <a:latin typeface="Aparajita" pitchFamily="18" charset="0"/>
                <a:cs typeface="Aparajita" pitchFamily="18" charset="0"/>
              </a:rPr>
              <a:t>इंटरनेट ने अर्थव्यवस्था को भी प्रभावित किया है</a:t>
            </a:r>
            <a:r>
              <a:rPr lang="mr-IN" sz="2400" dirty="0">
                <a:solidFill>
                  <a:srgbClr val="00B0F0"/>
                </a:solidFill>
                <a:latin typeface="Aparajita" pitchFamily="18" charset="0"/>
                <a:cs typeface="Aparajita" pitchFamily="18" charset="0"/>
              </a:rPr>
              <a:t>।</a:t>
            </a:r>
            <a:br>
              <a:rPr lang="mr-IN" sz="2400" dirty="0">
                <a:solidFill>
                  <a:srgbClr val="00B0F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
            </a:r>
            <a:br>
              <a:rPr lang="mr-IN" sz="2200" dirty="0" smtClean="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३)</a:t>
            </a:r>
            <a:r>
              <a:rPr lang="mr-IN" sz="2200" dirty="0">
                <a:solidFill>
                  <a:srgbClr val="00B0F0"/>
                </a:solidFill>
                <a:latin typeface="Aparajita" pitchFamily="18" charset="0"/>
                <a:cs typeface="Aparajita" pitchFamily="18" charset="0"/>
              </a:rPr>
              <a:t> </a:t>
            </a:r>
            <a:r>
              <a:rPr lang="mr-IN" sz="2200" dirty="0" smtClean="0">
                <a:solidFill>
                  <a:srgbClr val="00B0F0"/>
                </a:solidFill>
                <a:latin typeface="Aparajita" pitchFamily="18" charset="0"/>
                <a:cs typeface="Aparajita" pitchFamily="18" charset="0"/>
              </a:rPr>
              <a:t>इंटरनेट की जानकारी प्राप्त करने के लिए समय की भी पाबंदी नही है</a:t>
            </a:r>
            <a:r>
              <a:rPr lang="mr-IN" sz="2400" dirty="0">
                <a:solidFill>
                  <a:srgbClr val="00B0F0"/>
                </a:solidFill>
                <a:latin typeface="Aparajita" pitchFamily="18" charset="0"/>
                <a:cs typeface="Aparajita" pitchFamily="18" charset="0"/>
              </a:rPr>
              <a:t> ।</a:t>
            </a:r>
            <a:r>
              <a:rPr lang="mr-IN" sz="2200" dirty="0" smtClean="0">
                <a:solidFill>
                  <a:srgbClr val="0070C0"/>
                </a:solidFill>
                <a:latin typeface="Aparajita" pitchFamily="18" charset="0"/>
                <a:cs typeface="Aparajita" pitchFamily="18" charset="0"/>
              </a:rPr>
              <a:t/>
            </a:r>
            <a:br>
              <a:rPr lang="mr-IN" sz="2200" dirty="0" smtClean="0">
                <a:solidFill>
                  <a:srgbClr val="0070C0"/>
                </a:solidFill>
                <a:latin typeface="Aparajita" pitchFamily="18" charset="0"/>
                <a:cs typeface="Aparajita" pitchFamily="18" charset="0"/>
              </a:rPr>
            </a:br>
            <a:r>
              <a:rPr lang="mr-IN" sz="2200" dirty="0">
                <a:solidFill>
                  <a:srgbClr val="0070C0"/>
                </a:solidFill>
                <a:latin typeface="Aparajita" pitchFamily="18" charset="0"/>
                <a:cs typeface="Aparajita" pitchFamily="18" charset="0"/>
              </a:rPr>
              <a:t/>
            </a:r>
            <a:br>
              <a:rPr lang="mr-IN" sz="2200" dirty="0">
                <a:solidFill>
                  <a:srgbClr val="0070C0"/>
                </a:solidFill>
                <a:latin typeface="Aparajita" pitchFamily="18" charset="0"/>
                <a:cs typeface="Aparajita" pitchFamily="18" charset="0"/>
              </a:rPr>
            </a:br>
            <a:r>
              <a:rPr lang="mr-IN" sz="2200" dirty="0" smtClean="0">
                <a:solidFill>
                  <a:srgbClr val="0070C0"/>
                </a:solidFill>
                <a:latin typeface="Aparajita" pitchFamily="18" charset="0"/>
                <a:cs typeface="Aparajita" pitchFamily="18" charset="0"/>
              </a:rPr>
              <a:t/>
            </a:r>
            <a:br>
              <a:rPr lang="mr-IN" sz="2200" dirty="0" smtClean="0">
                <a:solidFill>
                  <a:srgbClr val="0070C0"/>
                </a:solidFill>
                <a:latin typeface="Aparajita" pitchFamily="18" charset="0"/>
                <a:cs typeface="Aparajita" pitchFamily="18" charset="0"/>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400" dirty="0" smtClean="0">
                <a:solidFill>
                  <a:srgbClr val="00B0F0"/>
                </a:solidFill>
              </a:rPr>
              <a:t/>
            </a:r>
            <a:br>
              <a:rPr lang="mr-IN" sz="2400" dirty="0" smtClean="0">
                <a:solidFill>
                  <a:srgbClr val="00B0F0"/>
                </a:solidFill>
              </a:rPr>
            </a:br>
            <a:r>
              <a:rPr lang="mr-IN" sz="2400" dirty="0">
                <a:solidFill>
                  <a:srgbClr val="00B0F0"/>
                </a:solidFill>
              </a:rPr>
              <a:t/>
            </a:r>
            <a:br>
              <a:rPr lang="mr-IN" sz="2400" dirty="0">
                <a:solidFill>
                  <a:srgbClr val="00B0F0"/>
                </a:solidFill>
              </a:rPr>
            </a:br>
            <a:r>
              <a:rPr lang="mr-IN" sz="2400" dirty="0" smtClean="0">
                <a:solidFill>
                  <a:srgbClr val="00B0F0"/>
                </a:solidFill>
              </a:rPr>
              <a:t/>
            </a:r>
            <a:br>
              <a:rPr lang="mr-IN" sz="2400" dirty="0" smtClean="0">
                <a:solidFill>
                  <a:srgbClr val="00B0F0"/>
                </a:solidFill>
              </a:rPr>
            </a:br>
            <a:r>
              <a:rPr lang="mr-IN" sz="2400" dirty="0">
                <a:solidFill>
                  <a:srgbClr val="00B0F0"/>
                </a:solidFill>
              </a:rPr>
              <a:t/>
            </a:r>
            <a:br>
              <a:rPr lang="mr-IN" sz="2400" dirty="0">
                <a:solidFill>
                  <a:srgbClr val="00B0F0"/>
                </a:solidFill>
              </a:rPr>
            </a:br>
            <a:r>
              <a:rPr lang="mr-IN" sz="2400" dirty="0" smtClean="0">
                <a:solidFill>
                  <a:srgbClr val="00B0F0"/>
                </a:solidFill>
              </a:rPr>
              <a:t/>
            </a:r>
            <a:br>
              <a:rPr lang="mr-IN" sz="2400" dirty="0" smtClean="0">
                <a:solidFill>
                  <a:srgbClr val="00B0F0"/>
                </a:solidFill>
              </a:rPr>
            </a:br>
            <a:r>
              <a:rPr lang="mr-IN" sz="2400" dirty="0" smtClean="0">
                <a:solidFill>
                  <a:srgbClr val="00B0F0"/>
                </a:solidFill>
              </a:rPr>
              <a:t/>
            </a:r>
            <a:br>
              <a:rPr lang="mr-IN" sz="2400" dirty="0" smtClean="0">
                <a:solidFill>
                  <a:srgbClr val="00B0F0"/>
                </a:solidFill>
              </a:rPr>
            </a:br>
            <a:r>
              <a:rPr lang="mr-IN" sz="2400" dirty="0">
                <a:solidFill>
                  <a:srgbClr val="00B0F0"/>
                </a:solidFill>
              </a:rPr>
              <a:t/>
            </a:r>
            <a:br>
              <a:rPr lang="mr-IN" sz="2400" dirty="0">
                <a:solidFill>
                  <a:srgbClr val="00B0F0"/>
                </a:solidFill>
              </a:rPr>
            </a:br>
            <a:r>
              <a:rPr lang="mr-IN" sz="2400" dirty="0" smtClean="0">
                <a:solidFill>
                  <a:srgbClr val="00B0F0"/>
                </a:solidFill>
              </a:rPr>
              <a:t/>
            </a:r>
            <a:br>
              <a:rPr lang="mr-IN" sz="2400" dirty="0" smtClean="0">
                <a:solidFill>
                  <a:srgbClr val="00B0F0"/>
                </a:solidFill>
              </a:rPr>
            </a:br>
            <a:r>
              <a:rPr lang="mr-IN" sz="2400" dirty="0">
                <a:solidFill>
                  <a:srgbClr val="00B0F0"/>
                </a:solidFill>
              </a:rPr>
              <a:t/>
            </a:r>
            <a:br>
              <a:rPr lang="mr-IN" sz="2400" dirty="0">
                <a:solidFill>
                  <a:srgbClr val="00B0F0"/>
                </a:solidFill>
              </a:rPr>
            </a:br>
            <a:r>
              <a:rPr lang="mr-IN" sz="2400" dirty="0" smtClean="0">
                <a:solidFill>
                  <a:srgbClr val="00B0F0"/>
                </a:solidFill>
              </a:rPr>
              <a:t/>
            </a:r>
            <a:br>
              <a:rPr lang="mr-IN" sz="2400" dirty="0" smtClean="0">
                <a:solidFill>
                  <a:srgbClr val="00B0F0"/>
                </a:solidFill>
              </a:rPr>
            </a:br>
            <a:r>
              <a:rPr lang="mr-IN" sz="2400" dirty="0">
                <a:solidFill>
                  <a:srgbClr val="00B0F0"/>
                </a:solidFill>
              </a:rPr>
              <a:t/>
            </a:r>
            <a:br>
              <a:rPr lang="mr-IN" sz="2400" dirty="0">
                <a:solidFill>
                  <a:srgbClr val="00B0F0"/>
                </a:solidFill>
              </a:rPr>
            </a:br>
            <a:endParaRPr lang="en-US" dirty="0">
              <a:solidFill>
                <a:srgbClr val="00B0F0"/>
              </a:solidFill>
            </a:endParaRPr>
          </a:p>
        </p:txBody>
      </p:sp>
    </p:spTree>
    <p:extLst>
      <p:ext uri="{BB962C8B-B14F-4D97-AF65-F5344CB8AC3E}">
        <p14:creationId xmlns:p14="http://schemas.microsoft.com/office/powerpoint/2010/main" val="208566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pPr algn="l"/>
            <a:r>
              <a:rPr lang="mr-IN" sz="3600" b="1" dirty="0" smtClean="0">
                <a:solidFill>
                  <a:srgbClr val="C00000"/>
                </a:solidFill>
              </a:rPr>
              <a:t>मिडिया </a:t>
            </a:r>
            <a:r>
              <a:rPr lang="mr-IN" sz="3600" b="1" dirty="0">
                <a:solidFill>
                  <a:srgbClr val="C00000"/>
                </a:solidFill>
              </a:rPr>
              <a:t>के रूप मे विशिष्ट </a:t>
            </a:r>
            <a:r>
              <a:rPr lang="mr-IN" sz="3600" b="1" dirty="0" smtClean="0">
                <a:solidFill>
                  <a:srgbClr val="C00000"/>
                </a:solidFill>
              </a:rPr>
              <a:t>तंत्र =</a:t>
            </a:r>
            <a:br>
              <a:rPr lang="mr-IN" sz="3600" b="1" dirty="0" smtClean="0">
                <a:solidFill>
                  <a:srgbClr val="C00000"/>
                </a:solidFill>
              </a:rPr>
            </a:br>
            <a:r>
              <a:rPr lang="mr-IN" sz="2200" dirty="0">
                <a:solidFill>
                  <a:srgbClr val="0070C0"/>
                </a:solidFill>
              </a:rPr>
              <a:t/>
            </a:r>
            <a:br>
              <a:rPr lang="mr-IN" sz="2200" dirty="0">
                <a:solidFill>
                  <a:srgbClr val="0070C0"/>
                </a:solidFill>
              </a:rPr>
            </a:br>
            <a:r>
              <a:rPr lang="mr-IN" sz="2200" dirty="0">
                <a:solidFill>
                  <a:srgbClr val="0070C0"/>
                </a:solidFill>
              </a:rPr>
              <a:t>१)इंटरनेट मिडिया के रूप मे एक विशिष्ट तंत्र है</a:t>
            </a:r>
            <a:r>
              <a:rPr lang="mr-IN" sz="2200" dirty="0" smtClean="0">
                <a:solidFill>
                  <a:srgbClr val="00B0F0"/>
                </a:solidFill>
              </a:rPr>
              <a:t>।</a:t>
            </a:r>
            <a:r>
              <a:rPr lang="mr-IN" sz="2000" dirty="0">
                <a:solidFill>
                  <a:srgbClr val="0070C0"/>
                </a:solidFill>
              </a:rPr>
              <a:t>जिसका बाजार अलग ढंग से विकसित हो रहा है</a:t>
            </a:r>
            <a:r>
              <a:rPr lang="mr-IN" sz="2200" dirty="0">
                <a:solidFill>
                  <a:srgbClr val="00B0F0"/>
                </a:solidFill>
              </a:rPr>
              <a:t>।</a:t>
            </a:r>
            <a:r>
              <a:rPr lang="mr-IN" sz="2000" dirty="0">
                <a:solidFill>
                  <a:srgbClr val="0070C0"/>
                </a:solidFill>
              </a:rPr>
              <a:t/>
            </a:r>
            <a:br>
              <a:rPr lang="mr-IN" sz="2000" dirty="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२)</a:t>
            </a:r>
            <a:r>
              <a:rPr lang="mr-IN" sz="2200" dirty="0">
                <a:solidFill>
                  <a:srgbClr val="0070C0"/>
                </a:solidFill>
              </a:rPr>
              <a:t> </a:t>
            </a:r>
            <a:r>
              <a:rPr lang="mr-IN" sz="2200" dirty="0" smtClean="0">
                <a:solidFill>
                  <a:srgbClr val="0070C0"/>
                </a:solidFill>
              </a:rPr>
              <a:t>इंटरनेट का इस्तेमाल मिडिया के क्षेत्र मे तीव्र गती से हो रहा है</a:t>
            </a:r>
            <a:r>
              <a:rPr lang="mr-IN" sz="2200" dirty="0">
                <a:solidFill>
                  <a:srgbClr val="00B0F0"/>
                </a:solidFill>
              </a:rPr>
              <a:t> ।</a:t>
            </a:r>
            <a:r>
              <a:rPr lang="mr-IN" sz="2000" dirty="0">
                <a:solidFill>
                  <a:srgbClr val="0070C0"/>
                </a:solidFill>
              </a:rPr>
              <a:t/>
            </a:r>
            <a:br>
              <a:rPr lang="mr-IN" sz="2000" dirty="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a:solidFill>
                  <a:srgbClr val="0070C0"/>
                </a:solidFill>
              </a:rPr>
              <a:t/>
            </a:r>
            <a:br>
              <a:rPr lang="mr-IN" sz="2200" dirty="0">
                <a:solidFill>
                  <a:srgbClr val="0070C0"/>
                </a:solidFill>
              </a:rPr>
            </a:br>
            <a:endParaRPr lang="en-US" dirty="0"/>
          </a:p>
        </p:txBody>
      </p:sp>
    </p:spTree>
    <p:extLst>
      <p:ext uri="{BB962C8B-B14F-4D97-AF65-F5344CB8AC3E}">
        <p14:creationId xmlns:p14="http://schemas.microsoft.com/office/powerpoint/2010/main" val="54933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179</TotalTime>
  <Words>11</Words>
  <Application>Microsoft Office PowerPoint</Application>
  <PresentationFormat>On-screen Show (4:3)</PresentationFormat>
  <Paragraphs>13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इंटरनेट का महत्व    </vt:lpstr>
      <vt:lpstr>                             महाविद्यालय का नाम- कला,विज्ञान एवं वाणिज्य महाविद्यालय, अळकुटी  अध्यापक का नाम- पारखे शरद शंकर   कक्षा –एफ.वाय.बी.ए हिंदी  शैक्षणिक पात्रता –एम.ए.बी.एड,एम.फील,पी.एच.डी  विषय - इंटरनेट का महत्व                       </vt:lpstr>
      <vt:lpstr>                   प्रास्ताविक=  १)कंम्पुटरों के विस्तृत महाजाल को इंटरनेट कहते है।  २)इसमे विराट नेटवर्क की भूमिका होती है।  ३)विश्व के कोने-कोने तक संवाद स्थापित किया जा सकता है ।  ४) इंटरनेट इस युग की सूचना प्रणाली की महत्वपूर्ण उपलब्धि मानी जा सकती है ।  ५)संदेश का आदान-प्रदान करना अंतरजाल प्रणाली की महत्वपूर्ण खासियत है।          </vt:lpstr>
      <vt:lpstr>   इंटरनेट का महत्व=                १) विश्व एक ग्लोबल विलेज                        २)सूचनाओं का आदान-प्रदान                          ३)सहज संपर्क साधन                                                    ४)भौगोलिक सीमा से मुक्त                              ५)मिडिया के रूप मे विशिष्ट तंत्र                                            ६)ज्ञान संग्रह                                      </vt:lpstr>
      <vt:lpstr>          विश्व एक ग्लोबल विलेज=  १)समाज के किसी भी कोने का ज्ञान उपलब्ध ।  २)अंतरजाल के माध्यम से भौतिक दूरी समाप्त ।  ३)पूर्ण विश्व एक छत के नीचे ।  ४)मनुष्य की जिज्ञासा की पुर्ति   ५) अंतरजाल मनुष्य की इच्छा,भावनाओं और ज्ञान का प्रवक्ता         </vt:lpstr>
      <vt:lpstr>        सूचनाओं का आदान-प्रदान =   १)इंटरनेट सूचनाओं का एक विशाल सागर है। जिसका मुख्य कार्य है, सूचनाओं का आदान-प्रदान करना।   २)पत्रकारिता और इंटरनेटएक दूसरे के पूरक बन गये है ।   ३) इंटरनेट आज विचारोंकी अभिव्यक्ति का सर्वाधिक प्रभावी माध्यम है ।   ४)विश्व की समस्त जानकारी अंतरजाल मे सिमटी हुई है ।         </vt:lpstr>
      <vt:lpstr>     सहज संपर्क साधन =  १)इंटरनेट से जुडने पर क्षणभर मे अलग-अलग स्थानों की जानकारी मिलती है ।  २)जिन किताबों को खारीदने मे हम समर्थ नहीहै,उनतक इंटरनेट के माध्यम से पहुँचा जा सकता है ।  ३)सिनिमा जगत से मनोरंजन की सामग्री इंटरनेट के माध्यम से प्राप्त होती है ।   ४)हजारो मिल दूर के व्यक्ति से संपर्क करना पलभर का कार्य है ।      </vt:lpstr>
      <vt:lpstr>                 भौगोलिक सीमा से मुक्त =  १)इंटरनेट की जानकारी के लिए कोइ स्थान की मर्यादा नही है ।  २) इंटरनेट ने अर्थव्यवस्था को भी प्रभावित किया है।  ३) इंटरनेट की जानकारी प्राप्त करने के लिए समय की भी पाबंदी नही है ।                       </vt:lpstr>
      <vt:lpstr>मिडिया के रूप मे विशिष्ट तंत्र =  १)इंटरनेट मिडिया के रूप मे एक विशिष्ट तंत्र है।जिसका बाजार अलग ढंग से विकसित हो रहा है।  २) इंटरनेट का इस्तेमाल मिडिया के क्षेत्र मे तीव्र गती से हो रहा है ।         </vt:lpstr>
      <vt:lpstr>         ज्ञान संग्रह  १) शोध छात्र के लिए सामग्री को अंतरजाल के माध्यम से आसानी से प्राप्त किया जा         सकता है । २) अल्प समय मे दुनिया भर की जानकारी मिल सकती है ।   ३) हमारे पुराने ग्रंथो मे निहित ज्ञान का लाभ इंटरनेट के जरीए प्राप्त कर सकते है ।  ४) इंटरनेट के माध्यम से चर्चासत्र मे सम्मिलित होना संभव होता है ।      </vt:lpstr>
      <vt:lpstr>धन्यवाद</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इंटरनेट का  महत्व     </dc:title>
  <dc:creator>Admin</dc:creator>
  <cp:lastModifiedBy>Shelke Sir</cp:lastModifiedBy>
  <cp:revision>41</cp:revision>
  <dcterms:created xsi:type="dcterms:W3CDTF">2006-08-16T00:00:00Z</dcterms:created>
  <dcterms:modified xsi:type="dcterms:W3CDTF">2022-07-21T21:43:52Z</dcterms:modified>
</cp:coreProperties>
</file>