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9" r:id="rId2"/>
    <p:sldId id="275" r:id="rId3"/>
    <p:sldId id="276" r:id="rId4"/>
    <p:sldId id="277" r:id="rId5"/>
    <p:sldId id="278" r:id="rId6"/>
    <p:sldId id="279" r:id="rId7"/>
    <p:sldId id="280" r:id="rId8"/>
    <p:sldId id="257" r:id="rId9"/>
    <p:sldId id="268" r:id="rId10"/>
    <p:sldId id="258" r:id="rId11"/>
    <p:sldId id="259" r:id="rId12"/>
    <p:sldId id="260" r:id="rId13"/>
    <p:sldId id="261" r:id="rId14"/>
    <p:sldId id="273" r:id="rId15"/>
    <p:sldId id="262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14" autoAdjust="0"/>
  </p:normalViewPr>
  <p:slideViewPr>
    <p:cSldViewPr snapToGrid="0">
      <p:cViewPr varScale="1">
        <p:scale>
          <a:sx n="82" d="100"/>
          <a:sy n="82" d="100"/>
        </p:scale>
        <p:origin x="46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EB993-7F15-4088-BF60-AC0AFCB580C9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BE836-4F1F-4FBE-8082-1DDD0CFAB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23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BE836-4F1F-4FBE-8082-1DDD0CFAB3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46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BE836-4F1F-4FBE-8082-1DDD0CFAB3D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8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BE836-4F1F-4FBE-8082-1DDD0CFAB3D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60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357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995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9812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2844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2844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6366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8590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625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718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610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285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227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846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950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462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242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52FF0-92E9-44F3-8134-B7A593009372}" type="datetimeFigureOut">
              <a:rPr lang="en-IN" smtClean="0"/>
              <a:t>19-08-2023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007C244-2C24-4ED7-B513-7B65C633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367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36194"/>
            <a:ext cx="10855843" cy="317690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mr-IN" sz="3600" b="1" dirty="0">
                <a:solidFill>
                  <a:srgbClr val="E40059"/>
                </a:solidFill>
              </a:rPr>
              <a:t>लोकनेते डॉ .बाळासाहेब विखे पाटील</a:t>
            </a:r>
            <a:br>
              <a:rPr lang="mr-IN" sz="3600" b="1" dirty="0">
                <a:solidFill>
                  <a:srgbClr val="E40059"/>
                </a:solidFill>
              </a:rPr>
            </a:br>
            <a:r>
              <a:rPr lang="mr-IN" sz="1800" b="1" dirty="0">
                <a:solidFill>
                  <a:srgbClr val="C00000"/>
                </a:solidFill>
              </a:rPr>
              <a:t> </a:t>
            </a:r>
            <a:r>
              <a:rPr lang="mr-IN" sz="1800" b="1" dirty="0">
                <a:solidFill>
                  <a:srgbClr val="002060"/>
                </a:solidFill>
              </a:rPr>
              <a:t>(पद्मभुषण उपाधीने सन्मानित) </a:t>
            </a:r>
            <a:br>
              <a:rPr lang="mr-IN" sz="1800" b="1" dirty="0">
                <a:solidFill>
                  <a:srgbClr val="002060"/>
                </a:solidFill>
              </a:rPr>
            </a:br>
            <a:r>
              <a:rPr lang="mr-IN" sz="3600" b="1" dirty="0">
                <a:solidFill>
                  <a:srgbClr val="002060"/>
                </a:solidFill>
              </a:rPr>
              <a:t>प्रवरा ग्रामीण शिक्षण संस्थेचे</a:t>
            </a:r>
            <a:r>
              <a:rPr lang="mr-IN" sz="3600" dirty="0">
                <a:solidFill>
                  <a:srgbClr val="002060"/>
                </a:solidFill>
              </a:rPr>
              <a:t>,</a:t>
            </a:r>
            <a:br>
              <a:rPr lang="mr-IN" sz="3600" dirty="0">
                <a:solidFill>
                  <a:srgbClr val="002060"/>
                </a:solidFill>
              </a:rPr>
            </a:br>
            <a:r>
              <a:rPr lang="mr-IN" sz="4000" b="1" dirty="0">
                <a:solidFill>
                  <a:srgbClr val="00B050"/>
                </a:solidFill>
                <a:latin typeface="Times New Roman" pitchFamily="18" charset="0"/>
              </a:rPr>
              <a:t>कला,वाणिज्य व विज्ञान महाविद्यालय,अळकुटी</a:t>
            </a:r>
            <a:r>
              <a:rPr lang="mr-IN" sz="4000" dirty="0">
                <a:solidFill>
                  <a:srgbClr val="00B050"/>
                </a:solidFill>
              </a:rPr>
              <a:t>.</a:t>
            </a:r>
            <a:br>
              <a:rPr lang="mr-IN" sz="4000" dirty="0">
                <a:solidFill>
                  <a:srgbClr val="00B050"/>
                </a:solidFill>
              </a:rPr>
            </a:br>
            <a:r>
              <a:rPr lang="mr-IN" sz="2800" b="1" dirty="0">
                <a:solidFill>
                  <a:srgbClr val="002060"/>
                </a:solidFill>
              </a:rPr>
              <a:t>तालुका-पारनेर ,जिल्हा -अहमदनगर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3213099"/>
            <a:ext cx="10898373" cy="383063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 algn="ctr">
              <a:spcBef>
                <a:spcPts val="0"/>
              </a:spcBef>
              <a:buClrTx/>
              <a:buSzTx/>
            </a:pPr>
            <a:endParaRPr lang="en-US" sz="2400" b="1" dirty="0">
              <a:solidFill>
                <a:srgbClr val="E40059"/>
              </a:solidFill>
              <a:latin typeface="Times New Roman" pitchFamily="18" charset="0"/>
            </a:endParaRPr>
          </a:p>
          <a:p>
            <a:pPr lvl="0" algn="ctr">
              <a:spcBef>
                <a:spcPts val="0"/>
              </a:spcBef>
              <a:buClrTx/>
              <a:buSzTx/>
            </a:pPr>
            <a:endParaRPr lang="en-US" sz="2400" b="1" dirty="0" smtClean="0">
              <a:solidFill>
                <a:srgbClr val="E40059"/>
              </a:solidFill>
              <a:latin typeface="Times New Roman" pitchFamily="18" charset="0"/>
            </a:endParaRPr>
          </a:p>
          <a:p>
            <a:pPr lvl="0" algn="ctr">
              <a:spcBef>
                <a:spcPts val="0"/>
              </a:spcBef>
              <a:buClrTx/>
              <a:buSzTx/>
            </a:pPr>
            <a:r>
              <a:rPr lang="mr-IN" sz="2400" b="1" dirty="0" smtClean="0">
                <a:solidFill>
                  <a:srgbClr val="E40059"/>
                </a:solidFill>
                <a:latin typeface="Times New Roman" pitchFamily="18" charset="0"/>
              </a:rPr>
              <a:t>                   </a:t>
            </a:r>
            <a:r>
              <a:rPr lang="en-US" sz="3200" b="1" dirty="0">
                <a:solidFill>
                  <a:srgbClr val="E40059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E40059"/>
                </a:solidFill>
                <a:latin typeface="Times New Roman" pitchFamily="18" charset="0"/>
              </a:rPr>
              <a:t>               </a:t>
            </a:r>
            <a:r>
              <a:rPr lang="mr-IN" sz="3200" b="1" dirty="0" smtClean="0">
                <a:solidFill>
                  <a:srgbClr val="E40059"/>
                </a:solidFill>
                <a:latin typeface="Times New Roman" pitchFamily="18" charset="0"/>
              </a:rPr>
              <a:t>डॉ.कुंदा </a:t>
            </a:r>
            <a:r>
              <a:rPr lang="mr-IN" sz="3200" b="1" dirty="0">
                <a:solidFill>
                  <a:srgbClr val="E40059"/>
                </a:solidFill>
                <a:latin typeface="Times New Roman" pitchFamily="18" charset="0"/>
              </a:rPr>
              <a:t>कवडे </a:t>
            </a:r>
            <a:br>
              <a:rPr lang="mr-IN" sz="3200" b="1" dirty="0">
                <a:solidFill>
                  <a:srgbClr val="E40059"/>
                </a:solidFill>
                <a:latin typeface="Times New Roman" pitchFamily="18" charset="0"/>
              </a:rPr>
            </a:br>
            <a:r>
              <a:rPr lang="mr-IN" sz="2000" b="1" dirty="0">
                <a:solidFill>
                  <a:srgbClr val="002060"/>
                </a:solidFill>
                <a:latin typeface="Times New Roman" pitchFamily="18" charset="0"/>
              </a:rPr>
              <a:t>                              </a:t>
            </a:r>
            <a:r>
              <a:rPr lang="mr-IN" sz="20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</a:rPr>
              <a:t>              </a:t>
            </a:r>
            <a:r>
              <a:rPr lang="mr-IN" sz="2000" b="1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  <a:r>
              <a:rPr lang="mr-IN" sz="2000" b="1" dirty="0">
                <a:solidFill>
                  <a:srgbClr val="002060"/>
                </a:solidFill>
                <a:latin typeface="Times New Roman" pitchFamily="18" charset="0"/>
              </a:rPr>
              <a:t>(मराठी </a:t>
            </a:r>
            <a:r>
              <a:rPr lang="mr-IN" sz="2000" b="1" dirty="0" smtClean="0">
                <a:solidFill>
                  <a:srgbClr val="002060"/>
                </a:solidFill>
                <a:latin typeface="Times New Roman" pitchFamily="18" charset="0"/>
              </a:rPr>
              <a:t>विभागप्रमुख</a:t>
            </a:r>
            <a:r>
              <a:rPr lang="mr-IN" sz="2000" b="1" dirty="0">
                <a:solidFill>
                  <a:srgbClr val="002060"/>
                </a:solidFill>
                <a:latin typeface="Times New Roman" pitchFamily="18" charset="0"/>
              </a:rPr>
              <a:t>) </a:t>
            </a:r>
            <a:br>
              <a:rPr lang="mr-IN" sz="2000" b="1" dirty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mr-IN" sz="2400" b="1" dirty="0">
                <a:solidFill>
                  <a:srgbClr val="002060"/>
                </a:solidFill>
                <a:latin typeface="Times New Roman" pitchFamily="18" charset="0"/>
              </a:rPr>
              <a:t>                    </a:t>
            </a:r>
            <a:r>
              <a:rPr lang="mr-IN" sz="24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</a:rPr>
              <a:t>              </a:t>
            </a:r>
            <a:r>
              <a:rPr lang="mr-IN" sz="2400" b="1" dirty="0" smtClean="0">
                <a:solidFill>
                  <a:srgbClr val="C00000"/>
                </a:solidFill>
                <a:latin typeface="Times New Roman" pitchFamily="18" charset="0"/>
              </a:rPr>
              <a:t>कला</a:t>
            </a:r>
            <a:r>
              <a:rPr lang="mr-IN" sz="2400" b="1" dirty="0">
                <a:solidFill>
                  <a:srgbClr val="C00000"/>
                </a:solidFill>
                <a:latin typeface="Times New Roman" pitchFamily="18" charset="0"/>
              </a:rPr>
              <a:t>, वाणिज्य विज्ञान महाविदयालय </a:t>
            </a:r>
            <a:r>
              <a:rPr lang="mr-IN" sz="2400" b="1" dirty="0" smtClean="0">
                <a:solidFill>
                  <a:srgbClr val="C00000"/>
                </a:solidFill>
                <a:latin typeface="Times New Roman" pitchFamily="18" charset="0"/>
              </a:rPr>
              <a:t>अळकुटी.                         </a:t>
            </a:r>
            <a:r>
              <a:rPr lang="mr-IN" sz="2000" b="1" dirty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mr-IN" sz="2000" b="1" dirty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mr-IN" sz="1400" b="1" dirty="0">
                <a:solidFill>
                  <a:srgbClr val="002060"/>
                </a:solidFill>
                <a:latin typeface="Times New Roman" pitchFamily="18" charset="0"/>
              </a:rPr>
              <a:t>                                             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mr-IN" sz="14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mr-IN" b="1" dirty="0">
                <a:solidFill>
                  <a:srgbClr val="002060"/>
                </a:solidFill>
                <a:latin typeface="Times New Roman" pitchFamily="18" charset="0"/>
              </a:rPr>
              <a:t>ता-पारनेर जि – </a:t>
            </a:r>
            <a:r>
              <a:rPr lang="mr-IN" b="1" dirty="0" smtClean="0">
                <a:solidFill>
                  <a:srgbClr val="002060"/>
                </a:solidFill>
                <a:latin typeface="Times New Roman" pitchFamily="18" charset="0"/>
              </a:rPr>
              <a:t>अहमदनगर</a:t>
            </a:r>
            <a:r>
              <a:rPr lang="mr-IN" b="1" dirty="0" smtClean="0">
                <a:solidFill>
                  <a:srgbClr val="002060"/>
                </a:solidFill>
              </a:rPr>
              <a:t>  </a:t>
            </a:r>
          </a:p>
          <a:p>
            <a:pPr algn="ctr"/>
            <a:endParaRPr lang="en-US" dirty="0"/>
          </a:p>
        </p:txBody>
      </p:sp>
      <p:pic>
        <p:nvPicPr>
          <p:cNvPr id="4" name="Picture 3" descr="C:\Users\Alkuti\Desktop\Symbol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15133"/>
            <a:ext cx="1492802" cy="112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Padmashri 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28345" y="115133"/>
            <a:ext cx="1440418" cy="1295829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1398"/>
            <a:ext cx="3833446" cy="374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5514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72700" cy="123839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mr-IN" sz="6000" b="1" dirty="0" smtClean="0">
                <a:solidFill>
                  <a:srgbClr val="C00000"/>
                </a:solidFill>
              </a:rPr>
              <a:t>श्रवण म्हणजे </a:t>
            </a:r>
            <a:r>
              <a:rPr lang="mr-IN" sz="6000" b="1" dirty="0">
                <a:solidFill>
                  <a:srgbClr val="C00000"/>
                </a:solidFill>
              </a:rPr>
              <a:t>काय </a:t>
            </a:r>
            <a:endParaRPr lang="en-IN" sz="6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935" y="1391684"/>
            <a:ext cx="8838067" cy="51355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mr-IN" dirty="0"/>
          </a:p>
          <a:p>
            <a:pPr marL="0" indent="0">
              <a:buNone/>
            </a:pPr>
            <a:r>
              <a:rPr lang="mr-IN" dirty="0"/>
              <a:t> </a:t>
            </a:r>
            <a:r>
              <a:rPr lang="mr-IN" sz="9600" dirty="0"/>
              <a:t/>
            </a:r>
            <a:br>
              <a:rPr lang="mr-IN" sz="9600" dirty="0"/>
            </a:br>
            <a:endParaRPr lang="en-IN" sz="9600" dirty="0"/>
          </a:p>
        </p:txBody>
      </p:sp>
      <p:sp>
        <p:nvSpPr>
          <p:cNvPr id="5" name="Rectangle 4"/>
          <p:cNvSpPr/>
          <p:nvPr/>
        </p:nvSpPr>
        <p:spPr>
          <a:xfrm>
            <a:off x="0" y="1238390"/>
            <a:ext cx="10223500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mr-IN" sz="3600" b="1" dirty="0">
                <a:solidFill>
                  <a:srgbClr val="FF0000"/>
                </a:solidFill>
              </a:rPr>
              <a:t>श्रवण म्हणजे ‘ऐकणे’. लक्षपूर्वक ऐकल्यास आकलन सहजपणे </a:t>
            </a:r>
            <a:r>
              <a:rPr lang="mr-IN" sz="3600" b="1" dirty="0" smtClean="0">
                <a:solidFill>
                  <a:srgbClr val="FF0000"/>
                </a:solidFill>
              </a:rPr>
              <a:t>होते.</a:t>
            </a:r>
          </a:p>
          <a:p>
            <a:endParaRPr lang="mr-IN" sz="3600" b="1" dirty="0" smtClean="0">
              <a:solidFill>
                <a:srgbClr val="FF0000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mr-IN" sz="3600" b="1" dirty="0" smtClean="0">
                <a:solidFill>
                  <a:srgbClr val="7030A0"/>
                </a:solidFill>
              </a:rPr>
              <a:t>सार्वजनिक </a:t>
            </a:r>
            <a:r>
              <a:rPr lang="mr-IN" sz="3600" b="1" dirty="0">
                <a:solidFill>
                  <a:srgbClr val="7030A0"/>
                </a:solidFill>
              </a:rPr>
              <a:t>ठिकाणी </a:t>
            </a:r>
            <a:r>
              <a:rPr lang="mr-IN" sz="3600" b="1" dirty="0" smtClean="0">
                <a:solidFill>
                  <a:srgbClr val="7030A0"/>
                </a:solidFill>
              </a:rPr>
              <a:t>प्रसिद्ध लेखकांचे,विचारवंतांचे,भाषण </a:t>
            </a:r>
            <a:r>
              <a:rPr lang="mr-IN" sz="3600" b="1" dirty="0">
                <a:solidFill>
                  <a:srgbClr val="7030A0"/>
                </a:solidFill>
              </a:rPr>
              <a:t>लक्षपूर्वक ऐकतो.त्याचा चांगला परिणाम आपण अनुभवतो.</a:t>
            </a:r>
            <a:endParaRPr lang="en-US" sz="3600" b="1" dirty="0">
              <a:solidFill>
                <a:srgbClr val="7030A0"/>
              </a:solidFill>
            </a:endParaRPr>
          </a:p>
          <a:p>
            <a:endParaRPr lang="mr-IN" sz="3600" b="1" dirty="0">
              <a:solidFill>
                <a:schemeClr val="bg2">
                  <a:lumMod val="50000"/>
                </a:schemeClr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mr-IN" sz="3600" b="1" dirty="0">
                <a:solidFill>
                  <a:schemeClr val="bg2">
                    <a:lumMod val="50000"/>
                  </a:schemeClr>
                </a:solidFill>
              </a:rPr>
              <a:t>ऐकणे ही प्राथमिक अवस्था असते.तर ते लक्षपूर्वक ऐकून, समजून घेणे व त्यास प्रतिसाद देणे म्हणजे ऐकण्याची प्रक्रिया होय.   </a:t>
            </a:r>
            <a:endParaRPr lang="en-IN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08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248900" cy="158425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mr-IN" sz="5400" b="1" dirty="0">
                <a:solidFill>
                  <a:srgbClr val="C00000"/>
                </a:solidFill>
                <a:latin typeface="Candara"/>
              </a:rPr>
              <a:t>श्रवण कौशल्य व्याख्या </a:t>
            </a:r>
            <a:endParaRPr lang="en-IN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03498"/>
            <a:ext cx="10274300" cy="595456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r>
              <a:rPr lang="mr-IN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smtClean="0">
                <a:solidFill>
                  <a:srgbClr val="C00000"/>
                </a:solidFill>
              </a:rPr>
              <a:t>   </a:t>
            </a:r>
            <a:r>
              <a:rPr lang="mr-IN" sz="3200" dirty="0" smtClean="0">
                <a:solidFill>
                  <a:srgbClr val="C00000"/>
                </a:solidFill>
              </a:rPr>
              <a:t> </a:t>
            </a:r>
            <a:r>
              <a:rPr lang="mr-IN" sz="3600" b="1" dirty="0" smtClean="0">
                <a:solidFill>
                  <a:srgbClr val="C00000"/>
                </a:solidFill>
              </a:rPr>
              <a:t>१)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mr-IN" sz="3600" b="1" dirty="0" smtClean="0">
                <a:solidFill>
                  <a:srgbClr val="C00000"/>
                </a:solidFill>
                <a:latin typeface="Candara"/>
              </a:rPr>
              <a:t>श्रवण </a:t>
            </a:r>
            <a:r>
              <a:rPr lang="mr-IN" sz="3600" b="1" dirty="0">
                <a:solidFill>
                  <a:srgbClr val="C00000"/>
                </a:solidFill>
                <a:latin typeface="Candara"/>
              </a:rPr>
              <a:t>म्हणजे दुसऱ्याचे ऐकणे व समजावून घेणे होय.</a:t>
            </a:r>
          </a:p>
          <a:p>
            <a:pPr marL="274320" lvl="0" indent="-27432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Char char=""/>
            </a:pPr>
            <a:endParaRPr lang="mr-IN" sz="3600" b="1" dirty="0">
              <a:solidFill>
                <a:srgbClr val="D6ECFF">
                  <a:lumMod val="50000"/>
                </a:srgbClr>
              </a:solidFill>
              <a:latin typeface="Candara"/>
            </a:endParaRPr>
          </a:p>
          <a:p>
            <a:pPr marL="0" lv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r>
              <a:rPr lang="mr-IN" sz="3600" b="1" dirty="0" smtClean="0">
                <a:solidFill>
                  <a:srgbClr val="D6ECFF">
                    <a:lumMod val="50000"/>
                  </a:srgbClr>
                </a:solidFill>
                <a:latin typeface="Candara"/>
              </a:rPr>
              <a:t>   २)“बोलणाऱ्या </a:t>
            </a:r>
            <a:r>
              <a:rPr lang="mr-IN" sz="3600" b="1" dirty="0">
                <a:solidFill>
                  <a:srgbClr val="D6ECFF">
                    <a:lumMod val="50000"/>
                  </a:srgbClr>
                </a:solidFill>
                <a:latin typeface="Candara"/>
              </a:rPr>
              <a:t>व्यक्तीने उच्चारण केलेल्या भाषेतील शब्द व अर्थ यातून सूचित होणारा अर्थ घेणे म्हणजे ‘श्रवण’ होय”.</a:t>
            </a:r>
          </a:p>
          <a:p>
            <a:pPr marL="274320" lvl="0" indent="-27432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Char char=""/>
            </a:pPr>
            <a:endParaRPr lang="mr-IN" sz="3600" b="1" dirty="0">
              <a:solidFill>
                <a:srgbClr val="D6ECFF">
                  <a:lumMod val="50000"/>
                </a:srgbClr>
              </a:solidFill>
              <a:latin typeface="Candara"/>
            </a:endParaRPr>
          </a:p>
          <a:p>
            <a:pPr marL="0" lv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r>
              <a:rPr lang="mr-IN" sz="3600" b="1" dirty="0" smtClean="0">
                <a:solidFill>
                  <a:schemeClr val="accent2"/>
                </a:solidFill>
                <a:latin typeface="Candara"/>
              </a:rPr>
              <a:t>   ३) “शाब्दिक </a:t>
            </a:r>
            <a:r>
              <a:rPr lang="mr-IN" sz="3600" b="1" dirty="0">
                <a:solidFill>
                  <a:schemeClr val="accent2"/>
                </a:solidFill>
                <a:latin typeface="Candara"/>
              </a:rPr>
              <a:t>वा अशाब्दिक संदेशातून मिळणाऱ्या माहितीचे वा विचारांचे आकलन करण्याची प्रक्रिया म्हणजे ‘श्रवण’ होय</a:t>
            </a:r>
            <a:r>
              <a:rPr lang="mr-IN" sz="3600" dirty="0">
                <a:solidFill>
                  <a:schemeClr val="accent2"/>
                </a:solidFill>
                <a:latin typeface="Candara"/>
              </a:rPr>
              <a:t>”. </a:t>
            </a:r>
            <a:endParaRPr lang="en-IN" sz="3600" dirty="0">
              <a:solidFill>
                <a:schemeClr val="accent2"/>
              </a:solidFill>
              <a:latin typeface="Candara"/>
            </a:endParaRPr>
          </a:p>
          <a:p>
            <a:pPr marL="0" indent="0">
              <a:buNone/>
            </a:pPr>
            <a:endParaRPr lang="mr-IN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593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8100"/>
            <a:ext cx="8596668" cy="4733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r-IN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  </a:t>
            </a:r>
            <a:endParaRPr lang="mr-IN" sz="2400" b="1" dirty="0">
              <a:solidFill>
                <a:srgbClr val="C00000"/>
              </a:solidFill>
            </a:endParaRPr>
          </a:p>
          <a:p>
            <a:pPr marL="0" lvl="0" indent="0">
              <a:buClr>
                <a:srgbClr val="7FD13B"/>
              </a:buClr>
              <a:buNone/>
            </a:pPr>
            <a:r>
              <a:rPr lang="mr-IN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</a:t>
            </a:r>
            <a:r>
              <a:rPr lang="mr-IN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</a:t>
            </a:r>
            <a:endParaRPr lang="en-IN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0172700" cy="115894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mr-IN" sz="4000" b="1" dirty="0">
                <a:solidFill>
                  <a:srgbClr val="F30DB7"/>
                </a:solidFill>
              </a:rPr>
              <a:t> </a:t>
            </a:r>
            <a:r>
              <a:rPr lang="mr-IN" sz="4000" b="1" dirty="0" smtClean="0">
                <a:solidFill>
                  <a:srgbClr val="F30DB7"/>
                </a:solidFill>
              </a:rPr>
              <a:t>   </a:t>
            </a:r>
            <a:r>
              <a:rPr lang="mr-IN" sz="4000" b="1" dirty="0" smtClean="0">
                <a:solidFill>
                  <a:srgbClr val="C00000"/>
                </a:solidFill>
              </a:rPr>
              <a:t>श्रवण </a:t>
            </a:r>
            <a:r>
              <a:rPr lang="mr-IN" sz="4000" b="1" dirty="0">
                <a:solidFill>
                  <a:srgbClr val="C00000"/>
                </a:solidFill>
              </a:rPr>
              <a:t>कौशल्य विकसित करणारीत्त तत्व 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8900" y="1141096"/>
            <a:ext cx="10083800" cy="569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mr-IN" sz="2800" b="1" dirty="0">
                <a:solidFill>
                  <a:srgbClr val="7030A0"/>
                </a:solidFill>
              </a:rPr>
              <a:t>मनाची एकाग्रता विकसित करणे.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800" b="1" dirty="0">
                <a:solidFill>
                  <a:schemeClr val="accent2"/>
                </a:solidFill>
              </a:rPr>
              <a:t>अवधान देवून ऐकणे.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800" b="1" dirty="0">
                <a:solidFill>
                  <a:srgbClr val="00B050"/>
                </a:solidFill>
              </a:rPr>
              <a:t>बोलणाऱ्याच्या विचारातील आशय समजून घेणे.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800" b="1" dirty="0">
                <a:solidFill>
                  <a:srgbClr val="002060"/>
                </a:solidFill>
              </a:rPr>
              <a:t>आकलन झालेल्या माहितीवर सकारात्मक विचार करणे.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800" b="1" dirty="0">
                <a:solidFill>
                  <a:srgbClr val="C00000"/>
                </a:solidFill>
              </a:rPr>
              <a:t>एकदम निष्कर्ष न सांगता विचारपूर्वक  प्रतिसाद देणे.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800" b="1" dirty="0">
                <a:solidFill>
                  <a:schemeClr val="accent1">
                    <a:lumMod val="50000"/>
                  </a:schemeClr>
                </a:solidFill>
              </a:rPr>
              <a:t>पूर्वग्रह दुषिततेने श्रवण न करणे.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800" b="1" dirty="0">
                <a:solidFill>
                  <a:srgbClr val="7030A0"/>
                </a:solidFill>
              </a:rPr>
              <a:t>शाब्दिक व अशाब्दिक फरक ओळखणे </a:t>
            </a:r>
            <a:r>
              <a:rPr lang="mr-IN" sz="2800" b="1" dirty="0" smtClean="0">
                <a:solidFill>
                  <a:srgbClr val="7030A0"/>
                </a:solidFill>
              </a:rPr>
              <a:t>उदा :- </a:t>
            </a:r>
            <a:r>
              <a:rPr lang="mr-IN" sz="2800" b="1" dirty="0">
                <a:solidFill>
                  <a:srgbClr val="7030A0"/>
                </a:solidFill>
              </a:rPr>
              <a:t>देवळातील घंटा आणि महाविद्यालयातील वाजणाऱ्या घंटेतील फरक.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800" b="1" dirty="0">
                <a:solidFill>
                  <a:schemeClr val="accent1">
                    <a:lumMod val="75000"/>
                  </a:schemeClr>
                </a:solidFill>
              </a:rPr>
              <a:t>समोरच्या व्यक्तीचे विचार संयमितपणे ऐकणे आणि ते विचार पूर्ण श्रवण करून प्रतिसाद देणे.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2800" b="1" dirty="0">
                <a:solidFill>
                  <a:schemeClr val="bg2">
                    <a:lumMod val="50000"/>
                  </a:schemeClr>
                </a:solidFill>
              </a:rPr>
              <a:t>श्रवण ऐकणाऱ्याने ‘विवेकाचा’ स्वीकार करावा.एखादे मत आवडले नाही तर </a:t>
            </a:r>
            <a:r>
              <a:rPr lang="mr-IN" sz="2800" b="1" dirty="0" smtClean="0">
                <a:solidFill>
                  <a:schemeClr val="bg2">
                    <a:lumMod val="50000"/>
                  </a:schemeClr>
                </a:solidFill>
              </a:rPr>
              <a:t>ऐकणाऱ्याने </a:t>
            </a:r>
            <a:r>
              <a:rPr lang="mr-IN" sz="2800" b="1" dirty="0">
                <a:solidFill>
                  <a:schemeClr val="bg2">
                    <a:lumMod val="50000"/>
                  </a:schemeClr>
                </a:solidFill>
              </a:rPr>
              <a:t>त्यास विवेक वृतीने प्रतिसाद द्यावा.म्हणजे संघर्ष टाळता येतो.</a:t>
            </a:r>
          </a:p>
        </p:txBody>
      </p:sp>
    </p:spTree>
    <p:extLst>
      <p:ext uri="{BB962C8B-B14F-4D97-AF65-F5344CB8AC3E}">
        <p14:creationId xmlns:p14="http://schemas.microsoft.com/office/powerpoint/2010/main" val="1911178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60000" cy="8763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mr-IN" sz="4000" b="1" dirty="0" smtClean="0">
                <a:solidFill>
                  <a:srgbClr val="F30DB7"/>
                </a:solidFill>
                <a:latin typeface="Candara"/>
              </a:rPr>
              <a:t>        </a:t>
            </a:r>
            <a:r>
              <a:rPr lang="mr-IN" sz="4000" b="1" dirty="0" smtClean="0">
                <a:solidFill>
                  <a:srgbClr val="C00000"/>
                </a:solidFill>
                <a:latin typeface="Candara"/>
              </a:rPr>
              <a:t>नैसर्गिक</a:t>
            </a:r>
            <a:r>
              <a:rPr lang="en-US" sz="4000" b="1" dirty="0" smtClean="0">
                <a:solidFill>
                  <a:srgbClr val="C00000"/>
                </a:solidFill>
                <a:latin typeface="Candara"/>
              </a:rPr>
              <a:t>: </a:t>
            </a:r>
            <a:r>
              <a:rPr lang="mr-IN" sz="4000" b="1" dirty="0" smtClean="0">
                <a:solidFill>
                  <a:srgbClr val="C00000"/>
                </a:solidFill>
                <a:latin typeface="Candara"/>
              </a:rPr>
              <a:t>आकलनासह </a:t>
            </a:r>
            <a:r>
              <a:rPr lang="mr-IN" sz="4000" b="1" dirty="0">
                <a:solidFill>
                  <a:srgbClr val="C00000"/>
                </a:solidFill>
                <a:latin typeface="Candara"/>
              </a:rPr>
              <a:t>श्रवण कौशल्य </a:t>
            </a:r>
            <a:r>
              <a:rPr lang="en-US" sz="4000" b="1" dirty="0">
                <a:solidFill>
                  <a:srgbClr val="F30DB7"/>
                </a:solidFill>
                <a:latin typeface="Candara"/>
              </a:rPr>
              <a:t/>
            </a:r>
            <a:br>
              <a:rPr lang="en-US" sz="4000" b="1" dirty="0">
                <a:solidFill>
                  <a:srgbClr val="F30DB7"/>
                </a:solidFill>
                <a:latin typeface="Candara"/>
              </a:rPr>
            </a:br>
            <a:endParaRPr lang="mr-IN" sz="28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5500"/>
            <a:ext cx="10109200" cy="63325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mr-IN" sz="1600" b="1" dirty="0" smtClean="0">
                <a:solidFill>
                  <a:srgbClr val="C00000"/>
                </a:solidFill>
              </a:rPr>
              <a:t>    </a:t>
            </a:r>
            <a:r>
              <a:rPr lang="en-US" sz="1600" b="1" dirty="0" smtClean="0">
                <a:solidFill>
                  <a:srgbClr val="C00000"/>
                </a:solidFill>
              </a:rPr>
              <a:t>             </a:t>
            </a:r>
            <a:r>
              <a:rPr lang="mr-IN" sz="1600" dirty="0"/>
              <a:t/>
            </a:r>
            <a:br>
              <a:rPr lang="mr-IN" sz="1600" dirty="0"/>
            </a:br>
            <a:r>
              <a:rPr lang="mr-IN" sz="2800" b="1" dirty="0">
                <a:solidFill>
                  <a:srgbClr val="002060"/>
                </a:solidFill>
              </a:rPr>
              <a:t>आकलन म्हणजे समजून घेण्याची कृती करणे.शिक्षक एखादया </a:t>
            </a:r>
            <a:r>
              <a:rPr lang="mr-IN" sz="2800" b="1" dirty="0" smtClean="0">
                <a:solidFill>
                  <a:srgbClr val="002060"/>
                </a:solidFill>
              </a:rPr>
              <a:t>विषयातील </a:t>
            </a:r>
            <a:r>
              <a:rPr lang="mr-IN" sz="2800" b="1" dirty="0">
                <a:solidFill>
                  <a:srgbClr val="002060"/>
                </a:solidFill>
              </a:rPr>
              <a:t>एखादी संकल्पना उदा: </a:t>
            </a:r>
            <a:r>
              <a:rPr lang="mr-IN" sz="2800" b="1" dirty="0" smtClean="0">
                <a:solidFill>
                  <a:srgbClr val="002060"/>
                </a:solidFill>
              </a:rPr>
              <a:t>ऐतिहासिक </a:t>
            </a:r>
            <a:r>
              <a:rPr lang="mr-IN" sz="2800" b="1" dirty="0">
                <a:solidFill>
                  <a:srgbClr val="002060"/>
                </a:solidFill>
              </a:rPr>
              <a:t>भाषा </a:t>
            </a:r>
            <a:r>
              <a:rPr lang="mr-IN" sz="2800" b="1" dirty="0" smtClean="0">
                <a:solidFill>
                  <a:srgbClr val="002060"/>
                </a:solidFill>
              </a:rPr>
              <a:t>विज्ञानामध्ये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mr-IN" sz="2800" b="1" dirty="0" smtClean="0">
                <a:solidFill>
                  <a:srgbClr val="002060"/>
                </a:solidFill>
              </a:rPr>
              <a:t>ऐतिहासिक </a:t>
            </a:r>
            <a:r>
              <a:rPr lang="mr-IN" sz="2800" b="1" dirty="0">
                <a:solidFill>
                  <a:srgbClr val="002060"/>
                </a:solidFill>
              </a:rPr>
              <a:t>भाषाविज्ञान ही संकल्पना शिक्षक वर्गात समजून देत </a:t>
            </a:r>
            <a:r>
              <a:rPr lang="mr-IN" sz="2800" b="1" dirty="0" smtClean="0">
                <a:solidFill>
                  <a:srgbClr val="002060"/>
                </a:solidFill>
              </a:rPr>
              <a:t>असताना </a:t>
            </a:r>
            <a:r>
              <a:rPr lang="mr-IN" sz="2800" b="1" dirty="0">
                <a:solidFill>
                  <a:srgbClr val="002060"/>
                </a:solidFill>
              </a:rPr>
              <a:t>ती संकल्पना समजणे म्हणजे त्या संकल्पनेचे आकलन </a:t>
            </a:r>
            <a:r>
              <a:rPr lang="mr-IN" sz="2800" b="1" dirty="0" smtClean="0">
                <a:solidFill>
                  <a:srgbClr val="002060"/>
                </a:solidFill>
              </a:rPr>
              <a:t>होय.जो </a:t>
            </a:r>
            <a:r>
              <a:rPr lang="mr-IN" sz="2800" b="1" dirty="0">
                <a:solidFill>
                  <a:srgbClr val="002060"/>
                </a:solidFill>
              </a:rPr>
              <a:t>विषय आवडतो त्या </a:t>
            </a:r>
            <a:r>
              <a:rPr lang="mr-IN" sz="2800" b="1" dirty="0" smtClean="0">
                <a:solidFill>
                  <a:srgbClr val="002060"/>
                </a:solidFill>
              </a:rPr>
              <a:t>विषयासंबंधी </a:t>
            </a:r>
            <a:r>
              <a:rPr lang="mr-IN" sz="2800" b="1" dirty="0">
                <a:solidFill>
                  <a:srgbClr val="002060"/>
                </a:solidFill>
              </a:rPr>
              <a:t>आवड निर्माण </a:t>
            </a:r>
            <a:r>
              <a:rPr lang="mr-IN" sz="2800" b="1" dirty="0" smtClean="0">
                <a:solidFill>
                  <a:srgbClr val="002060"/>
                </a:solidFill>
              </a:rPr>
              <a:t>होते.एखादा</a:t>
            </a:r>
            <a:r>
              <a:rPr lang="mr-IN" sz="2800" b="1" dirty="0">
                <a:solidFill>
                  <a:srgbClr val="002060"/>
                </a:solidFill>
              </a:rPr>
              <a:t> </a:t>
            </a:r>
            <a:r>
              <a:rPr lang="mr-IN" sz="2800" b="1" dirty="0" smtClean="0">
                <a:solidFill>
                  <a:srgbClr val="002060"/>
                </a:solidFill>
              </a:rPr>
              <a:t>विषय </a:t>
            </a:r>
            <a:r>
              <a:rPr lang="mr-IN" sz="2800" b="1" dirty="0">
                <a:solidFill>
                  <a:srgbClr val="002060"/>
                </a:solidFill>
              </a:rPr>
              <a:t>समजून घेणे म्हणजे </a:t>
            </a:r>
            <a:r>
              <a:rPr lang="mr-IN" sz="2800" b="1" dirty="0" smtClean="0">
                <a:solidFill>
                  <a:srgbClr val="002060"/>
                </a:solidFill>
              </a:rPr>
              <a:t>आकलन प्रक्रिया स्वीकारणे.आपली </a:t>
            </a:r>
            <a:r>
              <a:rPr lang="mr-IN" sz="2800" b="1" dirty="0">
                <a:solidFill>
                  <a:srgbClr val="002060"/>
                </a:solidFill>
              </a:rPr>
              <a:t>अवधान क्षमता चांगली असावी.सुरुवातीपासून </a:t>
            </a:r>
            <a:r>
              <a:rPr lang="mr-IN" sz="2800" b="1" dirty="0" smtClean="0">
                <a:solidFill>
                  <a:srgbClr val="002060"/>
                </a:solidFill>
              </a:rPr>
              <a:t>विकसित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mr-IN" sz="2800" b="1" dirty="0" smtClean="0">
                <a:solidFill>
                  <a:srgbClr val="002060"/>
                </a:solidFill>
              </a:rPr>
              <a:t>झालेली </a:t>
            </a:r>
            <a:r>
              <a:rPr lang="mr-IN" sz="2800" b="1" dirty="0">
                <a:solidFill>
                  <a:srgbClr val="002060"/>
                </a:solidFill>
              </a:rPr>
              <a:t>आकलन क्षमता ही भविष्यात उपयुक्त ठरते. </a:t>
            </a:r>
            <a:endParaRPr lang="en-IN" sz="2800" b="1" dirty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IN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00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0"/>
            <a:ext cx="9690100" cy="84296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000" b="1" dirty="0" smtClean="0">
                <a:solidFill>
                  <a:srgbClr val="C00000"/>
                </a:solidFill>
                <a:latin typeface="Candara"/>
              </a:rPr>
              <a:t>   </a:t>
            </a:r>
            <a:r>
              <a:rPr lang="mr-IN" sz="4000" b="1" dirty="0" smtClean="0">
                <a:solidFill>
                  <a:srgbClr val="C00000"/>
                </a:solidFill>
                <a:latin typeface="Candara"/>
              </a:rPr>
              <a:t>आकलन </a:t>
            </a:r>
            <a:r>
              <a:rPr lang="mr-IN" sz="4000" b="1" dirty="0">
                <a:solidFill>
                  <a:srgbClr val="C00000"/>
                </a:solidFill>
                <a:latin typeface="Candara"/>
              </a:rPr>
              <a:t>क्षमता विकसित करणारी तत्वे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42962"/>
            <a:ext cx="9817100" cy="601503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lv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r>
              <a:rPr lang="mr-IN" sz="2000" b="1" dirty="0" smtClean="0">
                <a:solidFill>
                  <a:srgbClr val="FF0000"/>
                </a:solidFill>
                <a:latin typeface="Candara"/>
              </a:rPr>
              <a:t>    उदा</a:t>
            </a:r>
            <a:r>
              <a:rPr lang="mr-IN" sz="2000" b="1" dirty="0">
                <a:solidFill>
                  <a:srgbClr val="FF0000"/>
                </a:solidFill>
                <a:latin typeface="Candara"/>
              </a:rPr>
              <a:t>: देलेल्या </a:t>
            </a:r>
            <a:r>
              <a:rPr lang="mr-IN" sz="2000" b="1" dirty="0" smtClean="0">
                <a:solidFill>
                  <a:srgbClr val="FF0000"/>
                </a:solidFill>
                <a:latin typeface="Candara"/>
              </a:rPr>
              <a:t>गद्य-पद्य </a:t>
            </a:r>
            <a:r>
              <a:rPr lang="mr-IN" sz="2000" b="1" dirty="0">
                <a:solidFill>
                  <a:srgbClr val="FF0000"/>
                </a:solidFill>
                <a:latin typeface="Candara"/>
              </a:rPr>
              <a:t>उताऱ्याचे वाचन एकाग्रतेने करणे</a:t>
            </a:r>
            <a:r>
              <a:rPr lang="mr-IN" sz="2000" b="1" dirty="0" smtClean="0">
                <a:solidFill>
                  <a:srgbClr val="FF0000"/>
                </a:solidFill>
                <a:latin typeface="Candara"/>
              </a:rPr>
              <a:t>.</a:t>
            </a:r>
          </a:p>
          <a:p>
            <a:pPr marL="457200" lvl="0" indent="-45720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AutoNum type="hindiNumParenR"/>
            </a:pPr>
            <a:r>
              <a:rPr lang="mr-IN" sz="2400" b="1" dirty="0">
                <a:solidFill>
                  <a:srgbClr val="002060"/>
                </a:solidFill>
                <a:latin typeface="Candara"/>
              </a:rPr>
              <a:t>आपले पूर्वज्ञान व देलेला उतारा यांचा मेळ घालणे व अशयाचे चिंतन करणे.</a:t>
            </a:r>
            <a:endParaRPr lang="en-US" sz="2400" b="1" dirty="0">
              <a:solidFill>
                <a:srgbClr val="002060"/>
              </a:solidFill>
              <a:latin typeface="Candara"/>
            </a:endParaRPr>
          </a:p>
          <a:p>
            <a:pPr marL="457200" lvl="0" indent="-45720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AutoNum type="hindiNumParenR"/>
            </a:pPr>
            <a:endParaRPr lang="mr-IN" sz="2400" b="1" dirty="0">
              <a:solidFill>
                <a:srgbClr val="002060"/>
              </a:solidFill>
              <a:latin typeface="Candara"/>
            </a:endParaRPr>
          </a:p>
          <a:p>
            <a:pPr marL="457200" lvl="0" indent="-45720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AutoNum type="hindiNumParenR"/>
            </a:pPr>
            <a:r>
              <a:rPr lang="mr-IN" sz="2400" b="1" dirty="0">
                <a:solidFill>
                  <a:srgbClr val="002060"/>
                </a:solidFill>
                <a:latin typeface="Candara"/>
              </a:rPr>
              <a:t>उताऱ्यातील मध्यवर्ती विचार स्पष्ट करण्यासाठी महत्वाचे वाक्य अधोरेखित करणे.</a:t>
            </a:r>
            <a:endParaRPr lang="en-US" sz="2400" b="1" dirty="0">
              <a:solidFill>
                <a:srgbClr val="002060"/>
              </a:solidFill>
              <a:latin typeface="Candara"/>
            </a:endParaRPr>
          </a:p>
          <a:p>
            <a:pPr marL="457200" lvl="0" indent="-45720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AutoNum type="hindiNumParenR"/>
            </a:pPr>
            <a:endParaRPr lang="mr-IN" sz="2400" b="1" dirty="0">
              <a:solidFill>
                <a:srgbClr val="002060"/>
              </a:solidFill>
              <a:latin typeface="Candara"/>
            </a:endParaRPr>
          </a:p>
          <a:p>
            <a:pPr marL="457200" lvl="0" indent="-45720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AutoNum type="hindiNumParenR"/>
            </a:pPr>
            <a:r>
              <a:rPr lang="mr-IN" sz="2400" b="1" dirty="0">
                <a:solidFill>
                  <a:srgbClr val="002060"/>
                </a:solidFill>
                <a:latin typeface="Candara"/>
              </a:rPr>
              <a:t>महत्वाच्या मुद्यांचे टीपण काढणे.</a:t>
            </a:r>
            <a:endParaRPr lang="en-US" sz="2400" b="1" dirty="0">
              <a:solidFill>
                <a:srgbClr val="002060"/>
              </a:solidFill>
              <a:latin typeface="Candara"/>
            </a:endParaRPr>
          </a:p>
          <a:p>
            <a:pPr marL="457200" lvl="0" indent="-45720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AutoNum type="hindiNumParenR"/>
            </a:pPr>
            <a:endParaRPr lang="mr-IN" sz="2400" b="1" dirty="0">
              <a:solidFill>
                <a:srgbClr val="002060"/>
              </a:solidFill>
              <a:latin typeface="Candara"/>
            </a:endParaRPr>
          </a:p>
          <a:p>
            <a:pPr marL="457200" lvl="0" indent="-45720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AutoNum type="hindiNumParenR"/>
            </a:pPr>
            <a:r>
              <a:rPr lang="mr-IN" sz="2400" b="1" dirty="0">
                <a:solidFill>
                  <a:srgbClr val="002060"/>
                </a:solidFill>
                <a:latin typeface="Candara"/>
              </a:rPr>
              <a:t>उताऱ्यातील लेखकाने विचार मांडताना वापरलेले अलंकार,म्हणी,वाक्प्रचार याचाही विचार करावा.</a:t>
            </a:r>
            <a:endParaRPr lang="en-US" sz="2400" b="1" dirty="0">
              <a:solidFill>
                <a:srgbClr val="002060"/>
              </a:solidFill>
              <a:latin typeface="Candara"/>
            </a:endParaRPr>
          </a:p>
          <a:p>
            <a:pPr marL="457200" lvl="0" indent="-45720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AutoNum type="hindiNumParenR"/>
            </a:pPr>
            <a:endParaRPr lang="mr-IN" sz="2400" b="1" dirty="0">
              <a:solidFill>
                <a:srgbClr val="002060"/>
              </a:solidFill>
              <a:latin typeface="Candara"/>
            </a:endParaRPr>
          </a:p>
          <a:p>
            <a:pPr marL="457200" lvl="0" indent="-45720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AutoNum type="hindiNumParenR"/>
            </a:pPr>
            <a:r>
              <a:rPr lang="mr-IN" sz="2400" b="1" dirty="0">
                <a:solidFill>
                  <a:srgbClr val="002060"/>
                </a:solidFill>
                <a:latin typeface="Candara"/>
              </a:rPr>
              <a:t>वाचन व मननानंतर विचारलेल्या प्रश्नांचे वाचन करणे.</a:t>
            </a:r>
            <a:endParaRPr lang="en-US" sz="2400" b="1" dirty="0">
              <a:solidFill>
                <a:srgbClr val="002060"/>
              </a:solidFill>
              <a:latin typeface="Candara"/>
            </a:endParaRPr>
          </a:p>
          <a:p>
            <a:pPr marL="457200" lvl="0" indent="-45720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AutoNum type="hindiNumParenR"/>
            </a:pPr>
            <a:endParaRPr lang="mr-IN" sz="2400" b="1" dirty="0">
              <a:solidFill>
                <a:srgbClr val="002060"/>
              </a:solidFill>
              <a:latin typeface="Candara"/>
            </a:endParaRPr>
          </a:p>
          <a:p>
            <a:pPr marL="457200" lvl="0" indent="-45720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AutoNum type="hindiNumParenR"/>
            </a:pPr>
            <a:r>
              <a:rPr lang="mr-IN" sz="2400" b="1" dirty="0">
                <a:solidFill>
                  <a:srgbClr val="002060"/>
                </a:solidFill>
                <a:latin typeface="Candara"/>
              </a:rPr>
              <a:t>उत्तरे थोडक्यात व समर्पक शब्दात लिहिणे.</a:t>
            </a:r>
            <a:endParaRPr lang="en-US" sz="2400" b="1" dirty="0">
              <a:solidFill>
                <a:srgbClr val="002060"/>
              </a:solidFill>
              <a:latin typeface="Candara"/>
            </a:endParaRPr>
          </a:p>
          <a:p>
            <a:pPr marL="457200" lvl="0" indent="-45720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AutoNum type="hindiNumParenR"/>
            </a:pPr>
            <a:endParaRPr lang="mr-IN" sz="2400" b="1" dirty="0">
              <a:solidFill>
                <a:srgbClr val="002060"/>
              </a:solidFill>
              <a:latin typeface="Candara"/>
            </a:endParaRPr>
          </a:p>
          <a:p>
            <a:pPr marL="457200" lvl="0" indent="-457200" defTabSz="914400">
              <a:spcBef>
                <a:spcPct val="20000"/>
              </a:spcBef>
              <a:buClr>
                <a:srgbClr val="7FD13B"/>
              </a:buClr>
              <a:buSzPct val="100000"/>
              <a:buFont typeface="Symbol" pitchFamily="18" charset="2"/>
              <a:buAutoNum type="hindiNumParenR"/>
            </a:pPr>
            <a:r>
              <a:rPr lang="mr-IN" sz="2400" b="1" dirty="0">
                <a:solidFill>
                  <a:srgbClr val="002060"/>
                </a:solidFill>
                <a:latin typeface="Candara"/>
              </a:rPr>
              <a:t>मध्यवर्ती आशय लक्षात घेवून कमी शब्दात शीर्षक देणे.हे शीर्षक अचूक अर्थपूर्ण असावे.</a:t>
            </a:r>
          </a:p>
          <a:p>
            <a:pPr marL="0" lv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endParaRPr lang="mr-IN" sz="2400" b="1" dirty="0">
              <a:solidFill>
                <a:srgbClr val="FF0000"/>
              </a:solidFill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190487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033000" cy="101009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mr-IN" b="1" dirty="0" smtClean="0">
                <a:solidFill>
                  <a:srgbClr val="F30DB7"/>
                </a:solidFill>
              </a:rPr>
              <a:t>                  सारांश </a:t>
            </a:r>
            <a:endParaRPr lang="en-IN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7600"/>
            <a:ext cx="10198100" cy="531509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r>
              <a:rPr lang="mr-IN" sz="3200" b="1" dirty="0">
                <a:solidFill>
                  <a:srgbClr val="002060"/>
                </a:solidFill>
                <a:latin typeface="Candara"/>
              </a:rPr>
              <a:t>थोडक्यात श्रवण कौशल्यामुळे</a:t>
            </a:r>
            <a:r>
              <a:rPr lang="en-US" sz="3200" b="1" dirty="0">
                <a:solidFill>
                  <a:srgbClr val="002060"/>
                </a:solidFill>
                <a:latin typeface="Candara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Candara"/>
              </a:rPr>
              <a:t>  </a:t>
            </a:r>
            <a:r>
              <a:rPr lang="mr-IN" sz="3200" b="1" dirty="0" smtClean="0">
                <a:solidFill>
                  <a:srgbClr val="002060"/>
                </a:solidFill>
                <a:latin typeface="Candara"/>
              </a:rPr>
              <a:t>व्यक्तीमनाचा</a:t>
            </a:r>
            <a:endParaRPr lang="mr-IN" sz="3200" b="1" dirty="0">
              <a:solidFill>
                <a:srgbClr val="002060"/>
              </a:solidFill>
              <a:latin typeface="Candara"/>
            </a:endParaRPr>
          </a:p>
          <a:p>
            <a:pPr marL="0" lv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r>
              <a:rPr lang="mr-IN" sz="3200" b="1" dirty="0">
                <a:solidFill>
                  <a:srgbClr val="002060"/>
                </a:solidFill>
                <a:latin typeface="Candara"/>
              </a:rPr>
              <a:t> </a:t>
            </a:r>
          </a:p>
          <a:p>
            <a:pPr marL="0" lv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r>
              <a:rPr lang="mr-IN" sz="3200" b="1" dirty="0">
                <a:solidFill>
                  <a:srgbClr val="002060"/>
                </a:solidFill>
                <a:latin typeface="Candara"/>
              </a:rPr>
              <a:t>सकारात्मक दृष्ट्या विकास होतो.परस्परांशी संवाद साधून</a:t>
            </a:r>
          </a:p>
          <a:p>
            <a:pPr marL="0" lv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endParaRPr lang="mr-IN" sz="3200" b="1" dirty="0">
              <a:solidFill>
                <a:srgbClr val="002060"/>
              </a:solidFill>
              <a:latin typeface="Candara"/>
            </a:endParaRPr>
          </a:p>
          <a:p>
            <a:pPr marL="0" lv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r>
              <a:rPr lang="en-US" sz="3200" b="1" dirty="0">
                <a:solidFill>
                  <a:srgbClr val="002060"/>
                </a:solidFill>
                <a:latin typeface="Candara"/>
              </a:rPr>
              <a:t> </a:t>
            </a:r>
            <a:r>
              <a:rPr lang="mr-IN" sz="3200" b="1" dirty="0">
                <a:solidFill>
                  <a:srgbClr val="002060"/>
                </a:solidFill>
                <a:latin typeface="Candara"/>
              </a:rPr>
              <a:t>विचारांचे आदान-प्रदान करता </a:t>
            </a:r>
            <a:r>
              <a:rPr lang="mr-IN" sz="3200" b="1" dirty="0" smtClean="0">
                <a:solidFill>
                  <a:srgbClr val="002060"/>
                </a:solidFill>
                <a:latin typeface="Candara"/>
              </a:rPr>
              <a:t>येते.सामाजिक</a:t>
            </a:r>
            <a:r>
              <a:rPr lang="en-US" sz="3200" b="1" dirty="0" smtClean="0">
                <a:solidFill>
                  <a:srgbClr val="002060"/>
                </a:solidFill>
                <a:latin typeface="Candara"/>
              </a:rPr>
              <a:t>,</a:t>
            </a:r>
            <a:r>
              <a:rPr lang="mr-IN" sz="3200" b="1" dirty="0" smtClean="0">
                <a:solidFill>
                  <a:srgbClr val="002060"/>
                </a:solidFill>
                <a:latin typeface="Candara"/>
              </a:rPr>
              <a:t> सांस्कृतिक</a:t>
            </a:r>
            <a:r>
              <a:rPr lang="en-US" sz="3200" b="1" dirty="0" smtClean="0">
                <a:solidFill>
                  <a:srgbClr val="002060"/>
                </a:solidFill>
                <a:latin typeface="Candara"/>
              </a:rPr>
              <a:t>,</a:t>
            </a:r>
            <a:r>
              <a:rPr lang="mr-IN" sz="3200" b="1" dirty="0" smtClean="0">
                <a:solidFill>
                  <a:srgbClr val="002060"/>
                </a:solidFill>
                <a:latin typeface="Candara"/>
              </a:rPr>
              <a:t> </a:t>
            </a:r>
            <a:endParaRPr lang="mr-IN" sz="3200" b="1" dirty="0">
              <a:solidFill>
                <a:srgbClr val="002060"/>
              </a:solidFill>
              <a:latin typeface="Candara"/>
            </a:endParaRPr>
          </a:p>
          <a:p>
            <a:pPr marL="0" lv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endParaRPr lang="mr-IN" sz="3200" b="1" dirty="0">
              <a:solidFill>
                <a:srgbClr val="002060"/>
              </a:solidFill>
              <a:latin typeface="Candara"/>
            </a:endParaRPr>
          </a:p>
          <a:p>
            <a:pPr marL="0" lv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r>
              <a:rPr lang="mr-IN" sz="3200" b="1" dirty="0" smtClean="0">
                <a:solidFill>
                  <a:srgbClr val="002060"/>
                </a:solidFill>
                <a:latin typeface="Candara"/>
              </a:rPr>
              <a:t>शै</a:t>
            </a:r>
            <a:r>
              <a:rPr lang="mr-IN" sz="3200" b="1" dirty="0" smtClean="0">
                <a:solidFill>
                  <a:srgbClr val="002060"/>
                </a:solidFill>
                <a:latin typeface="Candara"/>
              </a:rPr>
              <a:t>क्षणिक </a:t>
            </a:r>
            <a:r>
              <a:rPr lang="mr-IN" sz="3200" b="1" dirty="0">
                <a:solidFill>
                  <a:srgbClr val="002060"/>
                </a:solidFill>
                <a:latin typeface="Candara"/>
              </a:rPr>
              <a:t>कार्यालयीन स्तरावर श्रवण कौशल्यामुळे </a:t>
            </a:r>
          </a:p>
          <a:p>
            <a:pPr marL="0" lv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endParaRPr lang="en-US" sz="3200" b="1" dirty="0">
              <a:solidFill>
                <a:srgbClr val="002060"/>
              </a:solidFill>
              <a:latin typeface="Candara"/>
            </a:endParaRPr>
          </a:p>
          <a:p>
            <a:pPr marL="0" lvl="0" indent="0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r>
              <a:rPr lang="mr-IN" sz="3200" b="1" dirty="0">
                <a:solidFill>
                  <a:srgbClr val="002060"/>
                </a:solidFill>
                <a:latin typeface="Candara"/>
              </a:rPr>
              <a:t>परिणामकारक जीवन जगता येते.</a:t>
            </a:r>
            <a:endParaRPr lang="en-IN" sz="3200" b="1" dirty="0">
              <a:solidFill>
                <a:srgbClr val="002060"/>
              </a:solidFill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42735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3514" y="528291"/>
            <a:ext cx="82976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mr-IN" sz="9600" b="1" i="1" dirty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धन्यवाद</a:t>
            </a:r>
            <a:r>
              <a:rPr lang="mr-IN" sz="1200" dirty="0">
                <a:solidFill>
                  <a:prstClr val="black"/>
                </a:solidFill>
                <a:latin typeface="Utsaah" pitchFamily="34" charset="0"/>
                <a:cs typeface="Utsaah" pitchFamily="34" charset="0"/>
              </a:rPr>
              <a:t> </a:t>
            </a:r>
            <a:endParaRPr lang="en-IN" sz="1200" dirty="0">
              <a:solidFill>
                <a:prstClr val="black"/>
              </a:solidFill>
              <a:latin typeface="Utsaah" pitchFamily="34" charset="0"/>
              <a:cs typeface="Utsaah" pitchFamily="34" charset="0"/>
            </a:endParaRPr>
          </a:p>
        </p:txBody>
      </p:sp>
      <p:pic>
        <p:nvPicPr>
          <p:cNvPr id="3" name="Picture 2" descr="medium%20pink%20bouqu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38375">
            <a:off x="3758027" y="2284039"/>
            <a:ext cx="6244324" cy="3739705"/>
          </a:xfrm>
          <a:prstGeom prst="roundRect">
            <a:avLst>
              <a:gd name="adj" fmla="val 23136"/>
            </a:avLst>
          </a:prstGeom>
          <a:solidFill>
            <a:schemeClr val="accent4"/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29426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405" y="0"/>
            <a:ext cx="9983971" cy="326419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lvl="0" algn="ctr" defTabSz="914400">
              <a:spcBef>
                <a:spcPts val="0"/>
              </a:spcBef>
            </a:pPr>
            <a:r>
              <a:rPr lang="mr-IN" sz="5300" b="1" dirty="0">
                <a:solidFill>
                  <a:srgbClr val="C00000"/>
                </a:solidFill>
              </a:rPr>
              <a:t>विषय :- मराठी </a:t>
            </a:r>
            <a:br>
              <a:rPr lang="mr-IN" sz="5300" b="1" dirty="0">
                <a:solidFill>
                  <a:srgbClr val="C00000"/>
                </a:solidFill>
              </a:rPr>
            </a:br>
            <a:r>
              <a:rPr lang="mr-IN" sz="3600" b="1" dirty="0">
                <a:solidFill>
                  <a:srgbClr val="D6ECFF">
                    <a:lumMod val="25000"/>
                  </a:srgbClr>
                </a:solidFill>
              </a:rPr>
              <a:t>  </a:t>
            </a:r>
            <a:r>
              <a:rPr lang="mr-IN" sz="3600" b="1" dirty="0" smtClean="0">
                <a:solidFill>
                  <a:srgbClr val="D6ECFF">
                    <a:lumMod val="25000"/>
                  </a:srgbClr>
                </a:solidFill>
              </a:rPr>
              <a:t>एफ.वाय</a:t>
            </a:r>
            <a:r>
              <a:rPr lang="en-US" sz="3600" b="1" dirty="0">
                <a:solidFill>
                  <a:srgbClr val="D6ECFF">
                    <a:lumMod val="25000"/>
                  </a:srgbClr>
                </a:solidFill>
              </a:rPr>
              <a:t>.</a:t>
            </a:r>
            <a:r>
              <a:rPr lang="mr-IN" sz="3600" b="1" dirty="0">
                <a:solidFill>
                  <a:srgbClr val="D6ECFF">
                    <a:lumMod val="25000"/>
                  </a:srgbClr>
                </a:solidFill>
              </a:rPr>
              <a:t>बी.ए (</a:t>
            </a:r>
            <a:r>
              <a:rPr lang="en-US" sz="3600" b="1" dirty="0">
                <a:solidFill>
                  <a:srgbClr val="D6ECFF">
                    <a:lumMod val="25000"/>
                  </a:srgbClr>
                </a:solidFill>
              </a:rPr>
              <a:t>G1)</a:t>
            </a:r>
            <a:br>
              <a:rPr lang="en-US" sz="3600" b="1" dirty="0">
                <a:solidFill>
                  <a:srgbClr val="D6ECFF">
                    <a:lumMod val="25000"/>
                  </a:srgbClr>
                </a:solidFill>
              </a:rPr>
            </a:br>
            <a:r>
              <a:rPr lang="mr-IN" sz="3600" b="1" dirty="0">
                <a:solidFill>
                  <a:srgbClr val="D6ECFF">
                    <a:lumMod val="25000"/>
                  </a:srgbClr>
                </a:solidFill>
              </a:rPr>
              <a:t>सत्र-१ </a:t>
            </a:r>
            <a:r>
              <a:rPr lang="en-US" sz="3600" b="1" dirty="0">
                <a:solidFill>
                  <a:srgbClr val="D6ECFF">
                    <a:lumMod val="25000"/>
                  </a:srgbClr>
                </a:solidFill>
              </a:rPr>
              <a:t/>
            </a:r>
            <a:br>
              <a:rPr lang="en-US" sz="3600" b="1" dirty="0">
                <a:solidFill>
                  <a:srgbClr val="D6ECFF">
                    <a:lumMod val="25000"/>
                  </a:srgbClr>
                </a:solidFill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0242" y="3178964"/>
            <a:ext cx="10047767" cy="367903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 algn="ctr" defTabSz="914400">
              <a:spcBef>
                <a:spcPts val="0"/>
              </a:spcBef>
              <a:buClrTx/>
              <a:buSzTx/>
            </a:pPr>
            <a:r>
              <a:rPr lang="en-US" sz="4800" b="1" dirty="0" smtClean="0">
                <a:solidFill>
                  <a:srgbClr val="EA157A"/>
                </a:solidFill>
              </a:rPr>
              <a:t>   </a:t>
            </a:r>
            <a:r>
              <a:rPr lang="mr-IN" sz="4800" b="1" dirty="0" smtClean="0">
                <a:solidFill>
                  <a:srgbClr val="EA157A"/>
                </a:solidFill>
              </a:rPr>
              <a:t>मराठी साहित्य</a:t>
            </a:r>
            <a:r>
              <a:rPr lang="en-US" sz="4800" b="1" dirty="0" smtClean="0">
                <a:solidFill>
                  <a:srgbClr val="EA157A"/>
                </a:solidFill>
              </a:rPr>
              <a:t> </a:t>
            </a:r>
            <a:r>
              <a:rPr lang="mr-IN" sz="4800" b="1" dirty="0" smtClean="0">
                <a:solidFill>
                  <a:srgbClr val="EA157A"/>
                </a:solidFill>
              </a:rPr>
              <a:t>: </a:t>
            </a:r>
            <a:r>
              <a:rPr lang="mr-IN" sz="4800" b="1" dirty="0">
                <a:solidFill>
                  <a:srgbClr val="EA157A"/>
                </a:solidFill>
              </a:rPr>
              <a:t>कथा आणि भाषिक </a:t>
            </a:r>
            <a:r>
              <a:rPr lang="en-US" sz="4800" b="1" dirty="0" smtClean="0">
                <a:solidFill>
                  <a:srgbClr val="EA157A"/>
                </a:solidFill>
              </a:rPr>
              <a:t>           </a:t>
            </a:r>
            <a:r>
              <a:rPr lang="mr-IN" sz="4800" b="1" dirty="0" smtClean="0">
                <a:solidFill>
                  <a:srgbClr val="EA157A"/>
                </a:solidFill>
              </a:rPr>
              <a:t>कौशल्यविकास</a:t>
            </a:r>
            <a:r>
              <a:rPr lang="mr-IN" sz="4800" b="1" dirty="0">
                <a:solidFill>
                  <a:srgbClr val="EA157A"/>
                </a:solidFill>
              </a:rPr>
              <a:t/>
            </a:r>
            <a:br>
              <a:rPr lang="mr-IN" sz="4800" b="1" dirty="0">
                <a:solidFill>
                  <a:srgbClr val="EA157A"/>
                </a:solidFill>
              </a:rPr>
            </a:br>
            <a:endParaRPr lang="en-US" sz="3600" b="1" dirty="0">
              <a:solidFill>
                <a:srgbClr val="D6ECFF">
                  <a:lumMod val="25000"/>
                </a:srgbClr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746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079" y="0"/>
            <a:ext cx="9962707" cy="93566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GB" sz="4400" b="1" dirty="0" err="1">
                <a:solidFill>
                  <a:schemeClr val="accent1">
                    <a:lumMod val="75000"/>
                  </a:schemeClr>
                </a:solidFill>
                <a:latin typeface="Calibri Light"/>
              </a:rPr>
              <a:t>भाषिक</a:t>
            </a:r>
            <a:r>
              <a:rPr lang="en-GB" sz="4400" b="1" dirty="0">
                <a:solidFill>
                  <a:schemeClr val="accent1">
                    <a:lumMod val="75000"/>
                  </a:schemeClr>
                </a:solidFill>
                <a:latin typeface="Calibri Light"/>
              </a:rPr>
              <a:t> </a:t>
            </a:r>
            <a:r>
              <a:rPr lang="mr-IN" sz="4400" b="1" dirty="0" smtClean="0">
                <a:solidFill>
                  <a:schemeClr val="accent1">
                    <a:lumMod val="75000"/>
                  </a:schemeClr>
                </a:solidFill>
                <a:latin typeface="Calibri Light"/>
              </a:rPr>
              <a:t>कौशल्यविकास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182" y="882503"/>
            <a:ext cx="9994604" cy="597549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           </a:t>
            </a:r>
            <a:r>
              <a:rPr lang="mr-IN" sz="3200" b="1" dirty="0" smtClean="0">
                <a:solidFill>
                  <a:schemeClr val="bg2">
                    <a:lumMod val="25000"/>
                  </a:schemeClr>
                </a:solidFill>
              </a:rPr>
              <a:t>भाषा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  <a:r>
              <a:rPr lang="mr-IN" sz="3200" b="1" dirty="0" smtClean="0">
                <a:solidFill>
                  <a:schemeClr val="bg2">
                    <a:lumMod val="25000"/>
                  </a:schemeClr>
                </a:solidFill>
              </a:rPr>
              <a:t> स्वरूप </a:t>
            </a:r>
            <a:r>
              <a:rPr lang="mr-IN" sz="3200" b="1" dirty="0">
                <a:solidFill>
                  <a:schemeClr val="bg2">
                    <a:lumMod val="25000"/>
                  </a:schemeClr>
                </a:solidFill>
              </a:rPr>
              <a:t>: व्याख्या :</a:t>
            </a:r>
          </a:p>
          <a:p>
            <a:pPr algn="l"/>
            <a:r>
              <a:rPr lang="mr-IN" sz="3200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भाषेने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मानवाचे सर्व जीवन व्यापलेले आहे .जगताना सर्व क्षणी भाषाच सोबत करीत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असते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अगदी स्वप्नातही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भाषा असते.आता तिथे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संदेश वहन करणे हे भाषेचे प्रमुख कार्य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आहे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मानवाप्रमाणे प्राणीही काही खाणाखुणा करून संदेश पाठवत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असतात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भाषा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ही एक व्यवस्था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आहे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मानवी भाषा मानवेतर भाषेपेक्षा अधिक अर्थवाही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आहे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म्हणूनच माणूस संदेशवहनासाठी भाषा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वापरतो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या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दृष्टीने भाषा ही मानवी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अशी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संदेश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वहनाची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व्यवस्था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आहे.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माणूस हा समाजप्रिय प्राणी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आहे.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आपल्या मनातील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भाव,भावना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व विचार व्यक्त करण्यासाठी माणसाने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‘भाषा’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या माध्यमाचा उपयोग करून घेतला.</a:t>
            </a:r>
          </a:p>
          <a:p>
            <a:pPr algn="l"/>
            <a:endParaRPr lang="mr-IN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02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139" y="0"/>
            <a:ext cx="9920177" cy="80649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mr-IN" sz="3200" b="1" dirty="0">
                <a:solidFill>
                  <a:srgbClr val="C00000"/>
                </a:solidFill>
              </a:rPr>
              <a:t>भाषेच्या व्याख्या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526" y="786636"/>
            <a:ext cx="9728790" cy="599693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mr-IN" sz="3200" b="1" dirty="0">
                <a:solidFill>
                  <a:srgbClr val="002060"/>
                </a:solidFill>
              </a:rPr>
              <a:t> </a:t>
            </a:r>
            <a:r>
              <a:rPr lang="mr-IN" sz="3200" b="1" dirty="0" smtClean="0">
                <a:solidFill>
                  <a:srgbClr val="002060"/>
                </a:solidFill>
              </a:rPr>
              <a:t> भाषेच्या व्याख्या-:</a:t>
            </a:r>
            <a:endParaRPr lang="mr-IN" sz="3200" b="1" dirty="0">
              <a:solidFill>
                <a:srgbClr val="002060"/>
              </a:solidFill>
            </a:endParaRPr>
          </a:p>
          <a:p>
            <a:pPr marL="514350" indent="-514350" algn="l">
              <a:buAutoNum type="hindiNumParenR"/>
            </a:pPr>
            <a:r>
              <a:rPr lang="mr-IN" sz="2800" b="1" dirty="0" smtClean="0">
                <a:solidFill>
                  <a:schemeClr val="accent2"/>
                </a:solidFill>
              </a:rPr>
              <a:t>भाषा </a:t>
            </a:r>
            <a:r>
              <a:rPr lang="mr-IN" sz="2800" b="1" dirty="0">
                <a:solidFill>
                  <a:schemeClr val="accent2"/>
                </a:solidFill>
              </a:rPr>
              <a:t>ही एक सामाजिक संस्था </a:t>
            </a:r>
            <a:r>
              <a:rPr lang="mr-IN" sz="2800" b="1" dirty="0" smtClean="0">
                <a:solidFill>
                  <a:schemeClr val="accent2"/>
                </a:solidFill>
              </a:rPr>
              <a:t>आहे.तशीच </a:t>
            </a:r>
            <a:r>
              <a:rPr lang="mr-IN" sz="2800" b="1" dirty="0">
                <a:solidFill>
                  <a:schemeClr val="accent2"/>
                </a:solidFill>
              </a:rPr>
              <a:t>ती  वैयक्तिक ही आहे </a:t>
            </a:r>
            <a:r>
              <a:rPr lang="mr-IN" sz="2800" b="1" dirty="0" smtClean="0">
                <a:solidFill>
                  <a:schemeClr val="accent2"/>
                </a:solidFill>
              </a:rPr>
              <a:t>. भाषेचा </a:t>
            </a:r>
            <a:r>
              <a:rPr lang="mr-IN" sz="2800" b="1" dirty="0">
                <a:solidFill>
                  <a:schemeClr val="accent2"/>
                </a:solidFill>
              </a:rPr>
              <a:t>उपयोग समाजाला अनुसरूनच पण विशिष्ट रीतीने प्रत्येक व्यक्ती करीत असते. असे श्री.मा. कुलकर्णी म्हणतात </a:t>
            </a:r>
            <a:r>
              <a:rPr lang="mr-IN" sz="2800" b="1" dirty="0" smtClean="0">
                <a:solidFill>
                  <a:schemeClr val="accent2"/>
                </a:solidFill>
              </a:rPr>
              <a:t>.</a:t>
            </a:r>
            <a:endParaRPr lang="en-US" sz="2800" b="1" dirty="0" smtClean="0">
              <a:solidFill>
                <a:schemeClr val="accent2"/>
              </a:solidFill>
            </a:endParaRPr>
          </a:p>
          <a:p>
            <a:pPr marL="514350" indent="-514350" algn="l">
              <a:buAutoNum type="hindiNumParenR"/>
            </a:pPr>
            <a:endParaRPr lang="mr-IN" sz="2800" b="1" dirty="0">
              <a:solidFill>
                <a:schemeClr val="accent2"/>
              </a:solidFill>
            </a:endParaRPr>
          </a:p>
          <a:p>
            <a:pPr algn="l"/>
            <a:r>
              <a:rPr lang="mr-IN" sz="2800" b="1" dirty="0" smtClean="0">
                <a:solidFill>
                  <a:srgbClr val="0070C0"/>
                </a:solidFill>
              </a:rPr>
              <a:t>२) खास </a:t>
            </a:r>
            <a:r>
              <a:rPr lang="mr-IN" sz="2800" b="1" dirty="0">
                <a:solidFill>
                  <a:srgbClr val="0070C0"/>
                </a:solidFill>
              </a:rPr>
              <a:t>मानवी </a:t>
            </a:r>
            <a:r>
              <a:rPr lang="mr-IN" sz="2800" b="1" dirty="0" smtClean="0">
                <a:solidFill>
                  <a:srgbClr val="0070C0"/>
                </a:solidFill>
              </a:rPr>
              <a:t>अशी </a:t>
            </a:r>
            <a:r>
              <a:rPr lang="mr-IN" sz="2800" b="1" dirty="0">
                <a:solidFill>
                  <a:srgbClr val="0070C0"/>
                </a:solidFill>
              </a:rPr>
              <a:t>संदेश वहनाची व्यवस्था म्हणजे भाषा होय </a:t>
            </a:r>
            <a:r>
              <a:rPr lang="mr-IN" sz="2800" b="1" dirty="0" smtClean="0">
                <a:solidFill>
                  <a:srgbClr val="0070C0"/>
                </a:solidFill>
              </a:rPr>
              <a:t>.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algn="l"/>
            <a:endParaRPr lang="mr-IN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r>
              <a:rPr lang="mr-IN" sz="2800" b="1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mr-IN" sz="2800" b="1" dirty="0" smtClean="0">
                <a:solidFill>
                  <a:srgbClr val="FF0000"/>
                </a:solidFill>
              </a:rPr>
              <a:t>) मुळ </a:t>
            </a:r>
            <a:r>
              <a:rPr lang="mr-IN" sz="2800" b="1" dirty="0">
                <a:solidFill>
                  <a:srgbClr val="FF0000"/>
                </a:solidFill>
              </a:rPr>
              <a:t>आशयाशी कार्यकारण संबंध नसलेली ध्वनी संकेतांनी बनलेली व्यवहाराला साह्यभूत अशी भाषा ही एक पद्धत </a:t>
            </a:r>
            <a:r>
              <a:rPr lang="mr-IN" sz="2800" b="1" dirty="0" smtClean="0">
                <a:solidFill>
                  <a:srgbClr val="FF0000"/>
                </a:solidFill>
              </a:rPr>
              <a:t>आहे, </a:t>
            </a:r>
            <a:r>
              <a:rPr lang="mr-IN" sz="2800" b="1" dirty="0">
                <a:solidFill>
                  <a:srgbClr val="FF0000"/>
                </a:solidFill>
              </a:rPr>
              <a:t>असे </a:t>
            </a:r>
            <a:r>
              <a:rPr lang="mr-IN" sz="2800" b="1" dirty="0" smtClean="0">
                <a:solidFill>
                  <a:srgbClr val="FF0000"/>
                </a:solidFill>
              </a:rPr>
              <a:t>ना. गो. </a:t>
            </a:r>
            <a:r>
              <a:rPr lang="mr-IN" sz="2800" b="1" dirty="0">
                <a:solidFill>
                  <a:srgbClr val="FF0000"/>
                </a:solidFill>
              </a:rPr>
              <a:t>कालेलकर </a:t>
            </a:r>
            <a:r>
              <a:rPr lang="mr-IN" sz="2800" b="1" dirty="0" smtClean="0">
                <a:solidFill>
                  <a:srgbClr val="FF0000"/>
                </a:solidFill>
              </a:rPr>
              <a:t>म्हणतात.</a:t>
            </a:r>
            <a:endParaRPr lang="mr-IN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5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429" y="0"/>
            <a:ext cx="10111562" cy="64940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mr-IN" sz="3200" b="1" dirty="0" smtClean="0">
                <a:solidFill>
                  <a:srgbClr val="002060"/>
                </a:solidFill>
              </a:rPr>
              <a:t>  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mr-IN" sz="3200" b="1" dirty="0" smtClean="0">
                <a:solidFill>
                  <a:srgbClr val="002060"/>
                </a:solidFill>
              </a:rPr>
              <a:t> भाषा </a:t>
            </a:r>
            <a:r>
              <a:rPr lang="mr-IN" sz="3200" b="1" dirty="0">
                <a:solidFill>
                  <a:srgbClr val="002060"/>
                </a:solidFill>
              </a:rPr>
              <a:t>ही ध्वनी बनलेली </a:t>
            </a:r>
            <a:r>
              <a:rPr lang="mr-IN" sz="3200" b="1" dirty="0" smtClean="0">
                <a:solidFill>
                  <a:srgbClr val="002060"/>
                </a:solidFill>
              </a:rPr>
              <a:t>आहे</a:t>
            </a:r>
            <a:r>
              <a:rPr lang="en-US" sz="3200" b="1" dirty="0" smtClean="0">
                <a:solidFill>
                  <a:srgbClr val="002060"/>
                </a:solidFill>
              </a:rPr>
              <a:t>.</a:t>
            </a:r>
            <a:r>
              <a:rPr lang="mr-IN" sz="3200" b="1" dirty="0" smtClean="0">
                <a:solidFill>
                  <a:srgbClr val="002060"/>
                </a:solidFill>
              </a:rPr>
              <a:t>मानवी मुखावाटे झालेल्या भावना, </a:t>
            </a:r>
            <a:r>
              <a:rPr lang="mr-IN" sz="3200" b="1" dirty="0">
                <a:solidFill>
                  <a:srgbClr val="002060"/>
                </a:solidFill>
              </a:rPr>
              <a:t>विचार ज्या</a:t>
            </a:r>
            <a:r>
              <a:rPr lang="mr-IN" sz="3200" b="1" dirty="0" smtClean="0">
                <a:solidFill>
                  <a:srgbClr val="002060"/>
                </a:solidFill>
              </a:rPr>
              <a:t> </a:t>
            </a:r>
            <a:r>
              <a:rPr lang="mr-IN" sz="3200" b="1" dirty="0">
                <a:solidFill>
                  <a:srgbClr val="002060"/>
                </a:solidFill>
              </a:rPr>
              <a:t>साधनाने व्यक्त </a:t>
            </a:r>
            <a:r>
              <a:rPr lang="mr-IN" sz="3200" b="1" dirty="0" smtClean="0">
                <a:solidFill>
                  <a:srgbClr val="002060"/>
                </a:solidFill>
              </a:rPr>
              <a:t>होते. </a:t>
            </a:r>
            <a:r>
              <a:rPr lang="mr-IN" sz="3200" b="1" dirty="0">
                <a:solidFill>
                  <a:srgbClr val="002060"/>
                </a:solidFill>
              </a:rPr>
              <a:t>त्या </a:t>
            </a:r>
            <a:r>
              <a:rPr lang="mr-IN" sz="3200" b="1" dirty="0" smtClean="0">
                <a:solidFill>
                  <a:srgbClr val="002060"/>
                </a:solidFill>
              </a:rPr>
              <a:t>ध्वनीमय </a:t>
            </a:r>
            <a:r>
              <a:rPr lang="mr-IN" sz="3200" b="1" dirty="0">
                <a:solidFill>
                  <a:srgbClr val="002060"/>
                </a:solidFill>
              </a:rPr>
              <a:t>भाषेला शास्त्रीय भाषेत भाषा </a:t>
            </a:r>
            <a:r>
              <a:rPr lang="mr-IN" sz="3200" b="1" dirty="0" smtClean="0">
                <a:solidFill>
                  <a:srgbClr val="002060"/>
                </a:solidFill>
              </a:rPr>
              <a:t>म्हणतात. शारीरिक हावभाव, दृश्यचिन्ह </a:t>
            </a:r>
            <a:r>
              <a:rPr lang="mr-IN" sz="3200" b="1" dirty="0">
                <a:solidFill>
                  <a:srgbClr val="002060"/>
                </a:solidFill>
              </a:rPr>
              <a:t>यांना भाषेत चिन्ह </a:t>
            </a:r>
            <a:r>
              <a:rPr lang="mr-IN" sz="3200" b="1" dirty="0" smtClean="0">
                <a:solidFill>
                  <a:srgbClr val="002060"/>
                </a:solidFill>
              </a:rPr>
              <a:t>नाही. </a:t>
            </a:r>
            <a:r>
              <a:rPr lang="mr-IN" sz="3200" b="1" dirty="0">
                <a:solidFill>
                  <a:srgbClr val="002060"/>
                </a:solidFill>
              </a:rPr>
              <a:t>भाषाही मुख्यता </a:t>
            </a:r>
            <a:r>
              <a:rPr lang="mr-IN" sz="3200" b="1" dirty="0" smtClean="0">
                <a:solidFill>
                  <a:srgbClr val="002060"/>
                </a:solidFill>
              </a:rPr>
              <a:t>ध्वनीमय </a:t>
            </a:r>
            <a:r>
              <a:rPr lang="mr-IN" sz="3200" b="1" dirty="0">
                <a:solidFill>
                  <a:srgbClr val="002060"/>
                </a:solidFill>
              </a:rPr>
              <a:t>व मौखिक स्वरूपाची क्रिया </a:t>
            </a:r>
            <a:r>
              <a:rPr lang="mr-IN" sz="3200" b="1" dirty="0" smtClean="0">
                <a:solidFill>
                  <a:srgbClr val="002060"/>
                </a:solidFill>
              </a:rPr>
              <a:t>आहे. </a:t>
            </a:r>
            <a:endParaRPr lang="mr-IN" sz="3200" b="1" dirty="0">
              <a:solidFill>
                <a:srgbClr val="002060"/>
              </a:solidFill>
            </a:endParaRPr>
          </a:p>
          <a:p>
            <a:r>
              <a:rPr lang="mr-IN" sz="3200" b="1" dirty="0" smtClean="0">
                <a:solidFill>
                  <a:srgbClr val="002060"/>
                </a:solidFill>
              </a:rPr>
              <a:t>  </a:t>
            </a:r>
            <a:r>
              <a:rPr lang="en-US" sz="3200" b="1" dirty="0" smtClean="0">
                <a:solidFill>
                  <a:srgbClr val="002060"/>
                </a:solidFill>
              </a:rPr>
              <a:t>   </a:t>
            </a:r>
            <a:r>
              <a:rPr lang="mr-IN" sz="3200" b="1" dirty="0" smtClean="0">
                <a:solidFill>
                  <a:srgbClr val="002060"/>
                </a:solidFill>
              </a:rPr>
              <a:t>भाषा </a:t>
            </a:r>
            <a:r>
              <a:rPr lang="mr-IN" sz="3200" b="1" dirty="0">
                <a:solidFill>
                  <a:srgbClr val="002060"/>
                </a:solidFill>
              </a:rPr>
              <a:t>लहानपणापासूनच आत्मसात करता </a:t>
            </a:r>
            <a:r>
              <a:rPr lang="mr-IN" sz="3200" b="1" dirty="0" smtClean="0">
                <a:solidFill>
                  <a:srgbClr val="002060"/>
                </a:solidFill>
              </a:rPr>
              <a:t>येत असल्याने </a:t>
            </a:r>
            <a:r>
              <a:rPr lang="mr-IN" sz="3200" b="1" dirty="0">
                <a:solidFill>
                  <a:srgbClr val="002060"/>
                </a:solidFill>
              </a:rPr>
              <a:t>तिचे कौटुंबिक व सामाजिक </a:t>
            </a:r>
            <a:r>
              <a:rPr lang="mr-IN" sz="3200" b="1" dirty="0" smtClean="0">
                <a:solidFill>
                  <a:srgbClr val="002060"/>
                </a:solidFill>
              </a:rPr>
              <a:t>महत्त्वही अनन्यसाधारण आहे. </a:t>
            </a:r>
            <a:r>
              <a:rPr lang="mr-IN" sz="3200" b="1" dirty="0">
                <a:solidFill>
                  <a:srgbClr val="002060"/>
                </a:solidFill>
              </a:rPr>
              <a:t>व्यक्तीचे कुटुंब आणि त्यांचा समाज या दोघांना </a:t>
            </a:r>
            <a:r>
              <a:rPr lang="mr-IN" sz="3200" b="1" dirty="0" smtClean="0">
                <a:solidFill>
                  <a:srgbClr val="002060"/>
                </a:solidFill>
              </a:rPr>
              <a:t>भाषाच</a:t>
            </a:r>
            <a:r>
              <a:rPr lang="en-US" sz="3200" b="1" smtClean="0">
                <a:solidFill>
                  <a:srgbClr val="002060"/>
                </a:solidFill>
              </a:rPr>
              <a:t> </a:t>
            </a:r>
            <a:r>
              <a:rPr lang="mr-IN" sz="3200" b="1" smtClean="0">
                <a:solidFill>
                  <a:srgbClr val="002060"/>
                </a:solidFill>
              </a:rPr>
              <a:t>एकत्र </a:t>
            </a:r>
            <a:r>
              <a:rPr lang="mr-IN" sz="3200" b="1" dirty="0" smtClean="0">
                <a:solidFill>
                  <a:srgbClr val="002060"/>
                </a:solidFill>
              </a:rPr>
              <a:t>आणते.</a:t>
            </a:r>
            <a:endParaRPr lang="mr-IN" sz="3200" b="1" dirty="0">
              <a:solidFill>
                <a:srgbClr val="002060"/>
              </a:solidFill>
            </a:endParaRPr>
          </a:p>
          <a:p>
            <a:r>
              <a:rPr lang="en-US" sz="3200" b="1" dirty="0" smtClean="0">
                <a:solidFill>
                  <a:srgbClr val="002060"/>
                </a:solidFill>
              </a:rPr>
              <a:t>      </a:t>
            </a:r>
            <a:r>
              <a:rPr lang="mr-IN" sz="3200" b="1" dirty="0" smtClean="0">
                <a:solidFill>
                  <a:srgbClr val="002060"/>
                </a:solidFill>
              </a:rPr>
              <a:t>भाषा </a:t>
            </a:r>
            <a:r>
              <a:rPr lang="mr-IN" sz="3200" b="1" dirty="0">
                <a:solidFill>
                  <a:srgbClr val="002060"/>
                </a:solidFill>
              </a:rPr>
              <a:t>आत्मसात करण्याची काही कौशल्य </a:t>
            </a:r>
            <a:r>
              <a:rPr lang="mr-IN" sz="3200" b="1" dirty="0" smtClean="0">
                <a:solidFill>
                  <a:srgbClr val="002060"/>
                </a:solidFill>
              </a:rPr>
              <a:t>असतात. </a:t>
            </a:r>
            <a:r>
              <a:rPr lang="mr-IN" sz="3200" b="1" dirty="0">
                <a:solidFill>
                  <a:srgbClr val="002060"/>
                </a:solidFill>
              </a:rPr>
              <a:t>यात </a:t>
            </a:r>
            <a:r>
              <a:rPr lang="mr-IN" sz="3200" b="1" dirty="0" smtClean="0">
                <a:solidFill>
                  <a:srgbClr val="002060"/>
                </a:solidFill>
              </a:rPr>
              <a:t>श्रवण, वाचन, </a:t>
            </a:r>
            <a:r>
              <a:rPr lang="mr-IN" sz="3200" b="1" dirty="0">
                <a:solidFill>
                  <a:srgbClr val="002060"/>
                </a:solidFill>
              </a:rPr>
              <a:t>लेखन व भाषण ही चार मूलभूत भाषिक कौशल्य </a:t>
            </a:r>
            <a:r>
              <a:rPr lang="mr-IN" sz="3200" b="1" dirty="0" smtClean="0">
                <a:solidFill>
                  <a:srgbClr val="002060"/>
                </a:solidFill>
              </a:rPr>
              <a:t>आहेत. </a:t>
            </a:r>
            <a:r>
              <a:rPr lang="mr-IN" sz="3200" b="1" dirty="0">
                <a:solidFill>
                  <a:srgbClr val="002060"/>
                </a:solidFill>
              </a:rPr>
              <a:t>व्यक्तिमत्व विकासात ही सर्वच कौशल्य महत्त्वाची ठरतात .</a:t>
            </a:r>
          </a:p>
        </p:txBody>
      </p:sp>
    </p:spTree>
    <p:extLst>
      <p:ext uri="{BB962C8B-B14F-4D97-AF65-F5344CB8AC3E}">
        <p14:creationId xmlns:p14="http://schemas.microsoft.com/office/powerpoint/2010/main" val="24330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393403" y="0"/>
            <a:ext cx="9909543" cy="82934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mr-IN" b="1" dirty="0">
                <a:solidFill>
                  <a:schemeClr val="accent2">
                    <a:lumMod val="75000"/>
                  </a:schemeClr>
                </a:solidFill>
              </a:rPr>
              <a:t>श्रवण कौशल्य 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874" y="765544"/>
            <a:ext cx="9952073" cy="609245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mr-IN" sz="2000" b="1" dirty="0" smtClean="0">
                <a:solidFill>
                  <a:srgbClr val="002060"/>
                </a:solidFill>
              </a:rPr>
              <a:t>    श्रवण </a:t>
            </a:r>
            <a:r>
              <a:rPr lang="mr-IN" sz="2000" b="1" dirty="0">
                <a:solidFill>
                  <a:srgbClr val="002060"/>
                </a:solidFill>
              </a:rPr>
              <a:t>, वाचन ,भाषण, संभाषण, लेखन ही महत्त्वाची भाषिक कौशल्य आहेत.</a:t>
            </a:r>
          </a:p>
          <a:p>
            <a:pPr algn="l"/>
            <a:r>
              <a:rPr lang="mr-IN" sz="2000" b="1" dirty="0">
                <a:solidFill>
                  <a:srgbClr val="002060"/>
                </a:solidFill>
              </a:rPr>
              <a:t>या भाषिक कौशल्य मधील श्रवण </a:t>
            </a:r>
            <a:r>
              <a:rPr lang="mr-IN" sz="2000" b="1" dirty="0" smtClean="0">
                <a:solidFill>
                  <a:srgbClr val="002060"/>
                </a:solidFill>
              </a:rPr>
              <a:t>हे महत्वाचे </a:t>
            </a:r>
            <a:r>
              <a:rPr lang="mr-IN" sz="2000" b="1" dirty="0">
                <a:solidFill>
                  <a:srgbClr val="002060"/>
                </a:solidFill>
              </a:rPr>
              <a:t>भाषिक कौशल्य आहे .</a:t>
            </a:r>
          </a:p>
          <a:p>
            <a:pPr algn="l"/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 श्रवण </a:t>
            </a:r>
            <a:r>
              <a:rPr lang="mr-IN" sz="3200" b="1" dirty="0">
                <a:solidFill>
                  <a:schemeClr val="accent2">
                    <a:lumMod val="75000"/>
                  </a:schemeClr>
                </a:solidFill>
              </a:rPr>
              <a:t>कौशल्य </a:t>
            </a:r>
            <a:r>
              <a:rPr lang="mr-IN" sz="3200" b="1" dirty="0" smtClean="0">
                <a:solidFill>
                  <a:schemeClr val="accent2">
                    <a:lumMod val="75000"/>
                  </a:schemeClr>
                </a:solidFill>
              </a:rPr>
              <a:t>-: </a:t>
            </a:r>
          </a:p>
          <a:p>
            <a:pPr algn="l"/>
            <a:r>
              <a:rPr lang="mr-IN" sz="2400" b="1" dirty="0" smtClean="0">
                <a:solidFill>
                  <a:srgbClr val="002060"/>
                </a:solidFill>
              </a:rPr>
              <a:t>   श्रवण </a:t>
            </a:r>
            <a:r>
              <a:rPr lang="mr-IN" sz="2400" b="1" dirty="0">
                <a:solidFill>
                  <a:srgbClr val="002060"/>
                </a:solidFill>
              </a:rPr>
              <a:t>हे एक भाषिक कौशल्य </a:t>
            </a:r>
            <a:r>
              <a:rPr lang="mr-IN" sz="2400" b="1" dirty="0" smtClean="0">
                <a:solidFill>
                  <a:srgbClr val="002060"/>
                </a:solidFill>
              </a:rPr>
              <a:t>आहे.श्रवण </a:t>
            </a:r>
            <a:r>
              <a:rPr lang="mr-IN" sz="2400" b="1" dirty="0">
                <a:solidFill>
                  <a:srgbClr val="002060"/>
                </a:solidFill>
              </a:rPr>
              <a:t>याचा अर्थ ऐकणे असा </a:t>
            </a:r>
            <a:r>
              <a:rPr lang="mr-IN" sz="2400" b="1" dirty="0" smtClean="0">
                <a:solidFill>
                  <a:srgbClr val="002060"/>
                </a:solidFill>
              </a:rPr>
              <a:t>आहे. </a:t>
            </a:r>
            <a:r>
              <a:rPr lang="mr-IN" sz="2400" b="1" dirty="0">
                <a:solidFill>
                  <a:srgbClr val="002060"/>
                </a:solidFill>
              </a:rPr>
              <a:t>पण केवळ ऐकणे म्हणजे श्रवण </a:t>
            </a:r>
            <a:r>
              <a:rPr lang="mr-IN" sz="2400" b="1" dirty="0" smtClean="0">
                <a:solidFill>
                  <a:srgbClr val="002060"/>
                </a:solidFill>
              </a:rPr>
              <a:t>नाही, तर </a:t>
            </a:r>
            <a:r>
              <a:rPr lang="mr-IN" sz="2400" b="1" dirty="0">
                <a:solidFill>
                  <a:srgbClr val="002060"/>
                </a:solidFill>
              </a:rPr>
              <a:t>लक्षपूर्वक ऐकणे याचा अर्थ श्रवण </a:t>
            </a:r>
            <a:r>
              <a:rPr lang="mr-IN" sz="2400" b="1" dirty="0" smtClean="0">
                <a:solidFill>
                  <a:srgbClr val="002060"/>
                </a:solidFill>
              </a:rPr>
              <a:t>होय. एखादी </a:t>
            </a:r>
            <a:r>
              <a:rPr lang="mr-IN" sz="2400" b="1" dirty="0">
                <a:solidFill>
                  <a:srgbClr val="002060"/>
                </a:solidFill>
              </a:rPr>
              <a:t>घटना सांगणारा व ती घटना ऐकणारा यात सांगणारा काय सांगतो ते लक्षपूर्वक ऐकणारा </a:t>
            </a:r>
            <a:r>
              <a:rPr lang="mr-IN" sz="2400" b="1" dirty="0" smtClean="0">
                <a:solidFill>
                  <a:srgbClr val="002060"/>
                </a:solidFill>
              </a:rPr>
              <a:t>कसे ऐकतो याचा </a:t>
            </a:r>
            <a:r>
              <a:rPr lang="mr-IN" sz="2400" b="1" dirty="0">
                <a:solidFill>
                  <a:srgbClr val="002060"/>
                </a:solidFill>
              </a:rPr>
              <a:t>विचार करता </a:t>
            </a:r>
            <a:r>
              <a:rPr lang="mr-IN" sz="2400" b="1" dirty="0" smtClean="0">
                <a:solidFill>
                  <a:srgbClr val="002060"/>
                </a:solidFill>
              </a:rPr>
              <a:t>येईल. </a:t>
            </a:r>
            <a:r>
              <a:rPr lang="mr-IN" sz="2400" b="1" dirty="0">
                <a:solidFill>
                  <a:srgbClr val="002060"/>
                </a:solidFill>
              </a:rPr>
              <a:t>घटनेचे वर्णन जितके अर्थवाही व साक्षात असेल तितकी ती घटना ऐकणारा मन लावून </a:t>
            </a:r>
            <a:r>
              <a:rPr lang="mr-IN" sz="2400" b="1" dirty="0" smtClean="0">
                <a:solidFill>
                  <a:srgbClr val="002060"/>
                </a:solidFill>
              </a:rPr>
              <a:t>ऐकेन. </a:t>
            </a:r>
            <a:r>
              <a:rPr lang="mr-IN" sz="2400" b="1" dirty="0">
                <a:solidFill>
                  <a:srgbClr val="002060"/>
                </a:solidFill>
              </a:rPr>
              <a:t>येथे ऐकणार यांची भूमिका महत्त्वाची </a:t>
            </a:r>
            <a:r>
              <a:rPr lang="mr-IN" sz="2400" b="1" dirty="0" smtClean="0">
                <a:solidFill>
                  <a:srgbClr val="002060"/>
                </a:solidFill>
              </a:rPr>
              <a:t>आहे. </a:t>
            </a:r>
            <a:r>
              <a:rPr lang="mr-IN" sz="2400" b="1" dirty="0">
                <a:solidFill>
                  <a:srgbClr val="002060"/>
                </a:solidFill>
              </a:rPr>
              <a:t>मन लावून लक्षपूर्वक ऐकणे व ती घटना भावभावना समजून घेणे म्हणजे श्रवण </a:t>
            </a:r>
            <a:r>
              <a:rPr lang="mr-IN" sz="2400" b="1" dirty="0" smtClean="0">
                <a:solidFill>
                  <a:srgbClr val="002060"/>
                </a:solidFill>
              </a:rPr>
              <a:t>होय. </a:t>
            </a:r>
            <a:r>
              <a:rPr lang="mr-IN" sz="2400" b="1" dirty="0">
                <a:solidFill>
                  <a:srgbClr val="002060"/>
                </a:solidFill>
              </a:rPr>
              <a:t>ऐकणारा तल्लीन होऊन </a:t>
            </a:r>
            <a:r>
              <a:rPr lang="mr-IN" sz="2400" b="1" dirty="0" smtClean="0">
                <a:solidFill>
                  <a:srgbClr val="002060"/>
                </a:solidFill>
              </a:rPr>
              <a:t>ऐकतो. याच्या </a:t>
            </a:r>
            <a:r>
              <a:rPr lang="mr-IN" sz="2400" b="1" dirty="0">
                <a:solidFill>
                  <a:srgbClr val="002060"/>
                </a:solidFill>
              </a:rPr>
              <a:t>चेहर्‍यावरचे ते भाव व्यक्त </a:t>
            </a:r>
            <a:r>
              <a:rPr lang="mr-IN" sz="2400" b="1" dirty="0" smtClean="0">
                <a:solidFill>
                  <a:srgbClr val="002060"/>
                </a:solidFill>
              </a:rPr>
              <a:t>होतात.</a:t>
            </a:r>
            <a:endParaRPr lang="mr-IN" sz="2400" b="1" dirty="0">
              <a:solidFill>
                <a:srgbClr val="002060"/>
              </a:solidFill>
            </a:endParaRPr>
          </a:p>
          <a:p>
            <a:pPr algn="l"/>
            <a:r>
              <a:rPr lang="mr-IN" sz="2400" b="1" dirty="0" smtClean="0">
                <a:solidFill>
                  <a:srgbClr val="002060"/>
                </a:solidFill>
              </a:rPr>
              <a:t>उदा.एखादे </a:t>
            </a:r>
            <a:r>
              <a:rPr lang="mr-IN" sz="2400" b="1" dirty="0">
                <a:solidFill>
                  <a:srgbClr val="002060"/>
                </a:solidFill>
              </a:rPr>
              <a:t>चांगले व्याख्यान ऐकताना विद्यार्थी </a:t>
            </a:r>
            <a:r>
              <a:rPr lang="mr-IN" sz="2400" b="1" dirty="0" smtClean="0">
                <a:solidFill>
                  <a:srgbClr val="002060"/>
                </a:solidFill>
              </a:rPr>
              <a:t>मन </a:t>
            </a:r>
            <a:r>
              <a:rPr lang="mr-IN" sz="2400" b="1" dirty="0">
                <a:solidFill>
                  <a:srgbClr val="002060"/>
                </a:solidFill>
              </a:rPr>
              <a:t>हरवून ऐकतात तेव्हा त्याच्या चेहर्‍यावर त्याची एकाग्रता दिसून येते. अशा वेळी शिक्षकही वेळ होऊन गेली तरी शिकवत </a:t>
            </a:r>
            <a:r>
              <a:rPr lang="mr-IN" sz="2400" b="1" dirty="0" smtClean="0">
                <a:solidFill>
                  <a:srgbClr val="002060"/>
                </a:solidFill>
              </a:rPr>
              <a:t>राहतो. </a:t>
            </a:r>
            <a:r>
              <a:rPr lang="mr-IN" sz="2400" b="1" dirty="0">
                <a:solidFill>
                  <a:srgbClr val="002060"/>
                </a:solidFill>
              </a:rPr>
              <a:t>म्हणजेच श्रवण </a:t>
            </a:r>
            <a:r>
              <a:rPr lang="mr-IN" sz="2400" b="1" dirty="0" smtClean="0">
                <a:solidFill>
                  <a:srgbClr val="002060"/>
                </a:solidFill>
              </a:rPr>
              <a:t>करणारा एकात्मतेने </a:t>
            </a:r>
            <a:r>
              <a:rPr lang="mr-IN" sz="2400" b="1" dirty="0">
                <a:solidFill>
                  <a:srgbClr val="002060"/>
                </a:solidFill>
              </a:rPr>
              <a:t>श्रवण करत असेल तर </a:t>
            </a:r>
            <a:r>
              <a:rPr lang="mr-IN" sz="2400" b="1" dirty="0" smtClean="0">
                <a:solidFill>
                  <a:srgbClr val="002060"/>
                </a:solidFill>
              </a:rPr>
              <a:t>बोलणाराही </a:t>
            </a:r>
            <a:r>
              <a:rPr lang="mr-IN" sz="2400" b="1" dirty="0">
                <a:solidFill>
                  <a:srgbClr val="002060"/>
                </a:solidFill>
              </a:rPr>
              <a:t>प्रसन्न होतो </a:t>
            </a:r>
            <a:r>
              <a:rPr lang="mr-IN" sz="2400" b="1" dirty="0" smtClean="0">
                <a:solidFill>
                  <a:srgbClr val="002060"/>
                </a:solidFill>
              </a:rPr>
              <a:t>.व अधिक </a:t>
            </a:r>
            <a:r>
              <a:rPr lang="mr-IN" sz="2400" b="1" dirty="0">
                <a:solidFill>
                  <a:srgbClr val="002060"/>
                </a:solidFill>
              </a:rPr>
              <a:t>बोलतो .</a:t>
            </a:r>
          </a:p>
          <a:p>
            <a:pPr algn="l"/>
            <a:endParaRPr lang="mr-IN" b="1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93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2773" y="297712"/>
            <a:ext cx="9803218" cy="61863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mr-IN" sz="3600" b="1" dirty="0">
                <a:solidFill>
                  <a:srgbClr val="002060"/>
                </a:solidFill>
              </a:rPr>
              <a:t>दुसरे असे </a:t>
            </a:r>
            <a:r>
              <a:rPr lang="mr-IN" sz="3600" b="1" dirty="0" smtClean="0">
                <a:solidFill>
                  <a:srgbClr val="002060"/>
                </a:solidFill>
              </a:rPr>
              <a:t>की, </a:t>
            </a:r>
            <a:r>
              <a:rPr lang="mr-IN" sz="3600" b="1" dirty="0">
                <a:solidFill>
                  <a:srgbClr val="002060"/>
                </a:solidFill>
              </a:rPr>
              <a:t>एखादी व्यक्ती </a:t>
            </a:r>
            <a:r>
              <a:rPr lang="mr-IN" sz="3600" b="1" dirty="0" smtClean="0">
                <a:solidFill>
                  <a:srgbClr val="002060"/>
                </a:solidFill>
              </a:rPr>
              <a:t>कीती </a:t>
            </a:r>
            <a:r>
              <a:rPr lang="mr-IN" sz="3600" b="1" dirty="0">
                <a:solidFill>
                  <a:srgbClr val="002060"/>
                </a:solidFill>
              </a:rPr>
              <a:t>बोलते विषयांतर करून </a:t>
            </a:r>
            <a:r>
              <a:rPr lang="mr-IN" sz="3600" b="1" dirty="0" smtClean="0">
                <a:solidFill>
                  <a:srgbClr val="002060"/>
                </a:solidFill>
              </a:rPr>
              <a:t>बोलते, </a:t>
            </a:r>
            <a:r>
              <a:rPr lang="mr-IN" sz="3600" b="1" dirty="0">
                <a:solidFill>
                  <a:srgbClr val="002060"/>
                </a:solidFill>
              </a:rPr>
              <a:t>कंटाळवाणे बोलते </a:t>
            </a:r>
            <a:r>
              <a:rPr lang="mr-IN" sz="3600" b="1" dirty="0" smtClean="0">
                <a:solidFill>
                  <a:srgbClr val="002060"/>
                </a:solidFill>
              </a:rPr>
              <a:t>की </a:t>
            </a:r>
            <a:r>
              <a:rPr lang="mr-IN" sz="3600" b="1" dirty="0">
                <a:solidFill>
                  <a:srgbClr val="002060"/>
                </a:solidFill>
              </a:rPr>
              <a:t>तिचे बोलणे ऐकावेसे वाटत नाही . अशा वेळी ऐकणारा श्रवणकर्ता दुसरीकडेच लक्ष देतो .कधी कधी काही कारणामुळे काहीही ऐकावेसे वाटत नाही. चांगले </a:t>
            </a:r>
            <a:r>
              <a:rPr lang="mr-IN" sz="3600" b="1" dirty="0" smtClean="0">
                <a:solidFill>
                  <a:srgbClr val="002060"/>
                </a:solidFill>
              </a:rPr>
              <a:t>व्याख्यान, </a:t>
            </a:r>
            <a:r>
              <a:rPr lang="mr-IN" sz="3600" b="1" dirty="0">
                <a:solidFill>
                  <a:srgbClr val="002060"/>
                </a:solidFill>
              </a:rPr>
              <a:t>भाषण </a:t>
            </a:r>
            <a:r>
              <a:rPr lang="mr-IN" sz="3600" b="1" dirty="0" smtClean="0">
                <a:solidFill>
                  <a:srgbClr val="002060"/>
                </a:solidFill>
              </a:rPr>
              <a:t>इच्छा शक्तीच्या </a:t>
            </a:r>
            <a:r>
              <a:rPr lang="mr-IN" sz="3600" b="1" dirty="0">
                <a:solidFill>
                  <a:srgbClr val="002060"/>
                </a:solidFill>
              </a:rPr>
              <a:t>अभावी श्रवण केले जात नाही. उदा. कीर्तन-प्रवचन ऐकणारा तरुणवर्ग केवळ शारीरिक दृष्ट्या </a:t>
            </a:r>
            <a:r>
              <a:rPr lang="mr-IN" sz="3600" b="1" dirty="0" smtClean="0">
                <a:solidFill>
                  <a:srgbClr val="002060"/>
                </a:solidFill>
              </a:rPr>
              <a:t> </a:t>
            </a:r>
            <a:r>
              <a:rPr lang="mr-IN" sz="3600" b="1" dirty="0">
                <a:solidFill>
                  <a:srgbClr val="002060"/>
                </a:solidFill>
              </a:rPr>
              <a:t>हजर राहून ऐकण्याचे सॉंग करतो तेव्हा श्रवण होत नाही .यावरून श्रवण कौशल्याचे महत्त्व आपल्या लक्षात येते.</a:t>
            </a:r>
          </a:p>
        </p:txBody>
      </p:sp>
    </p:spTree>
    <p:extLst>
      <p:ext uri="{BB962C8B-B14F-4D97-AF65-F5344CB8AC3E}">
        <p14:creationId xmlns:p14="http://schemas.microsoft.com/office/powerpoint/2010/main" val="10174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960100" cy="276446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mr-IN" sz="5300" b="1" dirty="0">
                <a:solidFill>
                  <a:srgbClr val="C00000"/>
                </a:solidFill>
              </a:rPr>
              <a:t/>
            </a:r>
            <a:br>
              <a:rPr lang="mr-IN" sz="5300" b="1" dirty="0">
                <a:solidFill>
                  <a:srgbClr val="C00000"/>
                </a:solidFill>
              </a:rPr>
            </a:br>
            <a:r>
              <a:rPr lang="mr-IN" sz="5300" b="1" dirty="0" smtClean="0">
                <a:solidFill>
                  <a:schemeClr val="accent2"/>
                </a:solidFill>
              </a:rPr>
              <a:t>घटक क्र-३</a:t>
            </a:r>
            <a:r>
              <a:rPr lang="en-US" sz="5300" b="1" dirty="0" smtClean="0">
                <a:solidFill>
                  <a:schemeClr val="accent2"/>
                </a:solidFill>
              </a:rPr>
              <a:t> :</a:t>
            </a:r>
            <a:r>
              <a:rPr lang="en-US" sz="5300" b="1" dirty="0">
                <a:solidFill>
                  <a:schemeClr val="accent2"/>
                </a:solidFill>
              </a:rPr>
              <a:t> </a:t>
            </a:r>
            <a:r>
              <a:rPr lang="mr-IN" sz="5300" b="1" dirty="0" smtClean="0">
                <a:solidFill>
                  <a:schemeClr val="accent2"/>
                </a:solidFill>
              </a:rPr>
              <a:t>भाषिक </a:t>
            </a:r>
            <a:r>
              <a:rPr lang="mr-IN" sz="5300" b="1" dirty="0">
                <a:solidFill>
                  <a:schemeClr val="accent2"/>
                </a:solidFill>
              </a:rPr>
              <a:t>कौशल्यविकास</a:t>
            </a:r>
            <a:br>
              <a:rPr lang="mr-IN" sz="5300" b="1" dirty="0">
                <a:solidFill>
                  <a:schemeClr val="accent2"/>
                </a:solidFill>
              </a:rPr>
            </a:br>
            <a:endParaRPr lang="en-IN" sz="53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81300"/>
            <a:ext cx="10947400" cy="407669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algn="ctr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endParaRPr lang="mr-IN" sz="4400" b="1" dirty="0" smtClean="0">
              <a:solidFill>
                <a:srgbClr val="C00000"/>
              </a:solidFill>
              <a:latin typeface="Candara"/>
            </a:endParaRPr>
          </a:p>
          <a:p>
            <a:pPr marL="0" indent="0" algn="ctr" defTabSz="914400">
              <a:spcBef>
                <a:spcPct val="20000"/>
              </a:spcBef>
              <a:buClr>
                <a:srgbClr val="7FD13B"/>
              </a:buClr>
              <a:buSzPct val="100000"/>
              <a:buNone/>
            </a:pPr>
            <a:r>
              <a:rPr lang="mr-IN" sz="6600" b="1" dirty="0" smtClean="0">
                <a:solidFill>
                  <a:srgbClr val="0070C0"/>
                </a:solidFill>
                <a:latin typeface="Candara"/>
              </a:rPr>
              <a:t>नैसर्गिक </a:t>
            </a:r>
            <a:r>
              <a:rPr lang="mr-IN" sz="6600" b="1" dirty="0">
                <a:solidFill>
                  <a:srgbClr val="0070C0"/>
                </a:solidFill>
                <a:latin typeface="Candara"/>
              </a:rPr>
              <a:t>: आकलनासह श्रवण</a:t>
            </a:r>
            <a:r>
              <a:rPr lang="mr-IN" sz="6000" b="1" dirty="0">
                <a:solidFill>
                  <a:srgbClr val="0070C0"/>
                </a:solidFill>
                <a:latin typeface="Candara"/>
              </a:rPr>
              <a:t>  </a:t>
            </a:r>
            <a:r>
              <a:rPr lang="en-US" sz="6000" b="1" dirty="0">
                <a:solidFill>
                  <a:srgbClr val="0070C0"/>
                </a:solidFill>
                <a:latin typeface="Candara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35519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880600" cy="127590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mr-IN" sz="4400" b="1" dirty="0">
                <a:solidFill>
                  <a:srgbClr val="C00000"/>
                </a:solidFill>
                <a:latin typeface="Candara"/>
              </a:rPr>
              <a:t>भाषिक कौशल्य 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7848"/>
            <a:ext cx="9876178" cy="56101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46091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516</TotalTime>
  <Words>872</Words>
  <Application>Microsoft Office PowerPoint</Application>
  <PresentationFormat>Widescreen</PresentationFormat>
  <Paragraphs>87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Aparajita</vt:lpstr>
      <vt:lpstr>Arial</vt:lpstr>
      <vt:lpstr>Calibri</vt:lpstr>
      <vt:lpstr>Calibri Light</vt:lpstr>
      <vt:lpstr>Candara</vt:lpstr>
      <vt:lpstr>Mangal</vt:lpstr>
      <vt:lpstr>Symbol</vt:lpstr>
      <vt:lpstr>Times New Roman</vt:lpstr>
      <vt:lpstr>Trebuchet MS</vt:lpstr>
      <vt:lpstr>Utsaah</vt:lpstr>
      <vt:lpstr>Wingdings 3</vt:lpstr>
      <vt:lpstr>Facet</vt:lpstr>
      <vt:lpstr>लोकनेते डॉ .बाळासाहेब विखे पाटील  (पद्मभुषण उपाधीने सन्मानित)  प्रवरा ग्रामीण शिक्षण संस्थेचे, कला,वाणिज्य व विज्ञान महाविद्यालय,अळकुटी. तालुका-पारनेर ,जिल्हा -अहमदनगर</vt:lpstr>
      <vt:lpstr>विषय :- मराठी    एफ.वाय.बी.ए (G1) सत्र-१  </vt:lpstr>
      <vt:lpstr>भाषिक कौशल्यविकास</vt:lpstr>
      <vt:lpstr>भाषेच्या व्याख्या</vt:lpstr>
      <vt:lpstr>PowerPoint Presentation</vt:lpstr>
      <vt:lpstr>श्रवण कौशल्य </vt:lpstr>
      <vt:lpstr>PowerPoint Presentation</vt:lpstr>
      <vt:lpstr> घटक क्र-३ : भाषिक कौशल्यविकास </vt:lpstr>
      <vt:lpstr>भाषिक कौशल्य </vt:lpstr>
      <vt:lpstr>श्रवण म्हणजे काय </vt:lpstr>
      <vt:lpstr>श्रवण कौशल्य व्याख्या </vt:lpstr>
      <vt:lpstr>    श्रवण कौशल्य विकसित करणारीत्त तत्व </vt:lpstr>
      <vt:lpstr>        नैसर्गिक: आकलनासह श्रवण कौशल्य  </vt:lpstr>
      <vt:lpstr>   आकलन क्षमता विकसित करणारी तत्वे</vt:lpstr>
      <vt:lpstr>                  सारांश 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केवलप्रयोगी अव्यय व त्याचे प्रकार    </dc:title>
  <dc:creator>bharatpacharne123@outlook.com</dc:creator>
  <cp:lastModifiedBy>MARATHI DEPT</cp:lastModifiedBy>
  <cp:revision>316</cp:revision>
  <dcterms:created xsi:type="dcterms:W3CDTF">2021-02-03T15:42:04Z</dcterms:created>
  <dcterms:modified xsi:type="dcterms:W3CDTF">2023-08-19T04:51:57Z</dcterms:modified>
</cp:coreProperties>
</file>