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00"/>
    <a:srgbClr val="99FF99"/>
    <a:srgbClr val="996600"/>
    <a:srgbClr val="009900"/>
    <a:srgbClr val="00CC66"/>
    <a:srgbClr val="CC00CC"/>
    <a:srgbClr val="993300"/>
    <a:srgbClr val="0099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normAutofit/>
          </a:bodyPr>
          <a:lstStyle/>
          <a:p>
            <a:r>
              <a:rPr lang="mr-IN" sz="9600" dirty="0" smtClean="0">
                <a:solidFill>
                  <a:srgbClr val="FF00FF"/>
                </a:solidFill>
              </a:rPr>
              <a:t>सुस्वागतम</a:t>
            </a:r>
            <a:endParaRPr lang="en-US" sz="9600" dirty="0">
              <a:solidFill>
                <a:srgbClr val="FF00FF"/>
              </a:solidFill>
            </a:endParaRPr>
          </a:p>
        </p:txBody>
      </p:sp>
    </p:spTree>
    <p:extLst>
      <p:ext uri="{BB962C8B-B14F-4D97-AF65-F5344CB8AC3E}">
        <p14:creationId xmlns:p14="http://schemas.microsoft.com/office/powerpoint/2010/main" val="196575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smtClean="0">
                <a:ln w="6350">
                  <a:noFill/>
                </a:ln>
                <a:solidFill>
                  <a:srgbClr val="CC00CC"/>
                </a:solidFill>
                <a:effectLst>
                  <a:outerShdw blurRad="114300" dist="101600" dir="2700000" algn="tl" rotWithShape="0">
                    <a:srgbClr val="000000">
                      <a:alpha val="40000"/>
                    </a:srgbClr>
                  </a:outerShdw>
                </a:effectLst>
                <a:latin typeface="Lucida Sans"/>
              </a:rPr>
              <a:t>४)निष्पक्षता</a:t>
            </a:r>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१)अलोचक का निष्पक्ष होना आवश्यक होता है</a:t>
            </a:r>
            <a:r>
              <a:rPr lang="mr-IN" sz="2700" dirty="0">
                <a:ln w="6350">
                  <a:noFill/>
                </a:ln>
                <a:solidFill>
                  <a:srgbClr val="002060"/>
                </a:solidFill>
                <a:effectLst>
                  <a:outerShdw blurRad="114300" dist="101600" dir="2700000" algn="tl" rotWithShape="0">
                    <a:srgbClr val="000000">
                      <a:alpha val="40000"/>
                    </a:srgbClr>
                  </a:outerShdw>
                </a:effectLst>
                <a:latin typeface="Lucida Sans"/>
              </a:rPr>
              <a:t>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२)</a:t>
            </a:r>
            <a:r>
              <a:rPr lang="mr-IN" sz="2700" dirty="0">
                <a:ln w="6350">
                  <a:noFill/>
                </a:ln>
                <a:solidFill>
                  <a:srgbClr val="002060"/>
                </a:solidFill>
                <a:effectLst>
                  <a:outerShdw blurRad="114300" dist="101600" dir="2700000" algn="tl" rotWithShape="0">
                    <a:srgbClr val="000000">
                      <a:alpha val="40000"/>
                    </a:srgbClr>
                  </a:outerShdw>
                </a:effectLst>
                <a:latin typeface="Lucida Sans"/>
              </a:rPr>
              <a:t>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निष्पक्षता इस गुण के अभाव मे आलोचना सच्ची और यथार्थ नही हो सकती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b="1" dirty="0" smtClean="0">
                <a:ln w="6350">
                  <a:noFill/>
                </a:ln>
                <a:solidFill>
                  <a:srgbClr val="002060"/>
                </a:solidFill>
                <a:effectLst>
                  <a:outerShdw blurRad="114300" dist="101600" dir="2700000" algn="tl" rotWithShape="0">
                    <a:srgbClr val="000000">
                      <a:alpha val="40000"/>
                    </a:srgbClr>
                  </a:outerShdw>
                </a:effectLst>
                <a:latin typeface="Lucida Sans"/>
              </a:rPr>
              <a:t> </a:t>
            </a:r>
            <a:r>
              <a:rPr lang="mr-IN" sz="27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700" b="1" dirty="0">
                <a:ln w="6350">
                  <a:noFill/>
                </a:ln>
                <a:solidFill>
                  <a:srgbClr val="FF000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३)निष्पक्षता के अभाव मे आलोचक को अपने परिचित व्यक्ति की रचना मे गुण ही गुण और शत्रु की रचना मे दोष ही दोष दिखाइ देंगे।</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endParaRPr lang="en-US" dirty="0"/>
          </a:p>
        </p:txBody>
      </p:sp>
    </p:spTree>
    <p:extLst>
      <p:ext uri="{BB962C8B-B14F-4D97-AF65-F5344CB8AC3E}">
        <p14:creationId xmlns:p14="http://schemas.microsoft.com/office/powerpoint/2010/main" val="222272117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01000" cy="6278562"/>
          </a:xfrm>
        </p:spPr>
        <p:txBody>
          <a:bodyPr>
            <a:normAutofit fontScale="90000"/>
          </a:bodyPr>
          <a:lstStyle/>
          <a:p>
            <a:pPr algn="l"/>
            <a:r>
              <a:rPr lang="mr-IN" sz="3200" b="1" dirty="0">
                <a:ln w="6350">
                  <a:noFill/>
                </a:ln>
                <a:solidFill>
                  <a:srgbClr val="00CC66"/>
                </a:solidFill>
                <a:effectLst>
                  <a:outerShdw blurRad="114300" dist="101600" dir="2700000" algn="tl" rotWithShape="0">
                    <a:srgbClr val="000000">
                      <a:alpha val="40000"/>
                    </a:srgbClr>
                  </a:outerShdw>
                </a:effectLst>
                <a:latin typeface="Lucida Sans"/>
              </a:rPr>
              <a:t>५)मनोवैज्ञानिक </a:t>
            </a:r>
            <a:r>
              <a:rPr lang="mr-IN" sz="3200" b="1" dirty="0" smtClean="0">
                <a:ln w="6350">
                  <a:noFill/>
                </a:ln>
                <a:solidFill>
                  <a:srgbClr val="00CC66"/>
                </a:solidFill>
                <a:effectLst>
                  <a:outerShdw blurRad="114300" dist="101600" dir="2700000" algn="tl" rotWithShape="0">
                    <a:srgbClr val="000000">
                      <a:alpha val="40000"/>
                    </a:srgbClr>
                  </a:outerShdw>
                </a:effectLst>
                <a:latin typeface="Lucida Sans"/>
              </a:rPr>
              <a:t>प्रवृत्ति</a:t>
            </a:r>
            <a:br>
              <a:rPr lang="mr-IN" sz="3200" b="1" dirty="0" smtClean="0">
                <a:ln w="6350">
                  <a:noFill/>
                </a:ln>
                <a:solidFill>
                  <a:srgbClr val="00CC66"/>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१)वैज्ञानिक और मनोवैज्ञानिक ज्ञान आज की आलोचना के आवश्यक उपादान है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२)</a:t>
            </a:r>
            <a:r>
              <a:rPr lang="mr-IN" sz="2700" dirty="0" smtClean="0">
                <a:solidFill>
                  <a:srgbClr val="002060"/>
                </a:solidFill>
              </a:rPr>
              <a:t>पाश्चात्य आलोचनाशास्त्र मे इसके उपर विशेष जोर दिया गया है</a:t>
            </a:r>
            <a:r>
              <a:rPr lang="mr-IN" sz="2700" dirty="0">
                <a:ln w="6350">
                  <a:noFill/>
                </a:ln>
                <a:solidFill>
                  <a:srgbClr val="002060"/>
                </a:solidFill>
                <a:effectLst>
                  <a:outerShdw blurRad="114300" dist="101600" dir="2700000" algn="tl" rotWithShape="0">
                    <a:srgbClr val="000000">
                      <a:alpha val="40000"/>
                    </a:srgbClr>
                  </a:outerShdw>
                </a:effectLst>
                <a:latin typeface="Lucida Sans"/>
              </a:rPr>
              <a:t> ।</a:t>
            </a:r>
            <a:r>
              <a:rPr lang="mr-IN" sz="2700" dirty="0" smtClean="0">
                <a:solidFill>
                  <a:srgbClr val="002060"/>
                </a:solidFill>
              </a:rPr>
              <a:t>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३)आलोचना का मुख्य कार्य पाठकों को आनंदानुभूति तक पहुँचाना है,वह तभी संभव हो सकता है, जब आलोचक को मानव मन की समज हो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r>
              <a:rPr lang="mr-IN" sz="2700" dirty="0">
                <a:solidFill>
                  <a:srgbClr val="002060"/>
                </a:solidFill>
              </a:rPr>
              <a:t>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४)साहित्य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मानव मन की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अभिव्यक्ति होता है, इसलिए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आलोचक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मनोवैज्ञानिक ज्ञान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के अभाव मे सटीक आलोचना नहीं कर सकता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r>
              <a:rPr lang="mr-IN" sz="2700" dirty="0">
                <a:solidFill>
                  <a:srgbClr val="002060"/>
                </a:solidFill>
              </a:rPr>
              <a:t> </a:t>
            </a:r>
            <a:r>
              <a:rPr lang="mr-IN" sz="2700" b="1"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b="1"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700" b="1" dirty="0">
                <a:ln w="6350">
                  <a:noFill/>
                </a:ln>
                <a:solidFill>
                  <a:srgbClr val="002060"/>
                </a:solidFill>
                <a:effectLst>
                  <a:outerShdw blurRad="114300" dist="101600" dir="2700000" algn="tl" rotWithShape="0">
                    <a:srgbClr val="000000">
                      <a:alpha val="40000"/>
                    </a:srgbClr>
                  </a:outerShdw>
                </a:effectLst>
                <a:latin typeface="Lucida Sans"/>
              </a:rPr>
            </a:br>
            <a:endParaRPr lang="en-US" sz="2700" dirty="0">
              <a:solidFill>
                <a:srgbClr val="002060"/>
              </a:solidFill>
            </a:endParaRPr>
          </a:p>
        </p:txBody>
      </p:sp>
    </p:spTree>
    <p:extLst>
      <p:ext uri="{BB962C8B-B14F-4D97-AF65-F5344CB8AC3E}">
        <p14:creationId xmlns:p14="http://schemas.microsoft.com/office/powerpoint/2010/main" val="111213189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6126162"/>
          </a:xfrm>
        </p:spPr>
        <p:txBody>
          <a:bodyPr>
            <a:normAutofit/>
          </a:bodyPr>
          <a:lstStyle/>
          <a:p>
            <a:pPr algn="l"/>
            <a:r>
              <a:rPr lang="mr-IN" dirty="0" smtClean="0">
                <a:solidFill>
                  <a:srgbClr val="009900"/>
                </a:solidFill>
              </a:rPr>
              <a:t>६)शिक्षा</a:t>
            </a:r>
            <a:r>
              <a:rPr lang="mr-IN" dirty="0" smtClean="0">
                <a:solidFill>
                  <a:srgbClr val="FF0000"/>
                </a:solidFill>
              </a:rPr>
              <a:t> </a:t>
            </a:r>
            <a:r>
              <a:rPr lang="mr-IN" dirty="0"/>
              <a:t/>
            </a:r>
            <a:br>
              <a:rPr lang="mr-IN" dirty="0"/>
            </a:br>
            <a:r>
              <a:rPr lang="mr-IN" sz="2400" dirty="0" smtClean="0">
                <a:solidFill>
                  <a:srgbClr val="002060"/>
                </a:solidFill>
              </a:rPr>
              <a:t>१)अलोचक को ज्ञानी होना आवश्यक है ज्ञान के अभाव मे वह आलोच्य कृति को सही न्याय नहीं दे सकता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a:t>
            </a:r>
            <a:r>
              <a:rPr lang="mr-IN" dirty="0" smtClean="0">
                <a:solidFill>
                  <a:srgbClr val="002060"/>
                </a:solidFill>
              </a:rPr>
              <a:t/>
            </a:r>
            <a:br>
              <a:rPr lang="mr-IN" dirty="0" smtClean="0">
                <a:solidFill>
                  <a:srgbClr val="002060"/>
                </a:solidFill>
              </a:rPr>
            </a:br>
            <a:r>
              <a:rPr lang="mr-IN" dirty="0">
                <a:solidFill>
                  <a:srgbClr val="002060"/>
                </a:solidFill>
              </a:rPr>
              <a:t/>
            </a:r>
            <a:br>
              <a:rPr lang="mr-IN" dirty="0">
                <a:solidFill>
                  <a:srgbClr val="002060"/>
                </a:solidFill>
              </a:rPr>
            </a:br>
            <a:r>
              <a:rPr lang="mr-IN" sz="2700" dirty="0" smtClean="0">
                <a:solidFill>
                  <a:srgbClr val="002060"/>
                </a:solidFill>
              </a:rPr>
              <a:t>२)कवि की अभिव्यक्ति पर उसकी शिक्षा का प्रभाव पडता है,इसलिए आलोचक को भी कवि की भाँति शिक्षित होना जरुरी है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r>
              <a:rPr lang="mr-IN" sz="2700" dirty="0" smtClean="0">
                <a:solidFill>
                  <a:srgbClr val="002060"/>
                </a:solidFill>
              </a:rPr>
              <a:t/>
            </a:r>
            <a:br>
              <a:rPr lang="mr-IN" sz="2700" dirty="0" smtClean="0">
                <a:solidFill>
                  <a:srgbClr val="002060"/>
                </a:solidFill>
              </a:rPr>
            </a:br>
            <a:r>
              <a:rPr lang="mr-IN" dirty="0">
                <a:solidFill>
                  <a:srgbClr val="002060"/>
                </a:solidFill>
              </a:rPr>
              <a:t/>
            </a:r>
            <a:br>
              <a:rPr lang="mr-IN" dirty="0">
                <a:solidFill>
                  <a:srgbClr val="002060"/>
                </a:solidFill>
              </a:rPr>
            </a:br>
            <a:r>
              <a:rPr lang="mr-IN" sz="2400" dirty="0" smtClean="0">
                <a:solidFill>
                  <a:srgbClr val="002060"/>
                </a:solidFill>
              </a:rPr>
              <a:t>३)आलोचक पाठकों को यह बताता है कि, किस कृति मे क्या है और यह जानने के लिए उसे अलोच्य कृति को समजना होगा</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solidFill>
                  <a:srgbClr val="002060"/>
                </a:solidFill>
              </a:rPr>
              <a:t>   </a:t>
            </a:r>
            <a:r>
              <a:rPr lang="mr-IN" dirty="0" smtClean="0">
                <a:solidFill>
                  <a:srgbClr val="002060"/>
                </a:solidFill>
              </a:rPr>
              <a:t/>
            </a:r>
            <a:br>
              <a:rPr lang="mr-IN" dirty="0" smtClean="0">
                <a:solidFill>
                  <a:srgbClr val="002060"/>
                </a:solidFill>
              </a:rPr>
            </a:br>
            <a:endParaRPr lang="en-US" dirty="0">
              <a:solidFill>
                <a:srgbClr val="002060"/>
              </a:solidFill>
            </a:endParaRPr>
          </a:p>
        </p:txBody>
      </p:sp>
    </p:spTree>
    <p:extLst>
      <p:ext uri="{BB962C8B-B14F-4D97-AF65-F5344CB8AC3E}">
        <p14:creationId xmlns:p14="http://schemas.microsoft.com/office/powerpoint/2010/main" val="110609522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algn="l"/>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996600"/>
                </a:solidFill>
                <a:effectLst>
                  <a:outerShdw blurRad="114300" dist="101600" dir="2700000" algn="tl" rotWithShape="0">
                    <a:srgbClr val="000000">
                      <a:alpha val="40000"/>
                    </a:srgbClr>
                  </a:outerShdw>
                </a:effectLst>
                <a:latin typeface="Lucida Sans"/>
              </a:rPr>
              <a:t>७)व्यक्तित्व</a:t>
            </a: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१)साहित्य पर व्यक्तित्व का मौलिक प्रभाव पडता है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400" b="1" dirty="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२)अलोचक का व्यक्तित्व दूसरों को स्वयं से प्रभावित करनेवाला होना चहिए</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b="1"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400" b="1"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b="1"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400" b="1"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400" b="1" dirty="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३)आलोचक का दृष्टीकोन विस्तृत हो,स्वभाव गंभीर हो, विचार उदार हो ,साथ-साथ सहानुभुति भी हो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800" dirty="0">
                <a:ln w="6350">
                  <a:noFill/>
                </a:ln>
                <a:solidFill>
                  <a:srgbClr val="002060"/>
                </a:solidFill>
                <a:effectLst>
                  <a:outerShdw blurRad="114300" dist="101600" dir="2700000" algn="tl" rotWithShape="0">
                    <a:srgbClr val="000000">
                      <a:alpha val="40000"/>
                    </a:srgbClr>
                  </a:outerShdw>
                </a:effectLst>
                <a:latin typeface="Lucida Sans"/>
              </a:rPr>
              <a:t/>
            </a:r>
            <a:br>
              <a:rPr lang="mr-IN" sz="2800" dirty="0">
                <a:ln w="6350">
                  <a:noFill/>
                </a:ln>
                <a:solidFill>
                  <a:srgbClr val="002060"/>
                </a:solidFill>
                <a:effectLst>
                  <a:outerShdw blurRad="114300" dist="101600" dir="2700000" algn="tl" rotWithShape="0">
                    <a:srgbClr val="000000">
                      <a:alpha val="40000"/>
                    </a:srgbClr>
                  </a:outerShdw>
                </a:effectLst>
                <a:latin typeface="Lucida Sans"/>
              </a:rPr>
            </a:br>
            <a:r>
              <a:rPr lang="mr-IN" sz="2800"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endParaRPr lang="en-US" dirty="0"/>
          </a:p>
        </p:txBody>
      </p:sp>
    </p:spTree>
    <p:extLst>
      <p:ext uri="{BB962C8B-B14F-4D97-AF65-F5344CB8AC3E}">
        <p14:creationId xmlns:p14="http://schemas.microsoft.com/office/powerpoint/2010/main" val="3943123995"/>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6049962"/>
          </a:xfrm>
        </p:spPr>
        <p:txBody>
          <a:bodyPr/>
          <a:lstStyle/>
          <a:p>
            <a:pPr algn="l"/>
            <a:r>
              <a:rPr lang="mr-IN" sz="2800" b="1" dirty="0" smtClean="0">
                <a:ln w="6350">
                  <a:noFill/>
                </a:ln>
                <a:solidFill>
                  <a:srgbClr val="99FF99"/>
                </a:solidFill>
                <a:effectLst>
                  <a:outerShdw blurRad="114300" dist="101600" dir="2700000" algn="tl" rotWithShape="0">
                    <a:srgbClr val="000000">
                      <a:alpha val="40000"/>
                    </a:srgbClr>
                  </a:outerShdw>
                </a:effectLst>
                <a:latin typeface="Lucida Sans"/>
              </a:rPr>
              <a:t>८)लगन और मेहनत </a:t>
            </a:r>
            <a:r>
              <a:rPr lang="en-US" sz="2800" b="1" dirty="0" smtClean="0">
                <a:ln w="6350">
                  <a:noFill/>
                </a:ln>
                <a:solidFill>
                  <a:srgbClr val="99FF99"/>
                </a:solidFill>
                <a:effectLst>
                  <a:outerShdw blurRad="114300" dist="101600" dir="2700000" algn="tl" rotWithShape="0">
                    <a:srgbClr val="000000">
                      <a:alpha val="40000"/>
                    </a:srgbClr>
                  </a:outerShdw>
                </a:effectLst>
                <a:latin typeface="Lucida Sans"/>
              </a:rPr>
              <a:t/>
            </a:r>
            <a:br>
              <a:rPr lang="en-US" sz="2800" b="1" dirty="0" smtClean="0">
                <a:ln w="6350">
                  <a:noFill/>
                </a:ln>
                <a:solidFill>
                  <a:srgbClr val="99FF99"/>
                </a:solidFill>
                <a:effectLst>
                  <a:outerShdw blurRad="114300" dist="101600" dir="2700000" algn="tl" rotWithShape="0">
                    <a:srgbClr val="000000">
                      <a:alpha val="40000"/>
                    </a:srgbClr>
                  </a:outerShdw>
                </a:effectLst>
                <a:latin typeface="Lucida Sans"/>
              </a:rPr>
            </a:br>
            <a:r>
              <a:rPr lang="en-US" sz="2800" b="1" dirty="0">
                <a:ln w="6350">
                  <a:noFill/>
                </a:ln>
                <a:solidFill>
                  <a:srgbClr val="FF0000"/>
                </a:solidFill>
                <a:effectLst>
                  <a:outerShdw blurRad="114300" dist="101600" dir="2700000" algn="tl" rotWithShape="0">
                    <a:srgbClr val="000000">
                      <a:alpha val="40000"/>
                    </a:srgbClr>
                  </a:outerShdw>
                </a:effectLst>
                <a:latin typeface="Lucida Sans"/>
              </a:rPr>
              <a:t/>
            </a:r>
            <a:br>
              <a:rPr lang="en-US"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१)अलोचक को मेहनती होना जरुरी है अन्यथा वह अपना कार्य पूर्ण नहीं कर सकता।</a:t>
            </a:r>
            <a:r>
              <a:rPr lang="mr-IN" sz="2400" dirty="0" smtClean="0">
                <a:solidFill>
                  <a:srgbClr val="002060"/>
                </a:solidFill>
              </a:rPr>
              <a:t> </a:t>
            </a:r>
            <a:r>
              <a:rPr lang="en-US" sz="2400" dirty="0" smtClean="0">
                <a:ln w="6350">
                  <a:noFill/>
                </a:ln>
                <a:solidFill>
                  <a:srgbClr val="002060"/>
                </a:solidFill>
                <a:effectLst>
                  <a:outerShdw blurRad="114300" dist="101600" dir="2700000" algn="tl" rotWithShape="0">
                    <a:srgbClr val="000000">
                      <a:alpha val="40000"/>
                    </a:srgbClr>
                  </a:outerShdw>
                </a:effectLst>
                <a:latin typeface="Lucida Sans"/>
              </a:rPr>
              <a:t/>
            </a:r>
            <a:br>
              <a:rPr lang="en-US"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en-US"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en-US"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२)आलोचक को अपना कार्य करते समय लगन से अपना कार्य करना चहिए।</a:t>
            </a:r>
            <a:r>
              <a:rPr lang="mr-IN" sz="2400" dirty="0" smtClean="0">
                <a:solidFill>
                  <a:srgbClr val="002060"/>
                </a:solidFill>
              </a:rPr>
              <a:t> </a:t>
            </a:r>
            <a:r>
              <a:rPr lang="en-US" sz="2400" dirty="0">
                <a:ln w="6350">
                  <a:noFill/>
                </a:ln>
                <a:solidFill>
                  <a:srgbClr val="002060"/>
                </a:solidFill>
                <a:effectLst>
                  <a:outerShdw blurRad="114300" dist="101600" dir="2700000" algn="tl" rotWithShape="0">
                    <a:srgbClr val="000000">
                      <a:alpha val="40000"/>
                    </a:srgbClr>
                  </a:outerShdw>
                </a:effectLst>
                <a:latin typeface="Lucida Sans"/>
              </a:rPr>
              <a:t/>
            </a:r>
            <a:br>
              <a:rPr lang="en-US" sz="2400" dirty="0">
                <a:ln w="6350">
                  <a:noFill/>
                </a:ln>
                <a:solidFill>
                  <a:srgbClr val="002060"/>
                </a:solidFill>
                <a:effectLst>
                  <a:outerShdw blurRad="114300" dist="101600" dir="2700000" algn="tl" rotWithShape="0">
                    <a:srgbClr val="000000">
                      <a:alpha val="40000"/>
                    </a:srgbClr>
                  </a:outerShdw>
                </a:effectLst>
                <a:latin typeface="Lucida Sans"/>
              </a:rPr>
            </a:br>
            <a:r>
              <a:rPr lang="en-US"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en-US"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३)अपने कार्य के प्रति अलोचक को इमानदार और निष्ठावान होना चहिए।</a:t>
            </a:r>
            <a:r>
              <a:rPr lang="en-US" sz="2400" dirty="0">
                <a:ln w="6350">
                  <a:noFill/>
                </a:ln>
                <a:solidFill>
                  <a:srgbClr val="002060"/>
                </a:solidFill>
                <a:effectLst>
                  <a:outerShdw blurRad="114300" dist="101600" dir="2700000" algn="tl" rotWithShape="0">
                    <a:srgbClr val="000000">
                      <a:alpha val="40000"/>
                    </a:srgbClr>
                  </a:outerShdw>
                </a:effectLst>
                <a:latin typeface="Lucida Sans"/>
              </a:rPr>
              <a:t/>
            </a:r>
            <a:br>
              <a:rPr lang="en-US" sz="2400" dirty="0">
                <a:ln w="6350">
                  <a:noFill/>
                </a:ln>
                <a:solidFill>
                  <a:srgbClr val="002060"/>
                </a:solidFill>
                <a:effectLst>
                  <a:outerShdw blurRad="114300" dist="101600" dir="2700000" algn="tl" rotWithShape="0">
                    <a:srgbClr val="000000">
                      <a:alpha val="40000"/>
                    </a:srgbClr>
                  </a:outerShdw>
                </a:effectLst>
                <a:latin typeface="Lucida Sans"/>
              </a:rPr>
            </a:br>
            <a:endParaRPr lang="en-US" sz="2400" dirty="0">
              <a:solidFill>
                <a:srgbClr val="002060"/>
              </a:solidFill>
            </a:endParaRPr>
          </a:p>
        </p:txBody>
      </p:sp>
    </p:spTree>
    <p:extLst>
      <p:ext uri="{BB962C8B-B14F-4D97-AF65-F5344CB8AC3E}">
        <p14:creationId xmlns:p14="http://schemas.microsoft.com/office/powerpoint/2010/main" val="268773531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algn="l"/>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9900"/>
                </a:solidFill>
                <a:effectLst>
                  <a:outerShdw blurRad="114300" dist="101600" dir="2700000" algn="tl" rotWithShape="0">
                    <a:srgbClr val="000000">
                      <a:alpha val="40000"/>
                    </a:srgbClr>
                  </a:outerShdw>
                </a:effectLst>
                <a:latin typeface="Lucida Sans"/>
              </a:rPr>
              <a:t>९)औचित्य ज्ञान=</a:t>
            </a:r>
            <a:br>
              <a:rPr lang="mr-IN" sz="2800" b="1" dirty="0" smtClean="0">
                <a:ln w="6350">
                  <a:noFill/>
                </a:ln>
                <a:solidFill>
                  <a:srgbClr val="FF99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१)आलोचक को किसी रचना के गुण-दोषों के विवेचन मे औचित्य की उपेक्षा नहीं कारनी चहिए</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२)आलोचक मे निम्नलिखित स्वभाव जन्य विशेषता का होना जरुरी है-</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a:ln w="6350">
                  <a:noFill/>
                </a:ln>
                <a:solidFill>
                  <a:srgbClr val="0070C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7030A0"/>
                </a:solidFill>
                <a:effectLst>
                  <a:outerShdw blurRad="114300" dist="101600" dir="2700000" algn="tl" rotWithShape="0">
                    <a:srgbClr val="000000">
                      <a:alpha val="40000"/>
                    </a:srgbClr>
                  </a:outerShdw>
                </a:effectLst>
                <a:latin typeface="Lucida Sans"/>
              </a:rPr>
              <a:t>१)सच्चाई</a:t>
            </a:r>
            <a:br>
              <a:rPr lang="mr-IN" sz="2400" dirty="0" smtClean="0">
                <a:ln w="6350">
                  <a:noFill/>
                </a:ln>
                <a:solidFill>
                  <a:srgbClr val="7030A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7030A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B050"/>
                </a:solidFill>
                <a:effectLst>
                  <a:outerShdw blurRad="114300" dist="101600" dir="2700000" algn="tl" rotWithShape="0">
                    <a:srgbClr val="000000">
                      <a:alpha val="40000"/>
                    </a:srgbClr>
                  </a:outerShdw>
                </a:effectLst>
                <a:latin typeface="Lucida Sans"/>
              </a:rPr>
              <a:t>२)स्थिरता </a:t>
            </a:r>
            <a: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70C0"/>
                </a:solidFill>
                <a:effectLst>
                  <a:outerShdw blurRad="114300" dist="101600" dir="2700000" algn="tl" rotWithShape="0">
                    <a:srgbClr val="000000">
                      <a:alpha val="40000"/>
                    </a:srgbClr>
                  </a:outerShdw>
                </a:effectLst>
                <a:latin typeface="Lucida Sans"/>
              </a:rPr>
              <a:t> </a:t>
            </a: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2800" b="1" dirty="0" smtClean="0">
                <a:ln w="6350">
                  <a:noFill/>
                </a:ln>
                <a:solidFill>
                  <a:srgbClr val="FFC000"/>
                </a:solidFill>
                <a:effectLst>
                  <a:outerShdw blurRad="114300" dist="101600" dir="2700000" algn="tl" rotWithShape="0">
                    <a:srgbClr val="000000">
                      <a:alpha val="40000"/>
                    </a:srgbClr>
                  </a:outerShdw>
                </a:effectLst>
                <a:latin typeface="Lucida Sans"/>
              </a:rPr>
              <a:t>३)धीरता</a:t>
            </a: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४)गंभीरता</a:t>
            </a: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endParaRPr lang="en-US" dirty="0"/>
          </a:p>
        </p:txBody>
      </p:sp>
      <p:sp>
        <p:nvSpPr>
          <p:cNvPr id="3" name="Right Arrow 2"/>
          <p:cNvSpPr/>
          <p:nvPr/>
        </p:nvSpPr>
        <p:spPr>
          <a:xfrm>
            <a:off x="1143000" y="3477986"/>
            <a:ext cx="865414"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95000"/>
                  <a:lumOff val="5000"/>
                </a:schemeClr>
              </a:solidFill>
            </a:endParaRPr>
          </a:p>
        </p:txBody>
      </p:sp>
      <p:sp>
        <p:nvSpPr>
          <p:cNvPr id="4" name="Right Arrow 3"/>
          <p:cNvSpPr/>
          <p:nvPr/>
        </p:nvSpPr>
        <p:spPr>
          <a:xfrm>
            <a:off x="1143000" y="5524500"/>
            <a:ext cx="1944463" cy="571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1143002" y="4724400"/>
            <a:ext cx="1374322"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1143001" y="4114799"/>
            <a:ext cx="1172936" cy="4571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768186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543800" cy="6049962"/>
          </a:xfrm>
        </p:spPr>
        <p:txBody>
          <a:bodyPr>
            <a:normAutofit fontScale="90000"/>
          </a:bodyPr>
          <a:lstStyle/>
          <a:p>
            <a:pPr algn="l"/>
            <a:r>
              <a:rPr lang="mr-IN" dirty="0" smtClean="0">
                <a:solidFill>
                  <a:srgbClr val="FF00FF"/>
                </a:solidFill>
              </a:rPr>
              <a:t>निष्कर्ष=</a:t>
            </a:r>
            <a:r>
              <a:rPr lang="mr-IN" dirty="0" smtClean="0">
                <a:solidFill>
                  <a:srgbClr val="FF0000"/>
                </a:solidFill>
              </a:rPr>
              <a:t/>
            </a:r>
            <a:br>
              <a:rPr lang="mr-IN" dirty="0" smtClean="0">
                <a:solidFill>
                  <a:srgbClr val="FF0000"/>
                </a:solidFill>
              </a:rPr>
            </a:br>
            <a:r>
              <a:rPr lang="mr-IN" sz="2400" dirty="0" smtClean="0">
                <a:solidFill>
                  <a:srgbClr val="002060"/>
                </a:solidFill>
              </a:rPr>
              <a:t>उपऱोक्त विवेचन के आधार पर हम कह सकते है कि,एक सफल आलोचक बनने के लिए आलोचक मे यह सभी गुणों का होना आवश्यक है, इसके अभाव मे वह अपने कार्य को न्याय नहीं दे सकता </a:t>
            </a:r>
            <a:r>
              <a:rPr lang="mr-IN" sz="2200" dirty="0">
                <a:ln w="6350">
                  <a:noFill/>
                </a:ln>
                <a:solidFill>
                  <a:srgbClr val="002060"/>
                </a:solidFill>
                <a:effectLst>
                  <a:outerShdw blurRad="114300" dist="101600" dir="2700000" algn="tl" rotWithShape="0">
                    <a:srgbClr val="000000">
                      <a:alpha val="40000"/>
                    </a:srgbClr>
                  </a:outerShdw>
                </a:effectLst>
                <a:latin typeface="Lucida Sans"/>
              </a:rPr>
              <a:t>।</a:t>
            </a:r>
            <a:r>
              <a:rPr lang="mr-IN" sz="2400" dirty="0" smtClean="0">
                <a:solidFill>
                  <a:srgbClr val="002060"/>
                </a:solidFill>
              </a:rPr>
              <a:t> </a:t>
            </a:r>
            <a:r>
              <a:rPr lang="mr-IN" sz="2400" dirty="0">
                <a:solidFill>
                  <a:srgbClr val="002060"/>
                </a:solidFill>
              </a:rPr>
              <a:t/>
            </a:r>
            <a:br>
              <a:rPr lang="mr-IN" sz="2400" dirty="0">
                <a:solidFill>
                  <a:srgbClr val="002060"/>
                </a:solidFill>
              </a:rPr>
            </a:br>
            <a:r>
              <a:rPr lang="mr-IN" sz="2400" dirty="0" smtClean="0">
                <a:solidFill>
                  <a:srgbClr val="002060"/>
                </a:solidFill>
              </a:rPr>
              <a:t>       आलोचक विशिष्ट गुणों से संपन्न होगा तो वह आलोच्य कृति को न्याय दे सकता है, अन्यथा वह रचना और रचनाकार पर अन्याय करने की संभावना अधिक रहती है</a:t>
            </a:r>
            <a:r>
              <a:rPr lang="mr-IN" sz="2200" dirty="0" smtClean="0">
                <a:ln w="6350">
                  <a:noFill/>
                </a:ln>
                <a:solidFill>
                  <a:srgbClr val="002060"/>
                </a:solidFill>
                <a:effectLst>
                  <a:outerShdw blurRad="114300" dist="101600" dir="2700000" algn="tl" rotWithShape="0">
                    <a:srgbClr val="000000">
                      <a:alpha val="40000"/>
                    </a:srgbClr>
                  </a:outerShdw>
                </a:effectLst>
                <a:latin typeface="Lucida Sans"/>
              </a:rPr>
              <a:t>।</a:t>
            </a:r>
            <a:r>
              <a:rPr lang="mr-IN" sz="2400" dirty="0" smtClean="0">
                <a:solidFill>
                  <a:srgbClr val="002060"/>
                </a:solidFill>
              </a:rPr>
              <a:t> </a:t>
            </a:r>
            <a:r>
              <a:rPr lang="mr-IN" dirty="0" smtClean="0">
                <a:solidFill>
                  <a:srgbClr val="002060"/>
                </a:solidFill>
              </a:rPr>
              <a:t/>
            </a:r>
            <a:br>
              <a:rPr lang="mr-IN" dirty="0" smtClean="0">
                <a:solidFill>
                  <a:srgbClr val="002060"/>
                </a:solidFill>
              </a:rPr>
            </a:br>
            <a:r>
              <a:rPr lang="mr-IN" dirty="0"/>
              <a:t/>
            </a:r>
            <a:br>
              <a:rPr lang="mr-IN" dirty="0"/>
            </a:br>
            <a:r>
              <a:rPr lang="mr-IN" dirty="0" smtClean="0"/>
              <a:t/>
            </a:r>
            <a:br>
              <a:rPr lang="mr-IN" dirty="0" smtClean="0"/>
            </a:br>
            <a:r>
              <a:rPr lang="mr-IN" dirty="0"/>
              <a:t/>
            </a:r>
            <a:br>
              <a:rPr lang="mr-IN" dirty="0"/>
            </a:br>
            <a:r>
              <a:rPr lang="mr-IN" dirty="0" smtClean="0"/>
              <a:t> </a:t>
            </a:r>
            <a:endParaRPr lang="en-US" dirty="0"/>
          </a:p>
        </p:txBody>
      </p:sp>
    </p:spTree>
    <p:extLst>
      <p:ext uri="{BB962C8B-B14F-4D97-AF65-F5344CB8AC3E}">
        <p14:creationId xmlns:p14="http://schemas.microsoft.com/office/powerpoint/2010/main" val="400049964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normAutofit/>
          </a:bodyPr>
          <a:lstStyle/>
          <a:p>
            <a:r>
              <a:rPr lang="mr-IN" sz="9600" dirty="0" smtClean="0">
                <a:solidFill>
                  <a:srgbClr val="0070C0"/>
                </a:solidFill>
              </a:rPr>
              <a:t>धन्यवाद </a:t>
            </a:r>
            <a:endParaRPr lang="en-US" sz="9600" dirty="0">
              <a:solidFill>
                <a:srgbClr val="0070C0"/>
              </a:solidFill>
            </a:endParaRPr>
          </a:p>
        </p:txBody>
      </p:sp>
    </p:spTree>
    <p:extLst>
      <p:ext uri="{BB962C8B-B14F-4D97-AF65-F5344CB8AC3E}">
        <p14:creationId xmlns:p14="http://schemas.microsoft.com/office/powerpoint/2010/main" val="336575608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महाविद्यालय का नाम-कला,वाणिज्य एवं विज्ञान महाविद्यालय अळकुटी</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अध्यापक का नाम-  शेळके दत्तात्रय सोन्याबापू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शैक्षिक पात्रता-एम.ए.बी.एड.नेट.हिंदी</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कक्षा </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टी</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.वाय.बी.ए एस.४</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a:t>
            </a: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विषय- </a:t>
            </a:r>
            <a:r>
              <a:rPr lang="mr-IN" sz="2500" b="1" dirty="0" smtClean="0">
                <a:ln w="6350">
                  <a:noFill/>
                </a:ln>
                <a:solidFill>
                  <a:srgbClr val="FF00FF"/>
                </a:solidFill>
                <a:effectLst>
                  <a:outerShdw blurRad="114300" dist="101600" dir="2700000" algn="tl" rotWithShape="0">
                    <a:srgbClr val="000000">
                      <a:alpha val="40000"/>
                    </a:srgbClr>
                  </a:outerShdw>
                </a:effectLst>
                <a:latin typeface="Lucida Sans"/>
              </a:rPr>
              <a:t>आलोचक </a:t>
            </a:r>
            <a:r>
              <a:rPr lang="mr-IN" sz="2500" b="1" dirty="0">
                <a:ln w="6350">
                  <a:noFill/>
                </a:ln>
                <a:solidFill>
                  <a:srgbClr val="FF00FF"/>
                </a:solidFill>
                <a:effectLst>
                  <a:outerShdw blurRad="114300" dist="101600" dir="2700000" algn="tl" rotWithShape="0">
                    <a:srgbClr val="000000">
                      <a:alpha val="40000"/>
                    </a:srgbClr>
                  </a:outerShdw>
                </a:effectLst>
                <a:latin typeface="Lucida Sans"/>
              </a:rPr>
              <a:t>के </a:t>
            </a:r>
            <a:r>
              <a:rPr lang="mr-IN" sz="2500" b="1" dirty="0" smtClean="0">
                <a:ln w="6350">
                  <a:noFill/>
                </a:ln>
                <a:solidFill>
                  <a:srgbClr val="FF00FF"/>
                </a:solidFill>
                <a:effectLst>
                  <a:outerShdw blurRad="114300" dist="101600" dir="2700000" algn="tl" rotWithShape="0">
                    <a:srgbClr val="000000">
                      <a:alpha val="40000"/>
                    </a:srgbClr>
                  </a:outerShdw>
                </a:effectLst>
                <a:latin typeface="Lucida Sans"/>
              </a:rPr>
              <a:t>गुण</a:t>
            </a:r>
            <a:r>
              <a:rPr lang="mr-IN" sz="2500" b="1" dirty="0">
                <a:ln w="6350">
                  <a:noFill/>
                </a:ln>
                <a:solidFill>
                  <a:srgbClr val="FF00FF"/>
                </a:solidFill>
                <a:effectLst>
                  <a:outerShdw blurRad="114300" dist="101600" dir="2700000" algn="tl" rotWithShape="0">
                    <a:srgbClr val="000000">
                      <a:alpha val="40000"/>
                    </a:srgbClr>
                  </a:outerShdw>
                </a:effectLst>
                <a:latin typeface="Lucida Sans"/>
              </a:rPr>
              <a:t/>
            </a:r>
            <a:br>
              <a:rPr lang="mr-IN" sz="2500" b="1" dirty="0">
                <a:ln w="6350">
                  <a:noFill/>
                </a:ln>
                <a:solidFill>
                  <a:srgbClr val="FF00FF"/>
                </a:solidFill>
                <a:effectLst>
                  <a:outerShdw blurRad="114300" dist="101600" dir="2700000" algn="tl" rotWithShape="0">
                    <a:srgbClr val="000000">
                      <a:alpha val="40000"/>
                    </a:srgbClr>
                  </a:outerShdw>
                </a:effectLst>
                <a:latin typeface="Lucida Sans"/>
              </a:rPr>
            </a:br>
            <a:endParaRPr lang="en-US" b="1" dirty="0">
              <a:solidFill>
                <a:srgbClr val="FF00FF"/>
              </a:solidFill>
            </a:endParaRPr>
          </a:p>
        </p:txBody>
      </p:sp>
    </p:spTree>
    <p:extLst>
      <p:ext uri="{BB962C8B-B14F-4D97-AF65-F5344CB8AC3E}">
        <p14:creationId xmlns:p14="http://schemas.microsoft.com/office/powerpoint/2010/main" val="2102002129"/>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normAutofit/>
          </a:bodyPr>
          <a:lstStyle/>
          <a:p>
            <a:r>
              <a:rPr lang="mr-IN" sz="9600" b="1" dirty="0">
                <a:ln w="6350">
                  <a:noFill/>
                </a:ln>
                <a:solidFill>
                  <a:srgbClr val="002060"/>
                </a:solidFill>
                <a:effectLst>
                  <a:outerShdw blurRad="114300" dist="101600" dir="2700000" algn="tl" rotWithShape="0">
                    <a:srgbClr val="000000">
                      <a:alpha val="40000"/>
                    </a:srgbClr>
                  </a:outerShdw>
                </a:effectLst>
                <a:latin typeface="Lucida Sans"/>
              </a:rPr>
              <a:t>आलोचक </a:t>
            </a:r>
            <a:r>
              <a:rPr lang="mr-IN" sz="9600" b="1"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9600" b="1"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9600" b="1" dirty="0" smtClean="0">
                <a:ln w="6350">
                  <a:noFill/>
                </a:ln>
                <a:solidFill>
                  <a:srgbClr val="002060"/>
                </a:solidFill>
                <a:effectLst>
                  <a:outerShdw blurRad="114300" dist="101600" dir="2700000" algn="tl" rotWithShape="0">
                    <a:srgbClr val="000000">
                      <a:alpha val="40000"/>
                    </a:srgbClr>
                  </a:outerShdw>
                </a:effectLst>
                <a:latin typeface="Lucida Sans"/>
              </a:rPr>
              <a:t>के </a:t>
            </a:r>
            <a:br>
              <a:rPr lang="mr-IN" sz="9600" b="1"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9600" b="1" dirty="0" smtClean="0">
                <a:ln w="6350">
                  <a:noFill/>
                </a:ln>
                <a:solidFill>
                  <a:srgbClr val="002060"/>
                </a:solidFill>
                <a:effectLst>
                  <a:outerShdw blurRad="114300" dist="101600" dir="2700000" algn="tl" rotWithShape="0">
                    <a:srgbClr val="000000">
                      <a:alpha val="40000"/>
                    </a:srgbClr>
                  </a:outerShdw>
                </a:effectLst>
                <a:latin typeface="Lucida Sans"/>
              </a:rPr>
              <a:t>गुण</a:t>
            </a:r>
            <a:r>
              <a:rPr lang="mr-IN" sz="9600" b="1" dirty="0">
                <a:ln w="6350">
                  <a:noFill/>
                </a:ln>
                <a:solidFill>
                  <a:srgbClr val="FF0000"/>
                </a:solidFill>
                <a:effectLst>
                  <a:outerShdw blurRad="114300" dist="101600" dir="2700000" algn="tl" rotWithShape="0">
                    <a:srgbClr val="000000">
                      <a:alpha val="40000"/>
                    </a:srgbClr>
                  </a:outerShdw>
                </a:effectLst>
                <a:latin typeface="Lucida Sans"/>
              </a:rPr>
              <a:t/>
            </a:r>
            <a:br>
              <a:rPr lang="mr-IN" sz="9600" b="1" dirty="0">
                <a:ln w="6350">
                  <a:noFill/>
                </a:ln>
                <a:solidFill>
                  <a:srgbClr val="FF0000"/>
                </a:solidFill>
                <a:effectLst>
                  <a:outerShdw blurRad="114300" dist="101600" dir="2700000" algn="tl" rotWithShape="0">
                    <a:srgbClr val="000000">
                      <a:alpha val="40000"/>
                    </a:srgbClr>
                  </a:outerShdw>
                </a:effectLst>
                <a:latin typeface="Lucida Sans"/>
              </a:rPr>
            </a:br>
            <a:endParaRPr lang="en-US" sz="9600" dirty="0"/>
          </a:p>
        </p:txBody>
      </p:sp>
    </p:spTree>
    <p:extLst>
      <p:ext uri="{BB962C8B-B14F-4D97-AF65-F5344CB8AC3E}">
        <p14:creationId xmlns:p14="http://schemas.microsoft.com/office/powerpoint/2010/main" val="177558080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126162"/>
          </a:xfrm>
        </p:spPr>
        <p:txBody>
          <a:bodyPr>
            <a:normAutofit fontScale="90000"/>
          </a:bodyPr>
          <a:lstStyle/>
          <a:p>
            <a:pPr algn="l"/>
            <a:r>
              <a:rPr lang="mr-IN" sz="3600" dirty="0" smtClean="0">
                <a:solidFill>
                  <a:srgbClr val="002060"/>
                </a:solidFill>
              </a:rPr>
              <a:t/>
            </a:r>
            <a:br>
              <a:rPr lang="mr-IN" sz="3600" dirty="0" smtClean="0">
                <a:solidFill>
                  <a:srgbClr val="002060"/>
                </a:solidFill>
              </a:rPr>
            </a:br>
            <a:r>
              <a:rPr lang="mr-IN" sz="3600" dirty="0">
                <a:solidFill>
                  <a:srgbClr val="002060"/>
                </a:solidFill>
              </a:rPr>
              <a:t/>
            </a:r>
            <a:br>
              <a:rPr lang="mr-IN" sz="3600" dirty="0">
                <a:solidFill>
                  <a:srgbClr val="002060"/>
                </a:solidFill>
              </a:rPr>
            </a:br>
            <a:r>
              <a:rPr lang="mr-IN" sz="3600" dirty="0" smtClean="0">
                <a:solidFill>
                  <a:srgbClr val="FF00FF"/>
                </a:solidFill>
              </a:rPr>
              <a:t>प्रास्ताविक=</a:t>
            </a:r>
            <a:r>
              <a:rPr lang="mr-IN" sz="3600" dirty="0" smtClean="0">
                <a:solidFill>
                  <a:srgbClr val="002060"/>
                </a:solidFill>
              </a:rPr>
              <a:t/>
            </a:r>
            <a:br>
              <a:rPr lang="mr-IN" sz="3600" dirty="0" smtClean="0">
                <a:solidFill>
                  <a:srgbClr val="002060"/>
                </a:solidFill>
              </a:rPr>
            </a:br>
            <a:r>
              <a:rPr lang="mr-IN" sz="3600" dirty="0" smtClean="0">
                <a:solidFill>
                  <a:srgbClr val="002060"/>
                </a:solidFill>
              </a:rPr>
              <a:t/>
            </a:r>
            <a:br>
              <a:rPr lang="mr-IN" sz="3600" dirty="0" smtClean="0">
                <a:solidFill>
                  <a:srgbClr val="002060"/>
                </a:solidFill>
              </a:rPr>
            </a:br>
            <a:r>
              <a:rPr lang="mr-IN" sz="3100" dirty="0" smtClean="0">
                <a:solidFill>
                  <a:srgbClr val="002060"/>
                </a:solidFill>
              </a:rPr>
              <a:t>१)आलोचक के आवश्यक गुणों के बारे मे पाश्चात्य आलोचनाशास्त्र मे बहुत कुछ लिखा है।</a:t>
            </a:r>
            <a:br>
              <a:rPr lang="mr-IN" sz="3100" dirty="0" smtClean="0">
                <a:solidFill>
                  <a:srgbClr val="002060"/>
                </a:solidFill>
              </a:rPr>
            </a:br>
            <a:r>
              <a:rPr lang="mr-IN" sz="3100" dirty="0">
                <a:solidFill>
                  <a:srgbClr val="002060"/>
                </a:solidFill>
              </a:rPr>
              <a:t/>
            </a:r>
            <a:br>
              <a:rPr lang="mr-IN" sz="3100" dirty="0">
                <a:solidFill>
                  <a:srgbClr val="002060"/>
                </a:solidFill>
              </a:rPr>
            </a:br>
            <a:r>
              <a:rPr lang="mr-IN" sz="3100" dirty="0" smtClean="0">
                <a:solidFill>
                  <a:srgbClr val="002060"/>
                </a:solidFill>
              </a:rPr>
              <a:t>२)समीक्षक के </a:t>
            </a:r>
            <a:r>
              <a:rPr lang="mr-IN" sz="3100" dirty="0">
                <a:solidFill>
                  <a:srgbClr val="002060"/>
                </a:solidFill>
              </a:rPr>
              <a:t>आवश्यक गुणों </a:t>
            </a:r>
            <a:r>
              <a:rPr lang="mr-IN" sz="3100" dirty="0" smtClean="0">
                <a:solidFill>
                  <a:srgbClr val="002060"/>
                </a:solidFill>
              </a:rPr>
              <a:t>यत्र-तत्र संकेत मिलता है। </a:t>
            </a:r>
            <a:br>
              <a:rPr lang="mr-IN" sz="3100" dirty="0" smtClean="0">
                <a:solidFill>
                  <a:srgbClr val="002060"/>
                </a:solidFill>
              </a:rPr>
            </a:br>
            <a:r>
              <a:rPr lang="mr-IN" sz="3100" dirty="0">
                <a:solidFill>
                  <a:srgbClr val="002060"/>
                </a:solidFill>
              </a:rPr>
              <a:t/>
            </a:r>
            <a:br>
              <a:rPr lang="mr-IN" sz="3100" dirty="0">
                <a:solidFill>
                  <a:srgbClr val="002060"/>
                </a:solidFill>
              </a:rPr>
            </a:br>
            <a:r>
              <a:rPr lang="mr-IN" sz="3100" dirty="0" smtClean="0">
                <a:solidFill>
                  <a:srgbClr val="002060"/>
                </a:solidFill>
              </a:rPr>
              <a:t>३)</a:t>
            </a:r>
            <a:r>
              <a:rPr lang="mr-IN" sz="3100" dirty="0">
                <a:solidFill>
                  <a:srgbClr val="002060"/>
                </a:solidFill>
              </a:rPr>
              <a:t> </a:t>
            </a:r>
            <a:r>
              <a:rPr lang="mr-IN" sz="3100" dirty="0" smtClean="0">
                <a:solidFill>
                  <a:srgbClr val="002060"/>
                </a:solidFill>
              </a:rPr>
              <a:t>आलोचना का कार्य जिम्मेदारी का माना जाता है</a:t>
            </a:r>
            <a:r>
              <a:rPr lang="mr-IN" sz="3100" dirty="0">
                <a:solidFill>
                  <a:srgbClr val="002060"/>
                </a:solidFill>
              </a:rPr>
              <a:t> ।</a:t>
            </a:r>
            <a:r>
              <a:rPr lang="mr-IN" sz="3100" dirty="0" smtClean="0">
                <a:solidFill>
                  <a:srgbClr val="002060"/>
                </a:solidFill>
              </a:rPr>
              <a:t/>
            </a:r>
            <a:br>
              <a:rPr lang="mr-IN" sz="3100" dirty="0" smtClean="0">
                <a:solidFill>
                  <a:srgbClr val="002060"/>
                </a:solidFill>
              </a:rPr>
            </a:br>
            <a:r>
              <a:rPr lang="mr-IN" sz="3100" dirty="0">
                <a:solidFill>
                  <a:srgbClr val="002060"/>
                </a:solidFill>
              </a:rPr>
              <a:t/>
            </a:r>
            <a:br>
              <a:rPr lang="mr-IN" sz="3100" dirty="0">
                <a:solidFill>
                  <a:srgbClr val="002060"/>
                </a:solidFill>
              </a:rPr>
            </a:br>
            <a:r>
              <a:rPr lang="mr-IN" dirty="0" smtClean="0">
                <a:solidFill>
                  <a:srgbClr val="002060"/>
                </a:solidFill>
              </a:rPr>
              <a:t/>
            </a:r>
            <a:br>
              <a:rPr lang="mr-IN" dirty="0" smtClean="0">
                <a:solidFill>
                  <a:srgbClr val="002060"/>
                </a:solidFill>
              </a:rPr>
            </a:br>
            <a:r>
              <a:rPr lang="mr-IN" dirty="0">
                <a:solidFill>
                  <a:srgbClr val="002060"/>
                </a:solidFill>
              </a:rPr>
              <a:t/>
            </a:r>
            <a:br>
              <a:rPr lang="mr-IN" dirty="0">
                <a:solidFill>
                  <a:srgbClr val="002060"/>
                </a:solidFill>
              </a:rPr>
            </a:br>
            <a:endParaRPr lang="en-US" dirty="0">
              <a:solidFill>
                <a:srgbClr val="002060"/>
              </a:solidFill>
            </a:endParaRPr>
          </a:p>
        </p:txBody>
      </p:sp>
    </p:spTree>
    <p:extLst>
      <p:ext uri="{BB962C8B-B14F-4D97-AF65-F5344CB8AC3E}">
        <p14:creationId xmlns:p14="http://schemas.microsoft.com/office/powerpoint/2010/main" val="200960536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867400"/>
          </a:xfrm>
        </p:spPr>
        <p:txBody>
          <a:bodyPr>
            <a:normAutofit fontScale="90000"/>
          </a:bodyPr>
          <a:lstStyle/>
          <a:p>
            <a:pPr algn="l"/>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a:ln w="6350">
                  <a:noFill/>
                </a:ln>
                <a:solidFill>
                  <a:srgbClr val="FF0000"/>
                </a:solidFill>
                <a:effectLst>
                  <a:outerShdw blurRad="114300" dist="101600" dir="2700000" algn="tl" rotWithShape="0">
                    <a:srgbClr val="000000">
                      <a:alpha val="40000"/>
                    </a:srgbClr>
                  </a:outerShdw>
                </a:effectLst>
                <a:latin typeface="Lucida Sans"/>
              </a:rPr>
              <a:t> </a:t>
            </a: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आलोचक </a:t>
            </a:r>
            <a:r>
              <a:rPr lang="mr-IN" sz="3600" b="1" dirty="0">
                <a:ln w="6350">
                  <a:noFill/>
                </a:ln>
                <a:solidFill>
                  <a:srgbClr val="FF0000"/>
                </a:solidFill>
                <a:effectLst>
                  <a:outerShdw blurRad="114300" dist="101600" dir="2700000" algn="tl" rotWithShape="0">
                    <a:srgbClr val="000000">
                      <a:alpha val="40000"/>
                    </a:srgbClr>
                  </a:outerShdw>
                </a:effectLst>
                <a:latin typeface="Lucida Sans"/>
              </a:rPr>
              <a:t>के </a:t>
            </a: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गुण</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600" b="1" dirty="0" smtClean="0">
                <a:ln w="6350">
                  <a:noFill/>
                </a:ln>
                <a:solidFill>
                  <a:srgbClr val="FFFF00"/>
                </a:solidFill>
                <a:effectLst>
                  <a:outerShdw blurRad="114300" dist="101600" dir="2700000" algn="tl" rotWithShape="0">
                    <a:srgbClr val="000000">
                      <a:alpha val="40000"/>
                    </a:srgbClr>
                  </a:outerShdw>
                </a:effectLst>
                <a:latin typeface="Lucida Sans"/>
              </a:rPr>
              <a:t>१)सह्वृदायता</a:t>
            </a: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600" b="1" dirty="0" smtClean="0">
                <a:ln w="6350">
                  <a:noFill/>
                </a:ln>
                <a:solidFill>
                  <a:srgbClr val="00B050"/>
                </a:solidFill>
                <a:effectLst>
                  <a:outerShdw blurRad="114300" dist="101600" dir="2700000" algn="tl" rotWithShape="0">
                    <a:srgbClr val="000000">
                      <a:alpha val="40000"/>
                    </a:srgbClr>
                  </a:outerShdw>
                </a:effectLst>
                <a:latin typeface="Lucida Sans"/>
              </a:rPr>
              <a:t>२)प्रतिभा</a:t>
            </a: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600" b="1" dirty="0" smtClean="0">
                <a:ln w="6350">
                  <a:noFill/>
                </a:ln>
                <a:solidFill>
                  <a:srgbClr val="00B0F0"/>
                </a:solidFill>
                <a:effectLst>
                  <a:outerShdw blurRad="114300" dist="101600" dir="2700000" algn="tl" rotWithShape="0">
                    <a:srgbClr val="000000">
                      <a:alpha val="40000"/>
                    </a:srgbClr>
                  </a:outerShdw>
                </a:effectLst>
                <a:latin typeface="Lucida Sans"/>
              </a:rPr>
              <a:t>३)अन्तदृष्टी</a:t>
            </a: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600" b="1" dirty="0" smtClean="0">
                <a:ln w="6350">
                  <a:noFill/>
                </a:ln>
                <a:solidFill>
                  <a:srgbClr val="7030A0"/>
                </a:solidFill>
                <a:effectLst>
                  <a:outerShdw blurRad="114300" dist="101600" dir="2700000" algn="tl" rotWithShape="0">
                    <a:srgbClr val="000000">
                      <a:alpha val="40000"/>
                    </a:srgbClr>
                  </a:outerShdw>
                </a:effectLst>
                <a:latin typeface="Lucida Sans"/>
              </a:rPr>
              <a:t>४)निष्पक्षता</a:t>
            </a: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600" b="1" dirty="0" smtClean="0">
                <a:ln w="6350">
                  <a:noFill/>
                </a:ln>
                <a:solidFill>
                  <a:srgbClr val="FFC000"/>
                </a:solidFill>
                <a:effectLst>
                  <a:outerShdw blurRad="114300" dist="101600" dir="2700000" algn="tl" rotWithShape="0">
                    <a:srgbClr val="000000">
                      <a:alpha val="40000"/>
                    </a:srgbClr>
                  </a:outerShdw>
                </a:effectLst>
                <a:latin typeface="Lucida Sans"/>
              </a:rPr>
              <a:t>५)मनोवैज्ञानिक प्रवृत्ति</a:t>
            </a:r>
            <a:br>
              <a:rPr lang="mr-IN" sz="3600" b="1" dirty="0" smtClean="0">
                <a:ln w="6350">
                  <a:noFill/>
                </a:ln>
                <a:solidFill>
                  <a:srgbClr val="FFC000"/>
                </a:solidFill>
                <a:effectLst>
                  <a:outerShdw blurRad="114300" dist="101600" dir="2700000" algn="tl" rotWithShape="0">
                    <a:srgbClr val="000000">
                      <a:alpha val="40000"/>
                    </a:srgbClr>
                  </a:outerShdw>
                </a:effectLst>
                <a:latin typeface="Lucida Sans"/>
              </a:rPr>
            </a:br>
            <a:r>
              <a:rPr lang="mr-IN" sz="3600" b="1" dirty="0" smtClean="0">
                <a:ln w="6350">
                  <a:noFill/>
                </a:ln>
                <a:solidFill>
                  <a:srgbClr val="FFC000"/>
                </a:solidFill>
                <a:effectLst>
                  <a:outerShdw blurRad="114300" dist="101600" dir="2700000" algn="tl" rotWithShape="0">
                    <a:srgbClr val="000000">
                      <a:alpha val="40000"/>
                    </a:srgbClr>
                  </a:outerShdw>
                </a:effectLst>
                <a:latin typeface="Lucida Sans"/>
              </a:rPr>
              <a:t/>
            </a:r>
            <a:br>
              <a:rPr lang="mr-IN" sz="3600" b="1" dirty="0" smtClean="0">
                <a:ln w="6350">
                  <a:noFill/>
                </a:ln>
                <a:solidFill>
                  <a:srgbClr val="FFC000"/>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a:ln w="6350">
                  <a:noFill/>
                </a:ln>
                <a:solidFill>
                  <a:srgbClr val="FF0000"/>
                </a:solidFill>
                <a:effectLst>
                  <a:outerShdw blurRad="114300" dist="101600" dir="2700000" algn="tl" rotWithShape="0">
                    <a:srgbClr val="000000">
                      <a:alpha val="40000"/>
                    </a:srgbClr>
                  </a:outerShdw>
                </a:effectLst>
                <a:latin typeface="Lucida Sans"/>
              </a:rPr>
            </a:b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a:ln w="6350">
                  <a:noFill/>
                </a:ln>
                <a:solidFill>
                  <a:srgbClr val="FF0000"/>
                </a:solidFill>
                <a:effectLst>
                  <a:outerShdw blurRad="114300" dist="101600" dir="2700000" algn="tl" rotWithShape="0">
                    <a:srgbClr val="000000">
                      <a:alpha val="40000"/>
                    </a:srgbClr>
                  </a:outerShdw>
                </a:effectLst>
                <a:latin typeface="Lucida Sans"/>
              </a:rPr>
            </a:b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a:ln w="6350">
                  <a:noFill/>
                </a:ln>
                <a:solidFill>
                  <a:srgbClr val="FF0000"/>
                </a:solidFill>
                <a:effectLst>
                  <a:outerShdw blurRad="114300" dist="101600" dir="2700000" algn="tl" rotWithShape="0">
                    <a:srgbClr val="000000">
                      <a:alpha val="40000"/>
                    </a:srgbClr>
                  </a:outerShdw>
                </a:effectLst>
                <a:latin typeface="Lucida Sans"/>
              </a:rPr>
            </a:b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500" b="1" dirty="0">
                <a:ln w="6350">
                  <a:noFill/>
                </a:ln>
                <a:solidFill>
                  <a:srgbClr val="FF0000"/>
                </a:solidFill>
                <a:effectLst>
                  <a:outerShdw blurRad="114300" dist="101600" dir="2700000" algn="tl" rotWithShape="0">
                    <a:srgbClr val="000000">
                      <a:alpha val="40000"/>
                    </a:srgbClr>
                  </a:outerShdw>
                </a:effectLst>
                <a:latin typeface="Lucida Sans"/>
              </a:rPr>
            </a:br>
            <a:endParaRPr lang="en-US" dirty="0"/>
          </a:p>
        </p:txBody>
      </p:sp>
      <p:sp>
        <p:nvSpPr>
          <p:cNvPr id="3" name="Right Arrow 2"/>
          <p:cNvSpPr/>
          <p:nvPr/>
        </p:nvSpPr>
        <p:spPr>
          <a:xfrm>
            <a:off x="838200" y="152400"/>
            <a:ext cx="3048001" cy="685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5" name="Right Arrow 4"/>
          <p:cNvSpPr/>
          <p:nvPr/>
        </p:nvSpPr>
        <p:spPr>
          <a:xfrm>
            <a:off x="838200" y="1219200"/>
            <a:ext cx="3048001"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838200" y="2133600"/>
            <a:ext cx="3048001"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838200" y="3124200"/>
            <a:ext cx="3048001"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838201" y="4191000"/>
            <a:ext cx="3048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838200" y="5116286"/>
            <a:ext cx="3048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r-IN" dirty="0" smtClean="0"/>
              <a:t> </a:t>
            </a:r>
            <a:endParaRPr lang="en-US" dirty="0"/>
          </a:p>
        </p:txBody>
      </p:sp>
    </p:spTree>
    <p:extLst>
      <p:ext uri="{BB962C8B-B14F-4D97-AF65-F5344CB8AC3E}">
        <p14:creationId xmlns:p14="http://schemas.microsoft.com/office/powerpoint/2010/main" val="64368241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100" b="1" dirty="0" smtClean="0">
                <a:ln w="6350">
                  <a:noFill/>
                </a:ln>
                <a:solidFill>
                  <a:srgbClr val="3333FF"/>
                </a:solidFill>
                <a:effectLst>
                  <a:outerShdw blurRad="114300" dist="101600" dir="2700000" algn="tl" rotWithShape="0">
                    <a:srgbClr val="000000">
                      <a:alpha val="40000"/>
                    </a:srgbClr>
                  </a:outerShdw>
                </a:effectLst>
                <a:latin typeface="Lucida Sans"/>
              </a:rPr>
              <a:t>६)शिक्षा</a:t>
            </a: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100" b="1" dirty="0" smtClean="0">
                <a:ln w="6350">
                  <a:noFill/>
                </a:ln>
                <a:solidFill>
                  <a:srgbClr val="FF00FF"/>
                </a:solidFill>
                <a:effectLst>
                  <a:outerShdw blurRad="114300" dist="101600" dir="2700000" algn="tl" rotWithShape="0">
                    <a:srgbClr val="000000">
                      <a:alpha val="40000"/>
                    </a:srgbClr>
                  </a:outerShdw>
                </a:effectLst>
                <a:latin typeface="Lucida Sans"/>
              </a:rPr>
              <a:t>७)व्यक्तित्व</a:t>
            </a: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3100" b="1" dirty="0" smtClean="0">
                <a:ln w="6350">
                  <a:noFill/>
                </a:ln>
                <a:solidFill>
                  <a:srgbClr val="00FFFF"/>
                </a:solidFill>
                <a:effectLst>
                  <a:outerShdw blurRad="114300" dist="101600" dir="2700000" algn="tl" rotWithShape="0">
                    <a:srgbClr val="000000">
                      <a:alpha val="40000"/>
                    </a:srgbClr>
                  </a:outerShdw>
                </a:effectLst>
                <a:latin typeface="Lucida Sans"/>
              </a:rPr>
              <a:t>८)लगन </a:t>
            </a:r>
            <a:r>
              <a:rPr lang="mr-IN" sz="3100" b="1" dirty="0">
                <a:ln w="6350">
                  <a:noFill/>
                </a:ln>
                <a:solidFill>
                  <a:srgbClr val="00FFFF"/>
                </a:solidFill>
                <a:effectLst>
                  <a:outerShdw blurRad="114300" dist="101600" dir="2700000" algn="tl" rotWithShape="0">
                    <a:srgbClr val="000000">
                      <a:alpha val="40000"/>
                    </a:srgbClr>
                  </a:outerShdw>
                </a:effectLst>
                <a:latin typeface="Lucida Sans"/>
              </a:rPr>
              <a:t>और मेहनत</a:t>
            </a: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100" b="1" dirty="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t>                               </a:t>
            </a:r>
            <a:br>
              <a:rPr lang="mr-IN" sz="31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100" b="1" dirty="0" smtClean="0">
                <a:ln w="6350">
                  <a:noFill/>
                </a:ln>
                <a:solidFill>
                  <a:srgbClr val="666633"/>
                </a:solidFill>
                <a:effectLst>
                  <a:outerShdw blurRad="114300" dist="101600" dir="2700000" algn="tl" rotWithShape="0">
                    <a:srgbClr val="000000">
                      <a:alpha val="40000"/>
                    </a:srgbClr>
                  </a:outerShdw>
                </a:effectLst>
                <a:latin typeface="Lucida Sans"/>
              </a:rPr>
              <a:t>९            ९)औचित्य ज्ञान      </a:t>
            </a:r>
            <a:r>
              <a:rPr lang="mr-IN" sz="28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800" b="1" dirty="0">
                <a:ln w="6350">
                  <a:noFill/>
                </a:ln>
                <a:solidFill>
                  <a:srgbClr val="FF0000"/>
                </a:solidFill>
                <a:effectLst>
                  <a:outerShdw blurRad="114300" dist="101600" dir="2700000" algn="tl" rotWithShape="0">
                    <a:srgbClr val="000000">
                      <a:alpha val="40000"/>
                    </a:srgbClr>
                  </a:outerShdw>
                </a:effectLst>
                <a:latin typeface="Lucida Sans"/>
              </a:rPr>
            </a:br>
            <a:r>
              <a:rPr lang="mr-IN" sz="2300" b="1" dirty="0">
                <a:ln w="6350">
                  <a:noFill/>
                </a:ln>
                <a:solidFill>
                  <a:srgbClr val="FF0000"/>
                </a:solidFill>
                <a:effectLst>
                  <a:outerShdw blurRad="114300" dist="101600" dir="2700000" algn="tl" rotWithShape="0">
                    <a:srgbClr val="000000">
                      <a:alpha val="40000"/>
                    </a:srgbClr>
                  </a:outerShdw>
                </a:effectLst>
                <a:latin typeface="Lucida Sans"/>
              </a:rPr>
              <a:t/>
            </a:r>
            <a:br>
              <a:rPr lang="mr-IN" sz="2300" b="1" dirty="0">
                <a:ln w="6350">
                  <a:noFill/>
                </a:ln>
                <a:solidFill>
                  <a:srgbClr val="FF0000"/>
                </a:solidFill>
                <a:effectLst>
                  <a:outerShdw blurRad="114300" dist="101600" dir="2700000" algn="tl" rotWithShape="0">
                    <a:srgbClr val="000000">
                      <a:alpha val="40000"/>
                    </a:srgbClr>
                  </a:outerShdw>
                </a:effectLst>
                <a:latin typeface="Lucida Sans"/>
              </a:rPr>
            </a:br>
            <a:endParaRPr lang="en-US" dirty="0"/>
          </a:p>
        </p:txBody>
      </p:sp>
      <p:sp>
        <p:nvSpPr>
          <p:cNvPr id="4" name="Right Arrow 3"/>
          <p:cNvSpPr/>
          <p:nvPr/>
        </p:nvSpPr>
        <p:spPr>
          <a:xfrm>
            <a:off x="446314" y="1045029"/>
            <a:ext cx="419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421820" y="2373086"/>
            <a:ext cx="3401787"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97326" y="4038600"/>
            <a:ext cx="2639787"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97326" y="5334000"/>
            <a:ext cx="2133602"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076797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126162"/>
          </a:xfrm>
        </p:spPr>
        <p:txBody>
          <a:bodyPr>
            <a:normAutofit/>
          </a:bodyPr>
          <a:lstStyle/>
          <a:p>
            <a:pPr algn="l"/>
            <a:r>
              <a:rPr lang="mr-IN" sz="3200" b="1" dirty="0" smtClean="0">
                <a:ln w="6350">
                  <a:noFill/>
                </a:ln>
                <a:solidFill>
                  <a:srgbClr val="6699FF"/>
                </a:solidFill>
                <a:effectLst>
                  <a:outerShdw blurRad="114300" dist="101600" dir="2700000" algn="tl" rotWithShape="0">
                    <a:srgbClr val="000000">
                      <a:alpha val="40000"/>
                    </a:srgbClr>
                  </a:outerShdw>
                </a:effectLst>
                <a:latin typeface="Lucida Sans"/>
              </a:rPr>
              <a:t>१)सह्वृदयता=</a:t>
            </a:r>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१)काव्य का रसस्वादन करने के लिए सह्वृदयता का गुण आवश्यक है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२)</a:t>
            </a:r>
            <a:r>
              <a:rPr lang="mr-IN" sz="2700" dirty="0">
                <a:solidFill>
                  <a:srgbClr val="002060"/>
                </a:solidFill>
              </a:rPr>
              <a:t> पाश्चात्य </a:t>
            </a:r>
            <a:r>
              <a:rPr lang="mr-IN" sz="2700" dirty="0" smtClean="0">
                <a:solidFill>
                  <a:srgbClr val="002060"/>
                </a:solidFill>
              </a:rPr>
              <a:t>देशो मे </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सह्वृदयता को एक दूसरे रूप मे महत्व दिया है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002060"/>
                </a:solidFill>
                <a:effectLst>
                  <a:outerShdw blurRad="114300" dist="101600" dir="2700000" algn="tl" rotWithShape="0">
                    <a:srgbClr val="000000">
                      <a:alpha val="40000"/>
                    </a:srgbClr>
                  </a:outerShdw>
                </a:effectLst>
                <a:latin typeface="Lucida Sans"/>
              </a:rPr>
              <a:t>३)आलोचक का कार्य कवि की कृति के प्राण को पकडकर ज्यो का त्यो प्रगटकर देना है</a:t>
            </a:r>
            <a:r>
              <a:rPr lang="mr-IN" sz="2700" b="1" dirty="0">
                <a:ln w="6350">
                  <a:noFill/>
                </a:ln>
                <a:solidFill>
                  <a:srgbClr val="002060"/>
                </a:solidFill>
                <a:effectLst>
                  <a:outerShdw blurRad="114300" dist="101600" dir="2700000" algn="tl" rotWithShape="0">
                    <a:srgbClr val="000000">
                      <a:alpha val="40000"/>
                    </a:srgbClr>
                  </a:outerShdw>
                </a:effectLst>
                <a:latin typeface="Lucida Sans"/>
              </a:rPr>
              <a:t> </a:t>
            </a:r>
            <a:r>
              <a:rPr lang="mr-IN" sz="2700" dirty="0">
                <a:ln w="6350">
                  <a:noFill/>
                </a:ln>
                <a:solidFill>
                  <a:srgbClr val="002060"/>
                </a:solidFill>
                <a:effectLst>
                  <a:outerShdw blurRad="114300" dist="101600" dir="2700000" algn="tl" rotWithShape="0">
                    <a:srgbClr val="000000">
                      <a:alpha val="40000"/>
                    </a:srgbClr>
                  </a:outerShdw>
                </a:effectLst>
                <a:latin typeface="Lucida Sans"/>
              </a:rPr>
              <a:t>।</a:t>
            </a:r>
            <a:br>
              <a:rPr lang="mr-IN" sz="2700" dirty="0">
                <a:ln w="6350">
                  <a:noFill/>
                </a:ln>
                <a:solidFill>
                  <a:srgbClr val="002060"/>
                </a:solidFill>
                <a:effectLst>
                  <a:outerShdw blurRad="114300" dist="101600" dir="2700000" algn="tl" rotWithShape="0">
                    <a:srgbClr val="000000">
                      <a:alpha val="40000"/>
                    </a:srgbClr>
                  </a:outerShdw>
                </a:effectLst>
                <a:latin typeface="Lucida Sans"/>
              </a:rPr>
            </a:br>
            <a:r>
              <a:rPr lang="mr-IN" sz="2700"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700" dirty="0" smtClean="0">
                <a:ln w="6350">
                  <a:noFill/>
                </a:ln>
                <a:solidFill>
                  <a:srgbClr val="FF0000"/>
                </a:solidFill>
                <a:effectLst>
                  <a:outerShdw blurRad="114300" dist="101600" dir="2700000" algn="tl" rotWithShape="0">
                    <a:srgbClr val="000000">
                      <a:alpha val="40000"/>
                    </a:srgbClr>
                  </a:outerShdw>
                </a:effectLst>
                <a:latin typeface="Lucida Sans"/>
              </a:rPr>
            </a:br>
            <a:endParaRPr lang="en-US" sz="2700" dirty="0"/>
          </a:p>
        </p:txBody>
      </p:sp>
    </p:spTree>
    <p:extLst>
      <p:ext uri="{BB962C8B-B14F-4D97-AF65-F5344CB8AC3E}">
        <p14:creationId xmlns:p14="http://schemas.microsoft.com/office/powerpoint/2010/main" val="298208114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a:r>
              <a:rPr lang="mr-IN" sz="3200" b="1" dirty="0" smtClean="0">
                <a:ln w="6350">
                  <a:noFill/>
                </a:ln>
                <a:solidFill>
                  <a:srgbClr val="009999"/>
                </a:solidFill>
                <a:effectLst>
                  <a:outerShdw blurRad="114300" dist="101600" dir="2700000" algn="tl" rotWithShape="0">
                    <a:srgbClr val="000000">
                      <a:alpha val="40000"/>
                    </a:srgbClr>
                  </a:outerShdw>
                </a:effectLst>
                <a:latin typeface="Lucida Sans"/>
              </a:rPr>
              <a:t>२)प्रतिभा=</a:t>
            </a:r>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१)काव्य का मूल कारण प्रतिभा होता है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२)</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प्रतिभा के दो भेद माने जाते है- </a:t>
            </a:r>
            <a:r>
              <a:rPr lang="mr-IN" sz="2400" dirty="0" smtClean="0">
                <a:ln w="6350">
                  <a:noFill/>
                </a:ln>
                <a:solidFill>
                  <a:srgbClr val="FF00FF"/>
                </a:solidFill>
                <a:effectLst>
                  <a:outerShdw blurRad="114300" dist="101600" dir="2700000" algn="tl" rotWithShape="0">
                    <a:srgbClr val="000000">
                      <a:alpha val="40000"/>
                    </a:srgbClr>
                  </a:outerShdw>
                </a:effectLst>
                <a:latin typeface="Lucida Sans"/>
              </a:rPr>
              <a:t>१)कारयत्री प्रतिभा </a:t>
            </a:r>
            <a:br>
              <a:rPr lang="mr-IN" sz="2400" dirty="0" smtClean="0">
                <a:ln w="6350">
                  <a:noFill/>
                </a:ln>
                <a:solidFill>
                  <a:srgbClr val="FF00FF"/>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3333FF"/>
                </a:solidFill>
                <a:effectLst>
                  <a:outerShdw blurRad="114300" dist="101600" dir="2700000" algn="tl" rotWithShape="0">
                    <a:srgbClr val="000000">
                      <a:alpha val="40000"/>
                    </a:srgbClr>
                  </a:outerShdw>
                </a:effectLst>
                <a:latin typeface="Lucida Sans"/>
              </a:rPr>
              <a:t>२)भावयत्री </a:t>
            </a:r>
            <a:r>
              <a:rPr lang="mr-IN" sz="2400" dirty="0">
                <a:ln w="6350">
                  <a:noFill/>
                </a:ln>
                <a:solidFill>
                  <a:srgbClr val="3333FF"/>
                </a:solidFill>
                <a:effectLst>
                  <a:outerShdw blurRad="114300" dist="101600" dir="2700000" algn="tl" rotWithShape="0">
                    <a:srgbClr val="000000">
                      <a:alpha val="40000"/>
                    </a:srgbClr>
                  </a:outerShdw>
                </a:effectLst>
                <a:latin typeface="Lucida Sans"/>
              </a:rPr>
              <a:t>प्रतिभा</a:t>
            </a:r>
            <a:br>
              <a:rPr lang="mr-IN" sz="2400" dirty="0">
                <a:ln w="6350">
                  <a:noFill/>
                </a:ln>
                <a:solidFill>
                  <a:srgbClr val="3333FF"/>
                </a:solidFill>
                <a:effectLst>
                  <a:outerShdw blurRad="114300" dist="101600" dir="2700000" algn="tl" rotWithShape="0">
                    <a:srgbClr val="000000">
                      <a:alpha val="40000"/>
                    </a:srgbClr>
                  </a:outerShdw>
                </a:effectLst>
                <a:latin typeface="Lucida Sans"/>
              </a:rPr>
            </a:br>
            <a:r>
              <a:rPr lang="mr-IN" sz="2400" dirty="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३)कारयत्री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प्रतिभा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का संबंध कवि से होता है और भावयत्री प्रतिभा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का संबंध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भावक से।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r>
            <a:br>
              <a:rPr lang="mr-IN" sz="2400" dirty="0">
                <a:ln w="6350">
                  <a:noFill/>
                </a:ln>
                <a:solidFill>
                  <a:srgbClr val="002060"/>
                </a:solidFill>
                <a:effectLst>
                  <a:outerShdw blurRad="114300" dist="101600" dir="2700000" algn="tl" rotWithShape="0">
                    <a:srgbClr val="000000">
                      <a:alpha val="40000"/>
                    </a:srgbClr>
                  </a:outerShdw>
                </a:effectLst>
                <a:latin typeface="Lucida Sans"/>
              </a:rPr>
            </a:br>
            <a:r>
              <a:rPr lang="mr-IN" sz="2400" b="1" dirty="0" smtClean="0">
                <a:ln w="6350">
                  <a:noFill/>
                </a:ln>
                <a:solidFill>
                  <a:srgbClr val="002060"/>
                </a:solidFill>
                <a:effectLst>
                  <a:outerShdw blurRad="114300" dist="101600" dir="2700000" algn="tl" rotWithShape="0">
                    <a:srgbClr val="000000">
                      <a:alpha val="40000"/>
                    </a:srgbClr>
                  </a:outerShdw>
                </a:effectLst>
                <a:latin typeface="Lucida Sans"/>
              </a:rPr>
              <a:t/>
            </a:r>
            <a:br>
              <a:rPr lang="mr-IN" sz="2400" b="1" dirty="0" smtClean="0">
                <a:ln w="6350">
                  <a:noFill/>
                </a:ln>
                <a:solidFill>
                  <a:srgbClr val="00206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४)आलोचक प्रतिभाशाली होना जरुरी है</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 </a:t>
            </a:r>
            <a:endParaRPr lang="en-US" sz="2400" dirty="0">
              <a:solidFill>
                <a:srgbClr val="002060"/>
              </a:solidFill>
            </a:endParaRPr>
          </a:p>
        </p:txBody>
      </p:sp>
    </p:spTree>
    <p:extLst>
      <p:ext uri="{BB962C8B-B14F-4D97-AF65-F5344CB8AC3E}">
        <p14:creationId xmlns:p14="http://schemas.microsoft.com/office/powerpoint/2010/main" val="393877048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6202362"/>
          </a:xfrm>
        </p:spPr>
        <p:txBody>
          <a:bodyPr/>
          <a:lstStyle/>
          <a:p>
            <a:pPr algn="l"/>
            <a:r>
              <a:rPr lang="mr-IN" sz="3200" b="1" dirty="0" smtClean="0">
                <a:ln w="6350">
                  <a:noFill/>
                </a:ln>
                <a:solidFill>
                  <a:srgbClr val="993300"/>
                </a:solidFill>
                <a:effectLst>
                  <a:outerShdw blurRad="114300" dist="101600" dir="2700000" algn="tl" rotWithShape="0">
                    <a:srgbClr val="000000">
                      <a:alpha val="40000"/>
                    </a:srgbClr>
                  </a:outerShdw>
                </a:effectLst>
                <a:latin typeface="Lucida Sans"/>
              </a:rPr>
              <a:t>३)अन्तदृष्टी=</a:t>
            </a:r>
            <a: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3200" b="1" dirty="0">
                <a:ln w="6350">
                  <a:noFill/>
                </a:ln>
                <a:solidFill>
                  <a:srgbClr val="FF0000"/>
                </a:solidFill>
                <a:effectLst>
                  <a:outerShdw blurRad="114300" dist="101600" dir="2700000" algn="tl" rotWithShape="0">
                    <a:srgbClr val="000000">
                      <a:alpha val="40000"/>
                    </a:srgbClr>
                  </a:outerShdw>
                </a:effectLst>
                <a:latin typeface="Lucida Sans"/>
              </a:rPr>
              <a:t/>
            </a:r>
            <a:br>
              <a:rPr lang="mr-IN" sz="3200" b="1"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१)आलोचक मे अन्तदृष्टी जिसे अंग्रेजी मे ‘INSIGHT’ कहा है,का होना जरुरी होता है। </a:t>
            </a:r>
            <a:r>
              <a:rPr lang="mr-IN" sz="2400" dirty="0">
                <a:ln w="6350">
                  <a:noFill/>
                </a:ln>
                <a:solidFill>
                  <a:srgbClr val="FF0000"/>
                </a:solidFill>
                <a:effectLst>
                  <a:outerShdw blurRad="114300" dist="101600" dir="2700000" algn="tl" rotWithShape="0">
                    <a:srgbClr val="000000">
                      <a:alpha val="40000"/>
                    </a:srgbClr>
                  </a:outerShdw>
                </a:effectLst>
                <a:latin typeface="Lucida Sans"/>
              </a:rPr>
              <a:t/>
            </a:r>
            <a:br>
              <a:rPr lang="mr-IN" sz="2400"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२)</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अन्तदृष्टी की विशेषता बहुत कुछ जन्मजात काही जा सकती है। किंतु शिक्षा और अभ्यास से इसे विकसित किया जा सकता है। </a:t>
            </a:r>
            <a:r>
              <a:rPr lang="mr-IN" sz="2400" dirty="0">
                <a:ln w="6350">
                  <a:noFill/>
                </a:ln>
                <a:solidFill>
                  <a:srgbClr val="FF0000"/>
                </a:solidFill>
                <a:effectLst>
                  <a:outerShdw blurRad="114300" dist="101600" dir="2700000" algn="tl" rotWithShape="0">
                    <a:srgbClr val="000000">
                      <a:alpha val="40000"/>
                    </a:srgbClr>
                  </a:outerShdw>
                </a:effectLst>
                <a:latin typeface="Lucida Sans"/>
              </a:rPr>
              <a:t/>
            </a:r>
            <a:br>
              <a:rPr lang="mr-IN" sz="2400" dirty="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400"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३)</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आलोचक अपनी इसी</a:t>
            </a:r>
            <a:r>
              <a:rPr lang="mr-IN" sz="2400" dirty="0">
                <a:ln w="6350">
                  <a:noFill/>
                </a:ln>
                <a:solidFill>
                  <a:srgbClr val="002060"/>
                </a:solidFill>
                <a:effectLst>
                  <a:outerShdw blurRad="114300" dist="101600" dir="2700000" algn="tl" rotWithShape="0">
                    <a:srgbClr val="000000">
                      <a:alpha val="40000"/>
                    </a:srgbClr>
                  </a:outerShdw>
                </a:effectLst>
                <a:latin typeface="Lucida Sans"/>
              </a:rPr>
              <a:t> </a:t>
            </a: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विशेषता के कारण सच्ची आलोचना मे समर्थ हो सकता है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a:t>
            </a:r>
            <a:r>
              <a:rPr lang="mr-IN" sz="24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400" b="1" dirty="0">
                <a:ln w="6350">
                  <a:noFill/>
                </a:ln>
                <a:solidFill>
                  <a:srgbClr val="002060"/>
                </a:solidFill>
                <a:effectLst>
                  <a:outerShdw blurRad="114300" dist="101600" dir="2700000" algn="tl" rotWithShape="0">
                    <a:srgbClr val="000000">
                      <a:alpha val="40000"/>
                    </a:srgbClr>
                  </a:outerShdw>
                </a:effectLst>
                <a:latin typeface="Lucida Sans"/>
              </a:rPr>
            </a:br>
            <a:r>
              <a:rPr lang="mr-IN" sz="2400" b="1" dirty="0" smtClean="0">
                <a:ln w="6350">
                  <a:noFill/>
                </a:ln>
                <a:solidFill>
                  <a:srgbClr val="FF0000"/>
                </a:solidFill>
                <a:effectLst>
                  <a:outerShdw blurRad="114300" dist="101600" dir="2700000" algn="tl" rotWithShape="0">
                    <a:srgbClr val="000000">
                      <a:alpha val="40000"/>
                    </a:srgbClr>
                  </a:outerShdw>
                </a:effectLst>
                <a:latin typeface="Lucida Sans"/>
              </a:rPr>
              <a:t/>
            </a:r>
            <a:br>
              <a:rPr lang="mr-IN" sz="2400" b="1" dirty="0" smtClean="0">
                <a:ln w="6350">
                  <a:noFill/>
                </a:ln>
                <a:solidFill>
                  <a:srgbClr val="FF0000"/>
                </a:solidFill>
                <a:effectLst>
                  <a:outerShdw blurRad="114300" dist="101600" dir="2700000" algn="tl" rotWithShape="0">
                    <a:srgbClr val="000000">
                      <a:alpha val="40000"/>
                    </a:srgbClr>
                  </a:outerShdw>
                </a:effectLst>
                <a:latin typeface="Lucida Sans"/>
              </a:rPr>
            </a:br>
            <a:r>
              <a:rPr lang="mr-IN" sz="2400" dirty="0" smtClean="0">
                <a:ln w="6350">
                  <a:noFill/>
                </a:ln>
                <a:solidFill>
                  <a:srgbClr val="002060"/>
                </a:solidFill>
                <a:effectLst>
                  <a:outerShdw blurRad="114300" dist="101600" dir="2700000" algn="tl" rotWithShape="0">
                    <a:srgbClr val="000000">
                      <a:alpha val="40000"/>
                    </a:srgbClr>
                  </a:outerShdw>
                </a:effectLst>
                <a:latin typeface="Lucida Sans"/>
              </a:rPr>
              <a:t>४)आलोचक का कर्तव्य है कि,कवि के द्वारा की गई  जीवनाभिव्यक्ति को </a:t>
            </a:r>
            <a:r>
              <a:rPr lang="mr-IN" sz="2400" dirty="0">
                <a:ln w="6350">
                  <a:noFill/>
                </a:ln>
                <a:solidFill>
                  <a:srgbClr val="002060"/>
                </a:solidFill>
                <a:effectLst>
                  <a:outerShdw blurRad="114300" dist="101600" dir="2700000" algn="tl" rotWithShape="0">
                    <a:srgbClr val="000000">
                      <a:alpha val="40000"/>
                    </a:srgbClr>
                  </a:outerShdw>
                </a:effectLst>
                <a:latin typeface="Lucida Sans"/>
              </a:rPr>
              <a:t>पाठकों तक पहुँचा दे ।</a:t>
            </a:r>
            <a:endParaRPr lang="en-US" sz="2400" dirty="0">
              <a:solidFill>
                <a:srgbClr val="002060"/>
              </a:solidFill>
            </a:endParaRPr>
          </a:p>
        </p:txBody>
      </p:sp>
    </p:spTree>
    <p:extLst>
      <p:ext uri="{BB962C8B-B14F-4D97-AF65-F5344CB8AC3E}">
        <p14:creationId xmlns:p14="http://schemas.microsoft.com/office/powerpoint/2010/main" val="23191385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26</Words>
  <Application>Microsoft Office PowerPoint</Application>
  <PresentationFormat>On-screen Show (4:3)</PresentationFormat>
  <Paragraphs>18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सुस्वागतम</vt:lpstr>
      <vt:lpstr>▪ महाविद्यालय का नाम-कला,वाणिज्य एवं विज्ञान महाविद्यालय अळकुटी  ▪ अध्यापक का नाम-  शेळके दत्तात्रय सोन्याबापू   ▪ शैक्षिक पात्रता-एम.ए.बी.एड.नेट.हिंदी  ▪ कक्षा –टी.वाय.बी.ए एस.४  ▪ विषय- आलोचक के गुण </vt:lpstr>
      <vt:lpstr>आलोचक  के  गुण </vt:lpstr>
      <vt:lpstr>  प्रास्ताविक=  १)आलोचक के आवश्यक गुणों के बारे मे पाश्चात्य आलोचनाशास्त्र मे बहुत कुछ लिखा है।  २)समीक्षक के आवश्यक गुणों यत्र-तत्र संकेत मिलता है।   ३) आलोचना का कार्य जिम्मेदारी का माना जाता है ।    </vt:lpstr>
      <vt:lpstr>                                             आलोचक के गुण                   १)सह्वृदायता                   २)प्रतिभा                    ३)अन्तदृष्टी                   ४)निष्पक्षता                   ५)मनोवैज्ञानिक प्रवृत्ति         </vt:lpstr>
      <vt:lpstr>                          ६)शिक्षा                      ७)व्यक्तित्व                                               ८)लगन और मेहनत                                  ९            ९)औचित्य ज्ञान        </vt:lpstr>
      <vt:lpstr>१)सह्वृदयता=  १)काव्य का रसस्वादन करने के लिए सह्वृदयता का गुण आवश्यक है ।  २) पाश्चात्य देशो मे सह्वृदयता को एक दूसरे रूप मे महत्व दिया है ।   ३)आलोचक का कार्य कवि की कृति के प्राण को पकडकर ज्यो का त्यो प्रगटकर देना है ।  </vt:lpstr>
      <vt:lpstr>२)प्रतिभा=  १)काव्य का मूल कारण प्रतिभा होता है ।  २) प्रतिभा के दो भेद माने जाते है- १)कारयत्री प्रतिभा                                २)भावयत्री प्रतिभा  ३)कारयत्री प्रतिभा का संबंध कवि से होता है और भावयत्री प्रतिभा का संबंध भावक से।   ४)आलोचक प्रतिभाशाली होना जरुरी है । </vt:lpstr>
      <vt:lpstr>३)अन्तदृष्टी=  १)आलोचक मे अन्तदृष्टी जिसे अंग्रेजी मे ‘INSIGHT’ कहा है,का होना जरुरी होता है।   २) अन्तदृष्टी की विशेषता बहुत कुछ जन्मजात काही जा सकती है। किंतु शिक्षा और अभ्यास से इसे विकसित किया जा सकता है।   ३) आलोचक अपनी इसी विशेषता के कारण सच्ची आलोचना मे समर्थ हो सकता है ।  ४)आलोचक का कर्तव्य है कि,कवि के द्वारा की गई  जीवनाभिव्यक्ति को पाठकों तक पहुँचा दे ।</vt:lpstr>
      <vt:lpstr>    ४)निष्पक्षता  १)अलोचक का निष्पक्ष होना आवश्यक होता है ।  २) निष्पक्षता इस गुण के अभाव मे आलोचना सच्ची और यथार्थ नही हो सकती ।   ३)निष्पक्षता के अभाव मे आलोचक को अपने परिचित व्यक्ति की रचना मे गुण ही गुण और शत्रु की रचना मे दोष ही दोष दिखाइ देंगे।    </vt:lpstr>
      <vt:lpstr>५)मनोवैज्ञानिक प्रवृत्ति  १)वैज्ञानिक और मनोवैज्ञानिक ज्ञान आज की आलोचना के आवश्यक उपादान है ।  २)पाश्चात्य आलोचनाशास्त्र मे इसके उपर विशेष जोर दिया गया है ।   ३)आलोचना का मुख्य कार्य पाठकों को आनंदानुभूति तक पहुँचाना है,वह तभी संभव हो सकता है, जब आलोचक को मानव मन की समज हो ।   ४)साहित्य मानव मन की अभिव्यक्ति होता है, इसलिए आलोचक  मनोवैज्ञानिक ज्ञान के अभाव मे सटीक आलोचना नहीं कर सकता ।   </vt:lpstr>
      <vt:lpstr>६)शिक्षा  १)अलोचक को ज्ञानी होना आवश्यक है ज्ञान के अभाव मे वह आलोच्य कृति को सही न्याय नहीं दे सकता ।  २)कवि की अभिव्यक्ति पर उसकी शिक्षा का प्रभाव पडता है,इसलिए आलोचक को भी कवि की भाँति शिक्षित होना जरुरी है ।  ३)आलोचक पाठकों को यह बताता है कि, किस कृति मे क्या है और यह जानने के लिए उसे अलोच्य कृति को समजना होगा ।    </vt:lpstr>
      <vt:lpstr>       ७)व्यक्तित्व  १)साहित्य पर व्यक्तित्व का मौलिक प्रभाव पडता है ।    २)अलोचक का व्यक्तित्व दूसरों को स्वयं से प्रभावित करनेवाला होना चहिए ।   ३)आलोचक का दृष्टीकोन विस्तृत हो,स्वभाव गंभीर हो, विचार उदार हो ,साथ-साथ सहानुभुति भी हो ।        </vt:lpstr>
      <vt:lpstr>८)लगन और मेहनत   १)अलोचक को मेहनती होना जरुरी है अन्यथा वह अपना कार्य पूर्ण नहीं कर सकता।   २)आलोचक को अपना कार्य करते समय लगन से अपना कार्य करना चहिए।   ३)अपने कार्य के प्रति अलोचक को इमानदार और निष्ठावान होना चहिए। </vt:lpstr>
      <vt:lpstr>       ९)औचित्य ज्ञान=  १)आलोचक को किसी रचना के गुण-दोषों के विवेचन मे औचित्य की उपेक्षा नहीं कारनी चहिए ।    २)आलोचक मे निम्नलिखित स्वभाव जन्य विशेषता का होना जरुरी है-             १)सच्चाई                २)स्थिरता                  ३)धीरता                   ४)गंभीरता     </vt:lpstr>
      <vt:lpstr>निष्कर्ष= उपऱोक्त विवेचन के आधार पर हम कह सकते है कि,एक सफल आलोचक बनने के लिए आलोचक मे यह सभी गुणों का होना आवश्यक है, इसके अभाव मे वह अपने कार्य को न्याय नहीं दे सकता ।         आलोचक विशिष्ट गुणों से संपन्न होगा तो वह आलोच्य कृति को न्याय दे सकता है, अन्यथा वह रचना और रचनाकार पर अन्याय करने की संभावना अधिक रहती है।      </vt:lpstr>
      <vt:lpstr>धन्यवाद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53</cp:revision>
  <dcterms:created xsi:type="dcterms:W3CDTF">2006-08-16T00:00:00Z</dcterms:created>
  <dcterms:modified xsi:type="dcterms:W3CDTF">2020-01-07T06:38:05Z</dcterms:modified>
</cp:coreProperties>
</file>