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68" r:id="rId2"/>
    <p:sldId id="257" r:id="rId3"/>
    <p:sldId id="261" r:id="rId4"/>
    <p:sldId id="258" r:id="rId5"/>
    <p:sldId id="259" r:id="rId6"/>
    <p:sldId id="260" r:id="rId7"/>
    <p:sldId id="262" r:id="rId8"/>
    <p:sldId id="263" r:id="rId9"/>
    <p:sldId id="264" r:id="rId10"/>
    <p:sldId id="266" r:id="rId11"/>
    <p:sldId id="265" r:id="rId12"/>
    <p:sldId id="269" r:id="rId13"/>
    <p:sldId id="270" r:id="rId14"/>
    <p:sldId id="271" r:id="rId15"/>
    <p:sldId id="272" r:id="rId16"/>
    <p:sldId id="273" r:id="rId17"/>
    <p:sldId id="274"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81D2"/>
    <a:srgbClr val="FF99CC"/>
    <a:srgbClr val="00CCFF"/>
    <a:srgbClr val="FF0066"/>
    <a:srgbClr val="FF00FF"/>
    <a:srgbClr val="CC33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500" y="-1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8/21/2023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8/21/2023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8/21/2023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7239000" cy="2177519"/>
          </a:xfrm>
          <a:prstGeom prst="rect">
            <a:avLst/>
          </a:prstGeom>
        </p:spPr>
        <p:txBody>
          <a:bodyPr wrap="square">
            <a:spAutoFit/>
          </a:bodyPr>
          <a:lstStyle/>
          <a:p>
            <a:pPr algn="ctr"/>
            <a:r>
              <a:rPr lang="en-US" sz="1600" b="1" dirty="0" err="1">
                <a:solidFill>
                  <a:srgbClr val="FF0066"/>
                </a:solidFill>
                <a:latin typeface="Times New Roman" pitchFamily="18" charset="0"/>
                <a:ea typeface="Calibri"/>
                <a:cs typeface="Times New Roman" pitchFamily="18" charset="0"/>
              </a:rPr>
              <a:t>लोकनेते</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डॉ</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बाळासाहेब</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विखे</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पाटील</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पद्मभूषण</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उपाधीने</a:t>
            </a:r>
            <a:r>
              <a:rPr lang="en-US" sz="1600" b="1" dirty="0">
                <a:solidFill>
                  <a:srgbClr val="FF0066"/>
                </a:solidFill>
                <a:latin typeface="Times New Roman" pitchFamily="18" charset="0"/>
                <a:ea typeface="Calibri"/>
                <a:cs typeface="Times New Roman" pitchFamily="18" charset="0"/>
              </a:rPr>
              <a:t> </a:t>
            </a:r>
            <a:r>
              <a:rPr lang="en-US" sz="1600" b="1" dirty="0" err="1">
                <a:solidFill>
                  <a:srgbClr val="FF0066"/>
                </a:solidFill>
                <a:latin typeface="Times New Roman" pitchFamily="18" charset="0"/>
                <a:ea typeface="Calibri"/>
                <a:cs typeface="Times New Roman" pitchFamily="18" charset="0"/>
              </a:rPr>
              <a:t>सन्मानित</a:t>
            </a:r>
            <a:r>
              <a:rPr lang="en-US" sz="1600" b="1" dirty="0">
                <a:solidFill>
                  <a:srgbClr val="FF0066"/>
                </a:solidFill>
                <a:latin typeface="Times New Roman" pitchFamily="18" charset="0"/>
                <a:ea typeface="Calibri"/>
                <a:cs typeface="Times New Roman" pitchFamily="18" charset="0"/>
              </a:rPr>
              <a:t> )</a:t>
            </a:r>
            <a:br>
              <a:rPr lang="en-US" sz="1600" b="1" dirty="0">
                <a:solidFill>
                  <a:srgbClr val="FF0066"/>
                </a:solidFill>
                <a:latin typeface="Times New Roman" pitchFamily="18" charset="0"/>
                <a:ea typeface="Calibri"/>
                <a:cs typeface="Times New Roman" pitchFamily="18" charset="0"/>
              </a:rPr>
            </a:br>
            <a:r>
              <a:rPr lang="en-US" sz="900" b="1" dirty="0">
                <a:solidFill>
                  <a:srgbClr val="FF0066"/>
                </a:solidFill>
                <a:latin typeface="Times New Roman" pitchFamily="18" charset="0"/>
                <a:ea typeface="Calibri"/>
                <a:cs typeface="Times New Roman" pitchFamily="18" charset="0"/>
              </a:rPr>
              <a:t/>
            </a:r>
            <a:br>
              <a:rPr lang="en-US" sz="900" b="1" dirty="0">
                <a:solidFill>
                  <a:srgbClr val="FF0066"/>
                </a:solidFill>
                <a:latin typeface="Times New Roman" pitchFamily="18" charset="0"/>
                <a:ea typeface="Calibri"/>
                <a:cs typeface="Times New Roman" pitchFamily="18" charset="0"/>
              </a:rPr>
            </a:br>
            <a:r>
              <a:rPr lang="en-US" sz="2000" b="1" dirty="0" err="1">
                <a:solidFill>
                  <a:srgbClr val="FF0066"/>
                </a:solidFill>
                <a:latin typeface="Times New Roman" pitchFamily="18" charset="0"/>
                <a:ea typeface="Calibri"/>
                <a:cs typeface="Times New Roman" pitchFamily="18" charset="0"/>
              </a:rPr>
              <a:t>प्रवरा</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ग्रामीण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शिक्षण</a:t>
            </a:r>
            <a:r>
              <a:rPr lang="en-US" sz="2000" b="1" dirty="0">
                <a:solidFill>
                  <a:srgbClr val="FF0066"/>
                </a:solidFill>
                <a:latin typeface="Times New Roman" pitchFamily="18" charset="0"/>
                <a:ea typeface="Calibri"/>
                <a:cs typeface="Times New Roman" pitchFamily="18" charset="0"/>
              </a:rPr>
              <a:t> </a:t>
            </a:r>
            <a:r>
              <a:rPr lang="en-US" sz="2000" b="1" dirty="0" err="1">
                <a:solidFill>
                  <a:srgbClr val="FF0066"/>
                </a:solidFill>
                <a:latin typeface="Times New Roman" pitchFamily="18" charset="0"/>
                <a:ea typeface="Calibri"/>
                <a:cs typeface="Times New Roman" pitchFamily="18" charset="0"/>
              </a:rPr>
              <a:t>संस्थेचे</a:t>
            </a:r>
            <a:r>
              <a:rPr lang="en-US" sz="2000" b="1" dirty="0">
                <a:solidFill>
                  <a:srgbClr val="FF0066"/>
                </a:solidFill>
                <a:latin typeface="Times New Roman" pitchFamily="18" charset="0"/>
                <a:ea typeface="Calibri"/>
                <a:cs typeface="Times New Roman" pitchFamily="18" charset="0"/>
              </a:rPr>
              <a:t>,</a:t>
            </a:r>
            <a:br>
              <a:rPr lang="en-US" sz="2000" b="1" dirty="0">
                <a:solidFill>
                  <a:srgbClr val="FF0066"/>
                </a:solidFill>
                <a:latin typeface="Times New Roman" pitchFamily="18" charset="0"/>
                <a:ea typeface="Calibri"/>
                <a:cs typeface="Times New Roman" pitchFamily="18" charset="0"/>
              </a:rPr>
            </a:br>
            <a: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t/>
            </a:r>
            <a:br>
              <a:rPr lang="en-US" sz="1050" b="1" dirty="0">
                <a:gradFill>
                  <a:gsLst>
                    <a:gs pos="0">
                      <a:prstClr val="black"/>
                    </a:gs>
                    <a:gs pos="40000">
                      <a:prstClr val="black">
                        <a:lumMod val="75000"/>
                        <a:lumOff val="25000"/>
                      </a:prstClr>
                    </a:gs>
                    <a:gs pos="100000">
                      <a:srgbClr val="212745">
                        <a:alpha val="65000"/>
                      </a:srgbClr>
                    </a:gs>
                  </a:gsLst>
                  <a:lin ang="5400000" scaled="0"/>
                </a:gradFill>
                <a:latin typeface="Times New Roman" pitchFamily="18" charset="0"/>
                <a:ea typeface="Calibri"/>
                <a:cs typeface="Times New Roman" pitchFamily="18" charset="0"/>
              </a:rPr>
            </a:br>
            <a:r>
              <a:rPr lang="en-US" sz="2800" b="1" dirty="0" err="1">
                <a:solidFill>
                  <a:srgbClr val="7030A0"/>
                </a:solidFill>
                <a:latin typeface="Times New Roman" pitchFamily="18" charset="0"/>
                <a:ea typeface="Calibri"/>
                <a:cs typeface="Times New Roman" pitchFamily="18" charset="0"/>
              </a:rPr>
              <a:t>कला</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वाणिज्य</a:t>
            </a:r>
            <a:r>
              <a:rPr lang="en-US" sz="2800" b="1" dirty="0">
                <a:solidFill>
                  <a:srgbClr val="7030A0"/>
                </a:solidFill>
                <a:latin typeface="Times New Roman" pitchFamily="18" charset="0"/>
                <a:ea typeface="Calibri"/>
                <a:cs typeface="Times New Roman" pitchFamily="18" charset="0"/>
              </a:rPr>
              <a:t> व </a:t>
            </a:r>
            <a:r>
              <a:rPr lang="en-US" sz="2800" b="1" dirty="0" err="1">
                <a:solidFill>
                  <a:srgbClr val="7030A0"/>
                </a:solidFill>
                <a:latin typeface="Times New Roman" pitchFamily="18" charset="0"/>
                <a:ea typeface="Calibri"/>
                <a:cs typeface="Times New Roman" pitchFamily="18" charset="0"/>
              </a:rPr>
              <a:t>विज्ञान</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महाविद्यालय</a:t>
            </a:r>
            <a:r>
              <a:rPr lang="en-US" sz="2800" b="1" dirty="0">
                <a:solidFill>
                  <a:srgbClr val="7030A0"/>
                </a:solidFill>
                <a:latin typeface="Times New Roman" pitchFamily="18" charset="0"/>
                <a:ea typeface="Calibri"/>
                <a:cs typeface="Times New Roman" pitchFamily="18" charset="0"/>
              </a:rPr>
              <a:t> ,</a:t>
            </a:r>
            <a:r>
              <a:rPr lang="en-US" sz="2800" b="1" dirty="0" err="1">
                <a:solidFill>
                  <a:srgbClr val="7030A0"/>
                </a:solidFill>
                <a:latin typeface="Times New Roman" pitchFamily="18" charset="0"/>
                <a:ea typeface="Calibri"/>
                <a:cs typeface="Times New Roman" pitchFamily="18" charset="0"/>
              </a:rPr>
              <a:t>अळकुटी</a:t>
            </a:r>
            <a:r>
              <a:rPr lang="en-US" sz="2800" b="1" dirty="0">
                <a:solidFill>
                  <a:srgbClr val="7030A0"/>
                </a:solidFill>
                <a:latin typeface="Times New Roman" pitchFamily="18" charset="0"/>
                <a:ea typeface="Calibri"/>
                <a:cs typeface="Times New Roman" pitchFamily="18" charset="0"/>
              </a:rPr>
              <a:t/>
            </a:r>
            <a:br>
              <a:rPr lang="en-US" sz="2800" b="1" dirty="0">
                <a:solidFill>
                  <a:srgbClr val="7030A0"/>
                </a:solidFill>
                <a:latin typeface="Times New Roman" pitchFamily="18" charset="0"/>
                <a:ea typeface="Calibri"/>
                <a:cs typeface="Times New Roman" pitchFamily="18" charset="0"/>
              </a:rPr>
            </a:br>
            <a:r>
              <a:rPr lang="en-US" sz="1200" b="1" dirty="0">
                <a:solidFill>
                  <a:srgbClr val="7030A0"/>
                </a:solidFill>
                <a:latin typeface="Times New Roman" pitchFamily="18" charset="0"/>
                <a:ea typeface="Calibri"/>
                <a:cs typeface="Times New Roman" pitchFamily="18" charset="0"/>
              </a:rPr>
              <a:t/>
            </a:r>
            <a:br>
              <a:rPr lang="en-US" sz="1200" b="1" dirty="0">
                <a:solidFill>
                  <a:srgbClr val="7030A0"/>
                </a:solidFill>
                <a:latin typeface="Times New Roman" pitchFamily="18" charset="0"/>
                <a:ea typeface="Calibri"/>
                <a:cs typeface="Times New Roman" pitchFamily="18" charset="0"/>
              </a:rPr>
            </a:br>
            <a:r>
              <a:rPr lang="en-US" sz="2000" b="1" dirty="0" err="1">
                <a:solidFill>
                  <a:srgbClr val="7030A0"/>
                </a:solidFill>
                <a:latin typeface="Times New Roman" pitchFamily="18" charset="0"/>
                <a:ea typeface="Calibri"/>
                <a:cs typeface="Times New Roman" pitchFamily="18" charset="0"/>
              </a:rPr>
              <a:t>ता.पारनेर,जि.अहमदनगर</a:t>
            </a:r>
            <a:r>
              <a:rPr lang="en-US" sz="1050" b="1" dirty="0">
                <a:solidFill>
                  <a:srgbClr val="7030A0"/>
                </a:solidFill>
                <a:latin typeface="Times New Roman" pitchFamily="18" charset="0"/>
                <a:ea typeface="Calibri"/>
                <a:cs typeface="Times New Roman" pitchFamily="18" charset="0"/>
              </a:rPr>
              <a:t/>
            </a:r>
            <a:br>
              <a:rPr lang="en-US" sz="1050" b="1" dirty="0">
                <a:solidFill>
                  <a:srgbClr val="7030A0"/>
                </a:solidFill>
                <a:latin typeface="Times New Roman" pitchFamily="18" charset="0"/>
                <a:ea typeface="Calibri"/>
                <a:cs typeface="Times New Roman" pitchFamily="18" charset="0"/>
              </a:rPr>
            </a:br>
            <a:endParaRPr lang="en-US" dirty="0"/>
          </a:p>
        </p:txBody>
      </p:sp>
      <p:sp>
        <p:nvSpPr>
          <p:cNvPr id="3" name="Rounded Rectangle 2"/>
          <p:cNvSpPr/>
          <p:nvPr/>
        </p:nvSpPr>
        <p:spPr>
          <a:xfrm>
            <a:off x="1524000" y="3505199"/>
            <a:ext cx="5867400" cy="444029"/>
          </a:xfrm>
          <a:prstGeom prst="roundRect">
            <a:avLst/>
          </a:prstGeom>
          <a:solidFill>
            <a:srgbClr val="66FFFF"/>
          </a:solidFill>
          <a:ln w="12700"/>
          <a:effectLst>
            <a:glow rad="101600">
              <a:schemeClr val="accent5">
                <a:satMod val="175000"/>
                <a:alpha val="40000"/>
              </a:schemeClr>
            </a:glow>
            <a:outerShdw blurRad="63500" dist="50800" dir="5400000" sx="98000" sy="98000" rotWithShape="0">
              <a:srgbClr val="000000">
                <a:alpha val="2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lvl="0" algn="ctr">
              <a:spcBef>
                <a:spcPct val="20000"/>
              </a:spcBef>
              <a:spcAft>
                <a:spcPts val="300"/>
              </a:spcAft>
              <a:buClr>
                <a:srgbClr val="F14124">
                  <a:lumMod val="75000"/>
                </a:srgbClr>
              </a:buClr>
              <a:buSzPct val="130000"/>
            </a:pPr>
            <a:r>
              <a:rPr lang="hi-IN" sz="2400" b="1" dirty="0">
                <a:solidFill>
                  <a:srgbClr val="F14124"/>
                </a:solidFill>
                <a:latin typeface="Times New Roman" pitchFamily="18" charset="0"/>
              </a:rPr>
              <a:t>विषय</a:t>
            </a:r>
            <a:r>
              <a:rPr lang="en-US" sz="2400" b="1" dirty="0">
                <a:solidFill>
                  <a:srgbClr val="F14124"/>
                </a:solidFill>
                <a:latin typeface="Times New Roman" pitchFamily="18" charset="0"/>
              </a:rPr>
              <a:t>-</a:t>
            </a:r>
            <a:r>
              <a:rPr lang="hi-IN" sz="2400" b="1" dirty="0">
                <a:solidFill>
                  <a:srgbClr val="F14124"/>
                </a:solidFill>
                <a:latin typeface="Times New Roman" pitchFamily="18" charset="0"/>
              </a:rPr>
              <a:t>वर्णनात्मक भाषाविज्ञान भाग -१</a:t>
            </a:r>
            <a:endParaRPr lang="en-GB" sz="2400" b="1" dirty="0">
              <a:solidFill>
                <a:srgbClr val="F14124"/>
              </a:solidFill>
              <a:latin typeface="Times New Roman" pitchFamily="18" charset="0"/>
              <a:cs typeface="Times New Roman" pitchFamily="18" charset="0"/>
            </a:endParaRPr>
          </a:p>
        </p:txBody>
      </p:sp>
      <p:sp>
        <p:nvSpPr>
          <p:cNvPr id="4" name="Rectangle 3"/>
          <p:cNvSpPr/>
          <p:nvPr/>
        </p:nvSpPr>
        <p:spPr>
          <a:xfrm>
            <a:off x="2057400" y="4038600"/>
            <a:ext cx="4811233" cy="2031325"/>
          </a:xfrm>
          <a:prstGeom prst="rect">
            <a:avLst/>
          </a:prstGeom>
        </p:spPr>
        <p:txBody>
          <a:bodyPr wrap="square">
            <a:spAutoFit/>
          </a:bodyPr>
          <a:lstStyle/>
          <a:p>
            <a:pPr lvl="0" algn="ctr">
              <a:spcBef>
                <a:spcPct val="20000"/>
              </a:spcBef>
              <a:spcAft>
                <a:spcPts val="300"/>
              </a:spcAft>
              <a:buClr>
                <a:srgbClr val="F14124">
                  <a:lumMod val="75000"/>
                </a:srgbClr>
              </a:buClr>
              <a:buSzPct val="130000"/>
            </a:pPr>
            <a:r>
              <a:rPr lang="hi-IN" sz="2000" b="1" dirty="0">
                <a:latin typeface="Times New Roman" pitchFamily="18" charset="0"/>
                <a:cs typeface="Times New Roman" pitchFamily="18" charset="0"/>
              </a:rPr>
              <a:t>वर्ग- </a:t>
            </a:r>
            <a:r>
              <a:rPr lang="hi-IN" sz="2000" b="1" dirty="0" smtClean="0">
                <a:latin typeface="Times New Roman" pitchFamily="18" charset="0"/>
                <a:cs typeface="Times New Roman" pitchFamily="18" charset="0"/>
              </a:rPr>
              <a:t>टी.वाय</a:t>
            </a:r>
            <a:r>
              <a:rPr lang="en-US" sz="2000" b="1" dirty="0" smtClean="0">
                <a:latin typeface="Times New Roman" pitchFamily="18" charset="0"/>
                <a:cs typeface="Times New Roman" pitchFamily="18" charset="0"/>
              </a:rPr>
              <a:t>.</a:t>
            </a:r>
            <a:r>
              <a:rPr lang="hi-IN" sz="2000" b="1" dirty="0" smtClean="0">
                <a:latin typeface="Times New Roman" pitchFamily="18" charset="0"/>
                <a:cs typeface="Times New Roman" pitchFamily="18" charset="0"/>
              </a:rPr>
              <a:t>बी.ए </a:t>
            </a:r>
            <a:r>
              <a:rPr lang="en-GB" sz="2000" b="1" dirty="0">
                <a:latin typeface="Times New Roman" pitchFamily="18" charset="0"/>
                <a:cs typeface="Times New Roman" pitchFamily="18" charset="0"/>
              </a:rPr>
              <a:t>S-4</a:t>
            </a:r>
          </a:p>
          <a:p>
            <a:pPr lvl="0">
              <a:spcBef>
                <a:spcPct val="20000"/>
              </a:spcBef>
              <a:spcAft>
                <a:spcPts val="300"/>
              </a:spcAft>
              <a:buClr>
                <a:srgbClr val="F14124">
                  <a:lumMod val="75000"/>
                </a:srgbClr>
              </a:buClr>
              <a:buSzPct val="130000"/>
            </a:pPr>
            <a:r>
              <a:rPr lang="en-GB" sz="2000" b="1" dirty="0" err="1" smtClean="0">
                <a:solidFill>
                  <a:srgbClr val="0070C0"/>
                </a:solidFill>
                <a:latin typeface="Times New Roman" pitchFamily="18" charset="0"/>
                <a:cs typeface="Times New Roman" pitchFamily="18" charset="0"/>
              </a:rPr>
              <a:t>घटक</a:t>
            </a:r>
            <a:r>
              <a:rPr lang="en-GB" sz="2000" b="1" dirty="0" smtClean="0">
                <a:solidFill>
                  <a:srgbClr val="0070C0"/>
                </a:solidFill>
                <a:latin typeface="Times New Roman" pitchFamily="18" charset="0"/>
                <a:cs typeface="Times New Roman" pitchFamily="18" charset="0"/>
              </a:rPr>
              <a:t> </a:t>
            </a:r>
            <a:r>
              <a:rPr lang="en-GB" sz="2000" b="1" dirty="0">
                <a:solidFill>
                  <a:srgbClr val="0070C0"/>
                </a:solidFill>
                <a:latin typeface="Times New Roman" pitchFamily="18" charset="0"/>
                <a:cs typeface="Times New Roman" pitchFamily="18" charset="0"/>
              </a:rPr>
              <a:t>१.भाषा-स्वरूप-कार्य व </a:t>
            </a:r>
            <a:r>
              <a:rPr lang="en-GB" sz="2000" b="1" dirty="0" err="1">
                <a:solidFill>
                  <a:srgbClr val="0070C0"/>
                </a:solidFill>
                <a:latin typeface="Times New Roman" pitchFamily="18" charset="0"/>
                <a:cs typeface="Times New Roman" pitchFamily="18" charset="0"/>
              </a:rPr>
              <a:t>अभ्यास</a:t>
            </a:r>
            <a:r>
              <a:rPr lang="en-GB" sz="2000" b="1" dirty="0">
                <a:solidFill>
                  <a:srgbClr val="0070C0"/>
                </a:solidFill>
                <a:latin typeface="Times New Roman" pitchFamily="18" charset="0"/>
                <a:cs typeface="Times New Roman" pitchFamily="18" charset="0"/>
              </a:rPr>
              <a:t> </a:t>
            </a:r>
            <a:r>
              <a:rPr lang="en-GB" sz="2000" b="1" dirty="0" err="1" smtClean="0">
                <a:solidFill>
                  <a:srgbClr val="0070C0"/>
                </a:solidFill>
                <a:latin typeface="Times New Roman" pitchFamily="18" charset="0"/>
                <a:cs typeface="Times New Roman" pitchFamily="18" charset="0"/>
              </a:rPr>
              <a:t>पध्दती</a:t>
            </a:r>
            <a:endParaRPr lang="en-GB" sz="2000" b="1" dirty="0" smtClean="0">
              <a:solidFill>
                <a:srgbClr val="0070C0"/>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en-GB" sz="2000" b="1" dirty="0" smtClean="0">
              <a:solidFill>
                <a:srgbClr val="0070C0"/>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en-GB" sz="2000" b="1" dirty="0">
              <a:solidFill>
                <a:srgbClr val="0070C0"/>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en-GB" sz="2000" b="1" dirty="0">
              <a:solidFill>
                <a:srgbClr val="7030A0"/>
              </a:solidFill>
              <a:latin typeface="Times New Roman" pitchFamily="18" charset="0"/>
              <a:cs typeface="Times New Roman" pitchFamily="18" charset="0"/>
            </a:endParaRPr>
          </a:p>
        </p:txBody>
      </p:sp>
      <p:sp>
        <p:nvSpPr>
          <p:cNvPr id="5" name="Rectangle 4"/>
          <p:cNvSpPr/>
          <p:nvPr/>
        </p:nvSpPr>
        <p:spPr>
          <a:xfrm>
            <a:off x="2476500" y="4438710"/>
            <a:ext cx="4572000" cy="1477328"/>
          </a:xfrm>
          <a:prstGeom prst="rect">
            <a:avLst/>
          </a:prstGeom>
        </p:spPr>
        <p:txBody>
          <a:bodyPr>
            <a:spAutoFit/>
          </a:bodyPr>
          <a:lstStyle/>
          <a:p>
            <a:pPr algn="r"/>
            <a:endParaRPr lang="en-US" b="1" dirty="0" smtClean="0">
              <a:solidFill>
                <a:srgbClr val="FF0066"/>
              </a:solidFill>
              <a:latin typeface="Times New Roman" pitchFamily="18" charset="0"/>
            </a:endParaRPr>
          </a:p>
          <a:p>
            <a:pPr algn="r"/>
            <a:endParaRPr lang="en-US" b="1" dirty="0" smtClean="0">
              <a:solidFill>
                <a:srgbClr val="FF0066"/>
              </a:solidFill>
              <a:latin typeface="Times New Roman" pitchFamily="18" charset="0"/>
            </a:endParaRPr>
          </a:p>
          <a:p>
            <a:pPr algn="r"/>
            <a:endParaRPr lang="en-US" b="1" dirty="0" smtClean="0">
              <a:solidFill>
                <a:srgbClr val="FF0066"/>
              </a:solidFill>
              <a:latin typeface="Times New Roman" pitchFamily="18" charset="0"/>
            </a:endParaRPr>
          </a:p>
          <a:p>
            <a:pPr algn="r"/>
            <a:r>
              <a:rPr lang="hi-IN" b="1" dirty="0" smtClean="0">
                <a:solidFill>
                  <a:srgbClr val="FF0066"/>
                </a:solidFill>
                <a:latin typeface="Times New Roman" pitchFamily="18" charset="0"/>
              </a:rPr>
              <a:t>सहा.प्रा.श्रीमती </a:t>
            </a:r>
            <a:r>
              <a:rPr lang="hi-IN" b="1" dirty="0">
                <a:solidFill>
                  <a:srgbClr val="FF0066"/>
                </a:solidFill>
                <a:latin typeface="Times New Roman" pitchFamily="18" charset="0"/>
              </a:rPr>
              <a:t>स्वाती रमेश फापाळे</a:t>
            </a:r>
            <a:endParaRPr lang="en-US" b="1" dirty="0">
              <a:solidFill>
                <a:srgbClr val="FF0066"/>
              </a:solidFill>
              <a:latin typeface="Times New Roman" pitchFamily="18" charset="0"/>
              <a:cs typeface="Times New Roman" pitchFamily="18" charset="0"/>
            </a:endParaRPr>
          </a:p>
          <a:p>
            <a:pPr algn="ctr"/>
            <a:r>
              <a:rPr lang="en-US" b="1" dirty="0">
                <a:solidFill>
                  <a:srgbClr val="FF0066"/>
                </a:solidFill>
                <a:latin typeface="Times New Roman" pitchFamily="18" charset="0"/>
                <a:cs typeface="Times New Roman" pitchFamily="18" charset="0"/>
              </a:rPr>
              <a:t>                     </a:t>
            </a:r>
            <a:r>
              <a:rPr lang="hi-IN" b="1" dirty="0" smtClean="0">
                <a:solidFill>
                  <a:srgbClr val="FF0066"/>
                </a:solidFill>
                <a:latin typeface="Times New Roman" pitchFamily="18" charset="0"/>
              </a:rPr>
              <a:t>मराठी </a:t>
            </a:r>
            <a:r>
              <a:rPr lang="hi-IN" b="1" dirty="0">
                <a:solidFill>
                  <a:srgbClr val="FF0066"/>
                </a:solidFill>
                <a:latin typeface="Times New Roman" pitchFamily="18" charset="0"/>
              </a:rPr>
              <a:t>विभाग</a:t>
            </a:r>
            <a:endParaRPr lang="en-US" b="1" dirty="0">
              <a:solidFill>
                <a:srgbClr val="FF0066"/>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301" y="4267200"/>
            <a:ext cx="1539186" cy="1152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7730" y="4267199"/>
            <a:ext cx="1540457" cy="1152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7807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2057400" y="2362200"/>
            <a:ext cx="5486400" cy="28194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400" b="1" dirty="0">
                <a:solidFill>
                  <a:srgbClr val="C00000"/>
                </a:solidFill>
                <a:latin typeface="Cambria" pitchFamily="18" charset="0"/>
                <a:ea typeface="Cambria" pitchFamily="18" charset="0"/>
              </a:rPr>
              <a:t>१.१.५ भाषेचा अभ्यास करणारे शास्त्र</a:t>
            </a:r>
            <a:endParaRPr lang="en-US" sz="2400" b="1" dirty="0">
              <a:solidFill>
                <a:srgbClr val="C00000"/>
              </a:solidFill>
              <a:latin typeface="Cambria" pitchFamily="18" charset="0"/>
              <a:ea typeface="Cambria" pitchFamily="18" charset="0"/>
            </a:endParaRPr>
          </a:p>
        </p:txBody>
      </p:sp>
    </p:spTree>
    <p:extLst>
      <p:ext uri="{BB962C8B-B14F-4D97-AF65-F5344CB8AC3E}">
        <p14:creationId xmlns:p14="http://schemas.microsoft.com/office/powerpoint/2010/main" val="203886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1752600" y="1676400"/>
            <a:ext cx="5562600" cy="32766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000" b="1" dirty="0" smtClean="0">
                <a:solidFill>
                  <a:srgbClr val="C00000"/>
                </a:solidFill>
                <a:latin typeface="Cambria" pitchFamily="18" charset="0"/>
                <a:ea typeface="Cambria" pitchFamily="18" charset="0"/>
              </a:rPr>
              <a:t>१.१.६ </a:t>
            </a:r>
            <a:r>
              <a:rPr lang="hi-IN" sz="2000" b="1" dirty="0">
                <a:solidFill>
                  <a:srgbClr val="C00000"/>
                </a:solidFill>
                <a:latin typeface="Cambria" pitchFamily="18" charset="0"/>
                <a:ea typeface="Cambria" pitchFamily="18" charset="0"/>
              </a:rPr>
              <a:t>भाषाविज्ञान व्याख्या</a:t>
            </a:r>
            <a:endParaRPr lang="en-US" sz="2000" b="1" dirty="0">
              <a:solidFill>
                <a:srgbClr val="C00000"/>
              </a:solidFill>
              <a:latin typeface="Cambria" pitchFamily="18" charset="0"/>
              <a:ea typeface="Cambria" pitchFamily="18" charset="0"/>
            </a:endParaRPr>
          </a:p>
          <a:p>
            <a:pPr lvl="0"/>
            <a:endParaRPr lang="en-US" sz="2000" b="1" dirty="0">
              <a:solidFill>
                <a:srgbClr val="C00000"/>
              </a:solidFill>
              <a:latin typeface="Cambria" pitchFamily="18" charset="0"/>
              <a:ea typeface="Cambria" pitchFamily="18" charset="0"/>
            </a:endParaRPr>
          </a:p>
          <a:p>
            <a:pPr lvl="0"/>
            <a:r>
              <a:rPr lang="hi-IN" b="1" dirty="0">
                <a:solidFill>
                  <a:schemeClr val="tx1"/>
                </a:solidFill>
                <a:latin typeface="Cambria" pitchFamily="18" charset="0"/>
                <a:ea typeface="Cambria" pitchFamily="18" charset="0"/>
              </a:rPr>
              <a:t>व्यक्ती ही समाजाच्या व्यवहारात सहभागी होते आणि त्या 'सहभागाचे व्यवहारक्षम संकेत म्हणजे भाषा' होय. या भाषेचा शास्त्रीय अभ्यास करणारी शाखा म्हणजे भाषाविज्ञान होय.</a:t>
            </a:r>
            <a:endParaRPr lang="en-US" b="1" dirty="0">
              <a:solidFill>
                <a:schemeClr val="tx1"/>
              </a:solidFill>
              <a:latin typeface="Cambria" pitchFamily="18" charset="0"/>
              <a:ea typeface="Cambria" pitchFamily="18" charset="0"/>
            </a:endParaRPr>
          </a:p>
        </p:txBody>
      </p:sp>
    </p:spTree>
    <p:extLst>
      <p:ext uri="{BB962C8B-B14F-4D97-AF65-F5344CB8AC3E}">
        <p14:creationId xmlns:p14="http://schemas.microsoft.com/office/powerpoint/2010/main" val="24191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5386" y="999946"/>
            <a:ext cx="4343400" cy="923330"/>
          </a:xfrm>
          <a:prstGeom prst="rect">
            <a:avLst/>
          </a:prstGeom>
        </p:spPr>
        <p:txBody>
          <a:bodyPr wrap="square">
            <a:spAutoFit/>
          </a:bodyPr>
          <a:lstStyle/>
          <a:p>
            <a:pPr lvl="0" algn="ctr"/>
            <a:r>
              <a:rPr lang="hi-IN" b="1" dirty="0">
                <a:solidFill>
                  <a:srgbClr val="FF0066"/>
                </a:solidFill>
              </a:rPr>
              <a:t>१.२.१ मानवातील संदेशन </a:t>
            </a:r>
            <a:r>
              <a:rPr lang="hi-IN" b="1" dirty="0" smtClean="0">
                <a:solidFill>
                  <a:srgbClr val="FF0066"/>
                </a:solidFill>
              </a:rPr>
              <a:t>प्रक्रिया</a:t>
            </a:r>
            <a:endParaRPr lang="en-US" b="1" dirty="0" smtClean="0">
              <a:solidFill>
                <a:srgbClr val="FF0066"/>
              </a:solidFill>
            </a:endParaRPr>
          </a:p>
          <a:p>
            <a:pPr lvl="0" algn="ctr"/>
            <a:endParaRPr lang="en-US" b="1" dirty="0">
              <a:solidFill>
                <a:prstClr val="black"/>
              </a:solidFill>
            </a:endParaRPr>
          </a:p>
          <a:p>
            <a:pPr lvl="0" algn="ctr"/>
            <a:endParaRPr lang="en-US" b="1" dirty="0">
              <a:solidFill>
                <a:prstClr val="black"/>
              </a:solidFill>
            </a:endParaRPr>
          </a:p>
        </p:txBody>
      </p:sp>
      <p:sp>
        <p:nvSpPr>
          <p:cNvPr id="3" name="Down Arrow 2"/>
          <p:cNvSpPr/>
          <p:nvPr/>
        </p:nvSpPr>
        <p:spPr>
          <a:xfrm>
            <a:off x="4707787" y="1828800"/>
            <a:ext cx="54713" cy="2239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3451858" y="2133600"/>
            <a:ext cx="2667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505386" y="2395500"/>
            <a:ext cx="1548822" cy="307777"/>
          </a:xfrm>
          <a:prstGeom prst="rect">
            <a:avLst/>
          </a:prstGeom>
        </p:spPr>
        <p:txBody>
          <a:bodyPr wrap="none">
            <a:spAutoFit/>
          </a:bodyPr>
          <a:lstStyle/>
          <a:p>
            <a:r>
              <a:rPr lang="hi-IN" sz="1400" b="1" dirty="0">
                <a:solidFill>
                  <a:schemeClr val="accent5">
                    <a:lumMod val="75000"/>
                  </a:schemeClr>
                </a:solidFill>
              </a:rPr>
              <a:t>शरीरस्थित</a:t>
            </a:r>
            <a:r>
              <a:rPr lang="hi-IN" sz="1200" b="1" dirty="0">
                <a:solidFill>
                  <a:schemeClr val="accent5">
                    <a:lumMod val="75000"/>
                  </a:schemeClr>
                </a:solidFill>
              </a:rPr>
              <a:t> </a:t>
            </a:r>
            <a:r>
              <a:rPr lang="hi-IN" sz="1400" b="1" dirty="0">
                <a:solidFill>
                  <a:schemeClr val="accent5">
                    <a:lumMod val="75000"/>
                  </a:schemeClr>
                </a:solidFill>
              </a:rPr>
              <a:t>संदेशन</a:t>
            </a:r>
            <a:endParaRPr lang="en-US" sz="1400" b="1" dirty="0">
              <a:solidFill>
                <a:schemeClr val="accent5">
                  <a:lumMod val="75000"/>
                </a:schemeClr>
              </a:solidFill>
            </a:endParaRPr>
          </a:p>
        </p:txBody>
      </p:sp>
      <p:sp>
        <p:nvSpPr>
          <p:cNvPr id="9" name="Down Arrow 8"/>
          <p:cNvSpPr/>
          <p:nvPr/>
        </p:nvSpPr>
        <p:spPr>
          <a:xfrm flipH="1">
            <a:off x="3406140" y="21336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6096000" y="21336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298796" y="2343329"/>
            <a:ext cx="1499128" cy="492443"/>
          </a:xfrm>
          <a:prstGeom prst="rect">
            <a:avLst/>
          </a:prstGeom>
        </p:spPr>
        <p:txBody>
          <a:bodyPr wrap="none">
            <a:spAutoFit/>
          </a:bodyPr>
          <a:lstStyle/>
          <a:p>
            <a:r>
              <a:rPr lang="hi-IN" sz="1400" b="1" dirty="0">
                <a:solidFill>
                  <a:schemeClr val="accent5">
                    <a:lumMod val="75000"/>
                  </a:schemeClr>
                </a:solidFill>
              </a:rPr>
              <a:t>शरीरबाह्य </a:t>
            </a:r>
            <a:r>
              <a:rPr lang="hi-IN" sz="1400" b="1" dirty="0" smtClean="0">
                <a:solidFill>
                  <a:schemeClr val="accent5">
                    <a:lumMod val="75000"/>
                  </a:schemeClr>
                </a:solidFill>
              </a:rPr>
              <a:t>संदेशन</a:t>
            </a:r>
            <a:endParaRPr lang="en-US" sz="1400" b="1" dirty="0" smtClean="0">
              <a:solidFill>
                <a:schemeClr val="accent5">
                  <a:lumMod val="75000"/>
                </a:schemeClr>
              </a:solidFill>
            </a:endParaRPr>
          </a:p>
          <a:p>
            <a:endParaRPr lang="en-US" sz="1200" dirty="0"/>
          </a:p>
        </p:txBody>
      </p:sp>
      <p:sp>
        <p:nvSpPr>
          <p:cNvPr id="12" name="Down Arrow 11"/>
          <p:cNvSpPr/>
          <p:nvPr/>
        </p:nvSpPr>
        <p:spPr>
          <a:xfrm>
            <a:off x="2971801" y="2799539"/>
            <a:ext cx="60959" cy="1543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1981200" y="2749678"/>
            <a:ext cx="1981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316397" y="2745949"/>
            <a:ext cx="160492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Down Arrow 16"/>
          <p:cNvSpPr/>
          <p:nvPr/>
        </p:nvSpPr>
        <p:spPr>
          <a:xfrm>
            <a:off x="6073140" y="2534000"/>
            <a:ext cx="45719" cy="1051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flipH="1">
            <a:off x="5298795" y="2773680"/>
            <a:ext cx="45719" cy="147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6858000" y="2745947"/>
            <a:ext cx="65211" cy="191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3974271" y="2804994"/>
            <a:ext cx="56862" cy="1326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1958340" y="2791138"/>
            <a:ext cx="45719" cy="146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266119" y="2938038"/>
            <a:ext cx="1314784" cy="307777"/>
          </a:xfrm>
          <a:prstGeom prst="rect">
            <a:avLst/>
          </a:prstGeom>
        </p:spPr>
        <p:txBody>
          <a:bodyPr wrap="none">
            <a:spAutoFit/>
          </a:bodyPr>
          <a:lstStyle/>
          <a:p>
            <a:r>
              <a:rPr lang="hi-IN" sz="1400" b="1" dirty="0">
                <a:solidFill>
                  <a:srgbClr val="FF0000"/>
                </a:solidFill>
              </a:rPr>
              <a:t>आंगिक संदेशन</a:t>
            </a:r>
            <a:endParaRPr lang="en-US" sz="1400" b="1" dirty="0">
              <a:solidFill>
                <a:srgbClr val="FF0000"/>
              </a:solidFill>
            </a:endParaRPr>
          </a:p>
        </p:txBody>
      </p:sp>
      <p:sp>
        <p:nvSpPr>
          <p:cNvPr id="23" name="Rectangle 22"/>
          <p:cNvSpPr/>
          <p:nvPr/>
        </p:nvSpPr>
        <p:spPr>
          <a:xfrm>
            <a:off x="3276600" y="2937669"/>
            <a:ext cx="1507144" cy="307777"/>
          </a:xfrm>
          <a:prstGeom prst="rect">
            <a:avLst/>
          </a:prstGeom>
        </p:spPr>
        <p:txBody>
          <a:bodyPr wrap="none">
            <a:spAutoFit/>
          </a:bodyPr>
          <a:lstStyle/>
          <a:p>
            <a:r>
              <a:rPr lang="hi-IN" sz="1400" b="1" dirty="0">
                <a:solidFill>
                  <a:srgbClr val="FF0000"/>
                </a:solidFill>
              </a:rPr>
              <a:t>चिन्हांकित संदेशन</a:t>
            </a:r>
            <a:endParaRPr lang="en-US" sz="1400" b="1" dirty="0">
              <a:solidFill>
                <a:srgbClr val="FF0000"/>
              </a:solidFill>
            </a:endParaRPr>
          </a:p>
        </p:txBody>
      </p:sp>
      <p:sp>
        <p:nvSpPr>
          <p:cNvPr id="24" name="Rectangle 23"/>
          <p:cNvSpPr/>
          <p:nvPr/>
        </p:nvSpPr>
        <p:spPr>
          <a:xfrm>
            <a:off x="4991693" y="3003983"/>
            <a:ext cx="853119" cy="307777"/>
          </a:xfrm>
          <a:prstGeom prst="rect">
            <a:avLst/>
          </a:prstGeom>
        </p:spPr>
        <p:txBody>
          <a:bodyPr wrap="none">
            <a:spAutoFit/>
          </a:bodyPr>
          <a:lstStyle/>
          <a:p>
            <a:r>
              <a:rPr lang="hi-IN" sz="1400" b="1" dirty="0">
                <a:solidFill>
                  <a:schemeClr val="bg2">
                    <a:lumMod val="50000"/>
                  </a:schemeClr>
                </a:solidFill>
              </a:rPr>
              <a:t>ध्वनिरूप</a:t>
            </a:r>
            <a:endParaRPr lang="en-US" sz="1400" b="1" dirty="0">
              <a:solidFill>
                <a:schemeClr val="bg2">
                  <a:lumMod val="50000"/>
                </a:schemeClr>
              </a:solidFill>
            </a:endParaRPr>
          </a:p>
        </p:txBody>
      </p:sp>
      <p:sp>
        <p:nvSpPr>
          <p:cNvPr id="25" name="Rectangle 24"/>
          <p:cNvSpPr/>
          <p:nvPr/>
        </p:nvSpPr>
        <p:spPr>
          <a:xfrm>
            <a:off x="6272232" y="2942468"/>
            <a:ext cx="1577676" cy="307777"/>
          </a:xfrm>
          <a:prstGeom prst="rect">
            <a:avLst/>
          </a:prstGeom>
        </p:spPr>
        <p:txBody>
          <a:bodyPr wrap="none">
            <a:spAutoFit/>
          </a:bodyPr>
          <a:lstStyle/>
          <a:p>
            <a:r>
              <a:rPr lang="hi-IN" sz="1400" b="1" dirty="0">
                <a:solidFill>
                  <a:schemeClr val="bg2">
                    <a:lumMod val="50000"/>
                  </a:schemeClr>
                </a:solidFill>
              </a:rPr>
              <a:t>सांकेतिक चिन्हरूप</a:t>
            </a:r>
            <a:endParaRPr lang="en-US" sz="1400" b="1" dirty="0">
              <a:solidFill>
                <a:schemeClr val="bg2">
                  <a:lumMod val="50000"/>
                </a:schemeClr>
              </a:solidFill>
            </a:endParaRPr>
          </a:p>
        </p:txBody>
      </p:sp>
      <p:sp>
        <p:nvSpPr>
          <p:cNvPr id="26" name="Down Arrow 25"/>
          <p:cNvSpPr/>
          <p:nvPr/>
        </p:nvSpPr>
        <p:spPr>
          <a:xfrm>
            <a:off x="1981200" y="3214668"/>
            <a:ext cx="45719" cy="2766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3962400" y="3214667"/>
            <a:ext cx="57590" cy="2766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185182" y="3491299"/>
            <a:ext cx="1433406" cy="307777"/>
          </a:xfrm>
          <a:prstGeom prst="rect">
            <a:avLst/>
          </a:prstGeom>
        </p:spPr>
        <p:txBody>
          <a:bodyPr wrap="none">
            <a:spAutoFit/>
          </a:bodyPr>
          <a:lstStyle/>
          <a:p>
            <a:r>
              <a:rPr lang="hi-IN" sz="1400" b="1" dirty="0">
                <a:solidFill>
                  <a:srgbClr val="00B050"/>
                </a:solidFill>
              </a:rPr>
              <a:t>हावभावाची भाषा</a:t>
            </a:r>
            <a:endParaRPr lang="en-US" sz="1400" b="1" dirty="0">
              <a:solidFill>
                <a:srgbClr val="00B050"/>
              </a:solidFill>
            </a:endParaRPr>
          </a:p>
        </p:txBody>
      </p:sp>
      <p:sp>
        <p:nvSpPr>
          <p:cNvPr id="29" name="Rectangle 28"/>
          <p:cNvSpPr/>
          <p:nvPr/>
        </p:nvSpPr>
        <p:spPr>
          <a:xfrm>
            <a:off x="3582088" y="3491299"/>
            <a:ext cx="1140056" cy="307777"/>
          </a:xfrm>
          <a:prstGeom prst="rect">
            <a:avLst/>
          </a:prstGeom>
        </p:spPr>
        <p:txBody>
          <a:bodyPr wrap="none">
            <a:spAutoFit/>
          </a:bodyPr>
          <a:lstStyle/>
          <a:p>
            <a:r>
              <a:rPr lang="hi-IN" sz="1400" b="1" dirty="0">
                <a:solidFill>
                  <a:srgbClr val="00B050"/>
                </a:solidFill>
              </a:rPr>
              <a:t>लिखित भाषा</a:t>
            </a:r>
            <a:endParaRPr lang="en-US" sz="1400" b="1" dirty="0">
              <a:solidFill>
                <a:srgbClr val="00B050"/>
              </a:solidFill>
            </a:endParaRPr>
          </a:p>
        </p:txBody>
      </p:sp>
      <p:sp>
        <p:nvSpPr>
          <p:cNvPr id="30" name="Rectangle 29"/>
          <p:cNvSpPr/>
          <p:nvPr/>
        </p:nvSpPr>
        <p:spPr>
          <a:xfrm>
            <a:off x="2408985" y="4343400"/>
            <a:ext cx="1386918" cy="307777"/>
          </a:xfrm>
          <a:prstGeom prst="rect">
            <a:avLst/>
          </a:prstGeom>
        </p:spPr>
        <p:txBody>
          <a:bodyPr wrap="none">
            <a:spAutoFit/>
          </a:bodyPr>
          <a:lstStyle/>
          <a:p>
            <a:r>
              <a:rPr lang="hi-IN" sz="1400" b="1" dirty="0">
                <a:solidFill>
                  <a:srgbClr val="FF00FF"/>
                </a:solidFill>
              </a:rPr>
              <a:t>ध्वनिरूपसंदेशन</a:t>
            </a:r>
            <a:endParaRPr lang="en-US" sz="1400" b="1" dirty="0">
              <a:solidFill>
                <a:srgbClr val="FF00FF"/>
              </a:solidFill>
            </a:endParaRPr>
          </a:p>
        </p:txBody>
      </p:sp>
      <p:sp>
        <p:nvSpPr>
          <p:cNvPr id="31" name="Down Arrow 30"/>
          <p:cNvSpPr/>
          <p:nvPr/>
        </p:nvSpPr>
        <p:spPr>
          <a:xfrm>
            <a:off x="2964181" y="4620399"/>
            <a:ext cx="83819" cy="180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514600" y="4876800"/>
            <a:ext cx="1175322" cy="307777"/>
          </a:xfrm>
          <a:prstGeom prst="rect">
            <a:avLst/>
          </a:prstGeom>
        </p:spPr>
        <p:txBody>
          <a:bodyPr wrap="none">
            <a:spAutoFit/>
          </a:bodyPr>
          <a:lstStyle/>
          <a:p>
            <a:r>
              <a:rPr lang="hi-IN" sz="1400" b="1" dirty="0">
                <a:solidFill>
                  <a:srgbClr val="0070C0"/>
                </a:solidFill>
              </a:rPr>
              <a:t>मौखिक भाषा</a:t>
            </a:r>
            <a:endParaRPr lang="en-US" sz="1400" b="1" dirty="0">
              <a:solidFill>
                <a:srgbClr val="0070C0"/>
              </a:solidFill>
            </a:endParaRPr>
          </a:p>
        </p:txBody>
      </p:sp>
      <p:sp>
        <p:nvSpPr>
          <p:cNvPr id="33" name="Down Arrow 32"/>
          <p:cNvSpPr/>
          <p:nvPr/>
        </p:nvSpPr>
        <p:spPr>
          <a:xfrm>
            <a:off x="3048000" y="2586598"/>
            <a:ext cx="45719" cy="1593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4890990" y="3432969"/>
            <a:ext cx="1313180" cy="523220"/>
          </a:xfrm>
          <a:prstGeom prst="rect">
            <a:avLst/>
          </a:prstGeom>
        </p:spPr>
        <p:txBody>
          <a:bodyPr wrap="none">
            <a:spAutoFit/>
          </a:bodyPr>
          <a:lstStyle/>
          <a:p>
            <a:r>
              <a:rPr lang="hi-IN" sz="1400" b="1" dirty="0">
                <a:solidFill>
                  <a:srgbClr val="FF0000"/>
                </a:solidFill>
              </a:rPr>
              <a:t>शाळेची </a:t>
            </a:r>
            <a:r>
              <a:rPr lang="hi-IN" sz="1400" b="1" dirty="0" smtClean="0">
                <a:solidFill>
                  <a:srgbClr val="FF0000"/>
                </a:solidFill>
              </a:rPr>
              <a:t>घंटा</a:t>
            </a:r>
            <a:endParaRPr lang="en-US" sz="1400" b="1" dirty="0" smtClean="0">
              <a:solidFill>
                <a:srgbClr val="FF0000"/>
              </a:solidFill>
            </a:endParaRPr>
          </a:p>
          <a:p>
            <a:r>
              <a:rPr lang="hi-IN" sz="1400" b="1" dirty="0">
                <a:solidFill>
                  <a:srgbClr val="FF0000"/>
                </a:solidFill>
              </a:rPr>
              <a:t>गिरणीचा भोंगा</a:t>
            </a:r>
            <a:r>
              <a:rPr lang="hi-IN" sz="1400" b="1" dirty="0"/>
              <a:t> </a:t>
            </a:r>
            <a:endParaRPr lang="en-US" sz="1400" b="1" dirty="0"/>
          </a:p>
        </p:txBody>
      </p:sp>
      <p:sp>
        <p:nvSpPr>
          <p:cNvPr id="36" name="Down Arrow 35"/>
          <p:cNvSpPr/>
          <p:nvPr/>
        </p:nvSpPr>
        <p:spPr>
          <a:xfrm>
            <a:off x="5298795" y="3283733"/>
            <a:ext cx="45719" cy="149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own Arrow 36"/>
          <p:cNvSpPr/>
          <p:nvPr/>
        </p:nvSpPr>
        <p:spPr>
          <a:xfrm>
            <a:off x="6858001" y="3283734"/>
            <a:ext cx="63320" cy="2375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559424" y="3569271"/>
            <a:ext cx="1486304" cy="954107"/>
          </a:xfrm>
          <a:prstGeom prst="rect">
            <a:avLst/>
          </a:prstGeom>
        </p:spPr>
        <p:txBody>
          <a:bodyPr wrap="none">
            <a:spAutoFit/>
          </a:bodyPr>
          <a:lstStyle/>
          <a:p>
            <a:r>
              <a:rPr lang="hi-IN" sz="1400" b="1" dirty="0" smtClean="0">
                <a:solidFill>
                  <a:srgbClr val="FF0000"/>
                </a:solidFill>
              </a:rPr>
              <a:t>रेखाचित्रे</a:t>
            </a:r>
            <a:endParaRPr lang="en-US" sz="1400" b="1" dirty="0" smtClean="0">
              <a:solidFill>
                <a:srgbClr val="FF0000"/>
              </a:solidFill>
            </a:endParaRPr>
          </a:p>
          <a:p>
            <a:r>
              <a:rPr lang="hi-IN" sz="1400" b="1" dirty="0" smtClean="0">
                <a:solidFill>
                  <a:srgbClr val="FF0000"/>
                </a:solidFill>
              </a:rPr>
              <a:t>छायाचित्रे</a:t>
            </a:r>
            <a:endParaRPr lang="en-US" sz="1400" b="1" dirty="0" smtClean="0">
              <a:solidFill>
                <a:srgbClr val="FF0000"/>
              </a:solidFill>
            </a:endParaRPr>
          </a:p>
          <a:p>
            <a:r>
              <a:rPr lang="hi-IN" sz="1400" b="1" dirty="0" smtClean="0">
                <a:solidFill>
                  <a:srgbClr val="FF0000"/>
                </a:solidFill>
              </a:rPr>
              <a:t>वाहुतूकीचे </a:t>
            </a:r>
            <a:r>
              <a:rPr lang="hi-IN" sz="1400" b="1" dirty="0">
                <a:solidFill>
                  <a:srgbClr val="FF0000"/>
                </a:solidFill>
              </a:rPr>
              <a:t>नियम </a:t>
            </a:r>
            <a:endParaRPr lang="en-US" sz="1400" b="1" dirty="0" smtClean="0">
              <a:solidFill>
                <a:srgbClr val="FF0000"/>
              </a:solidFill>
            </a:endParaRPr>
          </a:p>
          <a:p>
            <a:r>
              <a:rPr lang="hi-IN" sz="1400" b="1" dirty="0" smtClean="0">
                <a:solidFill>
                  <a:srgbClr val="FF0000"/>
                </a:solidFill>
              </a:rPr>
              <a:t>सांकेतिक </a:t>
            </a:r>
            <a:r>
              <a:rPr lang="hi-IN" sz="1400" b="1" dirty="0">
                <a:solidFill>
                  <a:srgbClr val="FF0000"/>
                </a:solidFill>
              </a:rPr>
              <a:t>चिन्हे इ.</a:t>
            </a:r>
            <a:endParaRPr lang="en-US" sz="1400" b="1" dirty="0">
              <a:solidFill>
                <a:srgbClr val="FF0000"/>
              </a:solidFill>
            </a:endParaRPr>
          </a:p>
        </p:txBody>
      </p:sp>
      <p:sp>
        <p:nvSpPr>
          <p:cNvPr id="41" name="Rounded Rectangle 40"/>
          <p:cNvSpPr/>
          <p:nvPr/>
        </p:nvSpPr>
        <p:spPr>
          <a:xfrm>
            <a:off x="3752164" y="1424031"/>
            <a:ext cx="1965958" cy="384686"/>
          </a:xfrm>
          <a:prstGeom prst="roundRect">
            <a:avLst/>
          </a:prstGeom>
          <a:solidFill>
            <a:srgbClr val="FB81D2"/>
          </a:solidFill>
        </p:spPr>
        <p:style>
          <a:lnRef idx="1">
            <a:schemeClr val="accent5"/>
          </a:lnRef>
          <a:fillRef idx="2">
            <a:schemeClr val="accent5"/>
          </a:fillRef>
          <a:effectRef idx="1">
            <a:schemeClr val="accent5"/>
          </a:effectRef>
          <a:fontRef idx="minor">
            <a:schemeClr val="dk1"/>
          </a:fontRef>
        </p:style>
        <p:txBody>
          <a:bodyPr rtlCol="0" anchor="ctr"/>
          <a:lstStyle/>
          <a:p>
            <a:pPr lvl="0" algn="ctr"/>
            <a:r>
              <a:rPr lang="hi-IN" sz="1600" b="1" dirty="0">
                <a:solidFill>
                  <a:prstClr val="black"/>
                </a:solidFill>
              </a:rPr>
              <a:t>मानवी संदेशन</a:t>
            </a:r>
            <a:endParaRPr lang="en-US" sz="1600" b="1" dirty="0">
              <a:solidFill>
                <a:prstClr val="black"/>
              </a:solidFill>
            </a:endParaRPr>
          </a:p>
        </p:txBody>
      </p:sp>
    </p:spTree>
    <p:extLst>
      <p:ext uri="{BB962C8B-B14F-4D97-AF65-F5344CB8AC3E}">
        <p14:creationId xmlns:p14="http://schemas.microsoft.com/office/powerpoint/2010/main" val="2772355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2057400" y="1447800"/>
            <a:ext cx="5715000" cy="39624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1400" b="1" dirty="0" smtClean="0">
                <a:solidFill>
                  <a:schemeClr val="tx1"/>
                </a:solidFill>
                <a:latin typeface="Times New Roman" pitchFamily="18" charset="0"/>
              </a:rPr>
              <a:t>  </a:t>
            </a:r>
            <a:r>
              <a:rPr lang="hi-IN" sz="1400" b="1" dirty="0" smtClean="0">
                <a:solidFill>
                  <a:schemeClr val="tx1"/>
                </a:solidFill>
                <a:latin typeface="Times New Roman" pitchFamily="18" charset="0"/>
              </a:rPr>
              <a:t>मानवी </a:t>
            </a:r>
            <a:r>
              <a:rPr lang="hi-IN" sz="1400" b="1" dirty="0">
                <a:solidFill>
                  <a:schemeClr val="tx1"/>
                </a:solidFill>
                <a:latin typeface="Times New Roman" pitchFamily="18" charset="0"/>
              </a:rPr>
              <a:t>व्यवहारातील हे संदेशन वैशिष्ट्यपूर्ण आहे. भाषिक संदेशनाचे विविधअसले तरी 'विचार आशय' यांची देवाण घेवाण करणे यासाठी त्यांचाआपण करतो. आधुनिक भाषा वैज्ञानिकांनी भाषिक संदेशनात 'ध्वनीरूप'नाला विशेष महत्व दिले. ध्वनी निर्माण करणे व विचारांचे आदान-प्रदानसाठी त्यांचा जाणीवपूर्वक वापर करणे हे तंत्र मानवाने विकसित केले. </a:t>
            </a:r>
            <a:r>
              <a:rPr lang="hi-IN" sz="1400" b="1" dirty="0" smtClean="0">
                <a:solidFill>
                  <a:schemeClr val="tx1"/>
                </a:solidFill>
                <a:latin typeface="Times New Roman" pitchFamily="18" charset="0"/>
              </a:rPr>
              <a:t>म्हणून</a:t>
            </a:r>
            <a:r>
              <a:rPr lang="en-US" sz="1400" b="1" dirty="0" smtClean="0">
                <a:solidFill>
                  <a:schemeClr val="tx1"/>
                </a:solidFill>
                <a:latin typeface="Times New Roman" pitchFamily="18" charset="0"/>
              </a:rPr>
              <a:t> </a:t>
            </a:r>
            <a:r>
              <a:rPr lang="hi-IN" sz="1400" b="1" dirty="0" smtClean="0">
                <a:solidFill>
                  <a:schemeClr val="tx1"/>
                </a:solidFill>
                <a:latin typeface="Times New Roman" pitchFamily="18" charset="0"/>
              </a:rPr>
              <a:t>वैज्ञानिक </a:t>
            </a:r>
            <a:r>
              <a:rPr lang="hi-IN" sz="1400" b="1" dirty="0">
                <a:solidFill>
                  <a:schemeClr val="tx1"/>
                </a:solidFill>
                <a:latin typeface="Times New Roman" pitchFamily="18" charset="0"/>
              </a:rPr>
              <a:t>उच्चारीत ध्वनींचा अभ्यास करतात. मानव संदेशनाशी त्याचा संबंधत. म्हणून भाषा विज्ञानाचे अभ्यासक्षेत्र 'शरीरस्थित संदेशन' हेच आहे.</a:t>
            </a:r>
            <a:endParaRPr lang="en-US" sz="1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40945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1828800" y="1447800"/>
            <a:ext cx="5943600" cy="35814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b="1" dirty="0">
                <a:solidFill>
                  <a:srgbClr val="FF0066"/>
                </a:solidFill>
              </a:rPr>
              <a:t>१.३ भाषेची आणि भाषाभ्यासाची </a:t>
            </a:r>
            <a:r>
              <a:rPr lang="hi-IN" b="1" dirty="0" smtClean="0">
                <a:solidFill>
                  <a:srgbClr val="FF0066"/>
                </a:solidFill>
              </a:rPr>
              <a:t>अंगे</a:t>
            </a:r>
            <a:endParaRPr lang="en-US" b="1" dirty="0" smtClean="0">
              <a:solidFill>
                <a:srgbClr val="FF0066"/>
              </a:solidFill>
            </a:endParaRPr>
          </a:p>
          <a:p>
            <a:pPr algn="ctr"/>
            <a:endParaRPr lang="en-US" sz="1600" b="1" dirty="0" smtClean="0">
              <a:solidFill>
                <a:srgbClr val="FF0066"/>
              </a:solidFill>
            </a:endParaRPr>
          </a:p>
          <a:p>
            <a:pPr algn="ctr">
              <a:lnSpc>
                <a:spcPct val="150000"/>
              </a:lnSpc>
            </a:pPr>
            <a:r>
              <a:rPr lang="hi-IN" sz="1400" b="1" dirty="0" smtClean="0">
                <a:solidFill>
                  <a:schemeClr val="tx1"/>
                </a:solidFill>
              </a:rPr>
              <a:t>भाषा </a:t>
            </a:r>
            <a:r>
              <a:rPr lang="hi-IN" sz="1400" b="1" dirty="0">
                <a:solidFill>
                  <a:schemeClr val="tx1"/>
                </a:solidFill>
              </a:rPr>
              <a:t>ही ध्वनी संकेतावर आधारलेली संदेशन व्यवस्था आहे. प्रत्येक समाज जीवनात भाषिक संदेशना द्वारेच व्यवहारास पुर्णत्व प्राप्त होते. कुंटूब, समाज आणि संस्कृती हे तीन घटक परस्पराश्रयी आहेत. विशिष्ट भौगोलिक प्रदेशात एकत्रीत राहणारा समान भाषेचा, संस्कृतीचा स्विकार करणारा व्यक्तींचा समुदाय म्हणजे समाज होय. प्रत्येक समाज विशिष्ठ आदर्श तत्वाचा, विचारांचा, परंपराचा स्विकार करतो. त्याने स्विकारलेले 'आदर्श जीवन पद्धती'ला संस्कृती असे म्हणतात. </a:t>
            </a:r>
            <a:endParaRPr lang="en-US" sz="1400" b="1" dirty="0">
              <a:solidFill>
                <a:schemeClr val="tx1"/>
              </a:solidFill>
            </a:endParaRPr>
          </a:p>
        </p:txBody>
      </p:sp>
    </p:spTree>
    <p:extLst>
      <p:ext uri="{BB962C8B-B14F-4D97-AF65-F5344CB8AC3E}">
        <p14:creationId xmlns:p14="http://schemas.microsoft.com/office/powerpoint/2010/main" val="551564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1143000" y="914400"/>
            <a:ext cx="7467600" cy="43434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i-IN" b="1" dirty="0">
                <a:solidFill>
                  <a:srgbClr val="FF0066"/>
                </a:solidFill>
              </a:rPr>
              <a:t>१.४ भाषा अभ्यासाचे महत्व व पध्दती </a:t>
            </a:r>
            <a:r>
              <a:rPr lang="hi-IN" b="1" dirty="0" smtClean="0">
                <a:solidFill>
                  <a:srgbClr val="FF0066"/>
                </a:solidFill>
              </a:rPr>
              <a:t>परिचय</a:t>
            </a:r>
            <a:endParaRPr lang="en-US" b="1" dirty="0" smtClean="0">
              <a:solidFill>
                <a:srgbClr val="FF0066"/>
              </a:solidFill>
            </a:endParaRPr>
          </a:p>
          <a:p>
            <a:pPr algn="ctr"/>
            <a:endParaRPr lang="en-US" b="1" dirty="0" smtClean="0">
              <a:solidFill>
                <a:srgbClr val="FF0066"/>
              </a:solidFill>
            </a:endParaRPr>
          </a:p>
          <a:p>
            <a:pPr algn="just">
              <a:lnSpc>
                <a:spcPct val="150000"/>
              </a:lnSpc>
            </a:pPr>
            <a:r>
              <a:rPr lang="en-US" sz="1400" b="1" dirty="0" smtClean="0">
                <a:solidFill>
                  <a:schemeClr val="tx1"/>
                </a:solidFill>
              </a:rPr>
              <a:t> </a:t>
            </a:r>
            <a:r>
              <a:rPr lang="hi-IN" sz="1400" b="1" dirty="0" smtClean="0">
                <a:solidFill>
                  <a:schemeClr val="tx1"/>
                </a:solidFill>
              </a:rPr>
              <a:t>समाज </a:t>
            </a:r>
            <a:r>
              <a:rPr lang="hi-IN" sz="1400" b="1" dirty="0">
                <a:solidFill>
                  <a:schemeClr val="tx1"/>
                </a:solidFill>
              </a:rPr>
              <a:t>जीवनात परस्परांशी विचारांची देवाण-घेवाण करण्यासाठी जे संदेशन माध्यम आपण वापरतो ते म्हणजे 'भाषा' होय. भारताला प्राचीन परंपरा आर भारत बहुभाषिक देश आहे. आर्याची वस्ती असलेल्या ह्या भौगोलिक प्रदेशान वैदिक काळात संस्कृत भाषा बोलली जात असे. आधुनिक काळात प्रचलित असलेल्या भारतातील सुमारे १६५४ बोली भाषांची जननी संस्कृत आहे. वेगवेगळ्या भौगोलिक प्रदेशानुसार भाषा भेद निर्माण झाले, या भाषेचा अभ्यास करण्याच्या वेगवेगळ्या दृष्टीकोनातून भाषाभ्यासाच्या पध्दती निर्माण झाल्या. त्यातील काही पध्दती पुढील प्रमाणे </a:t>
            </a:r>
            <a:r>
              <a:rPr lang="en-US" sz="1400" b="1" dirty="0" smtClean="0">
                <a:solidFill>
                  <a:schemeClr val="tx1"/>
                </a:solidFill>
              </a:rPr>
              <a:t>:</a:t>
            </a:r>
            <a:endParaRPr lang="en-US" sz="1400" b="1" dirty="0">
              <a:solidFill>
                <a:schemeClr val="tx1"/>
              </a:solidFill>
            </a:endParaRPr>
          </a:p>
          <a:p>
            <a:pPr marL="342900" indent="-342900">
              <a:lnSpc>
                <a:spcPct val="150000"/>
              </a:lnSpc>
              <a:buAutoNum type="hindiNumPeriod"/>
            </a:pPr>
            <a:r>
              <a:rPr lang="hi-IN" sz="1400" b="1" dirty="0" smtClean="0">
                <a:solidFill>
                  <a:schemeClr val="tx1"/>
                </a:solidFill>
              </a:rPr>
              <a:t>वर्णनात्मक </a:t>
            </a:r>
            <a:r>
              <a:rPr lang="hi-IN" sz="1400" b="1" dirty="0">
                <a:solidFill>
                  <a:schemeClr val="tx1"/>
                </a:solidFill>
              </a:rPr>
              <a:t>भाषाभ्यास </a:t>
            </a:r>
            <a:r>
              <a:rPr lang="hi-IN" sz="1400" b="1" dirty="0" smtClean="0">
                <a:solidFill>
                  <a:schemeClr val="tx1"/>
                </a:solidFill>
              </a:rPr>
              <a:t>पध्दती </a:t>
            </a:r>
            <a:endParaRPr lang="en-US" sz="1400" b="1" dirty="0" smtClean="0">
              <a:solidFill>
                <a:schemeClr val="tx1"/>
              </a:solidFill>
            </a:endParaRPr>
          </a:p>
          <a:p>
            <a:pPr marL="342900" indent="-342900">
              <a:lnSpc>
                <a:spcPct val="150000"/>
              </a:lnSpc>
              <a:buAutoNum type="hindiNumPeriod"/>
            </a:pPr>
            <a:r>
              <a:rPr lang="hi-IN" sz="1400" b="1" dirty="0" smtClean="0">
                <a:solidFill>
                  <a:schemeClr val="tx1"/>
                </a:solidFill>
              </a:rPr>
              <a:t>ऐतिहासिक </a:t>
            </a:r>
            <a:r>
              <a:rPr lang="hi-IN" sz="1400" b="1" dirty="0">
                <a:solidFill>
                  <a:schemeClr val="tx1"/>
                </a:solidFill>
              </a:rPr>
              <a:t>भाषाभ्यास </a:t>
            </a:r>
            <a:r>
              <a:rPr lang="hi-IN" sz="1400" b="1" dirty="0" smtClean="0">
                <a:solidFill>
                  <a:schemeClr val="tx1"/>
                </a:solidFill>
              </a:rPr>
              <a:t>पध्दती</a:t>
            </a:r>
            <a:endParaRPr lang="en-US" sz="1400" b="1" dirty="0" smtClean="0">
              <a:solidFill>
                <a:schemeClr val="tx1"/>
              </a:solidFill>
            </a:endParaRPr>
          </a:p>
          <a:p>
            <a:pPr marL="342900" indent="-342900">
              <a:lnSpc>
                <a:spcPct val="150000"/>
              </a:lnSpc>
              <a:buAutoNum type="hindiNumPeriod"/>
            </a:pPr>
            <a:r>
              <a:rPr lang="hi-IN" sz="1400" b="1" dirty="0" smtClean="0">
                <a:solidFill>
                  <a:schemeClr val="tx1"/>
                </a:solidFill>
              </a:rPr>
              <a:t>तुलनात्मक </a:t>
            </a:r>
            <a:r>
              <a:rPr lang="hi-IN" sz="1400" b="1" dirty="0">
                <a:solidFill>
                  <a:schemeClr val="tx1"/>
                </a:solidFill>
              </a:rPr>
              <a:t>भाषा </a:t>
            </a:r>
            <a:r>
              <a:rPr lang="hi-IN" sz="1400" b="1" dirty="0" smtClean="0">
                <a:solidFill>
                  <a:schemeClr val="tx1"/>
                </a:solidFill>
              </a:rPr>
              <a:t>पध्दती</a:t>
            </a:r>
            <a:endParaRPr lang="en-US" sz="1400" b="1" dirty="0" smtClean="0">
              <a:solidFill>
                <a:schemeClr val="tx1"/>
              </a:solidFill>
            </a:endParaRPr>
          </a:p>
          <a:p>
            <a:pPr marL="342900" indent="-342900">
              <a:lnSpc>
                <a:spcPct val="150000"/>
              </a:lnSpc>
              <a:buAutoNum type="hindiNumPeriod"/>
            </a:pPr>
            <a:r>
              <a:rPr lang="hi-IN" sz="1400" b="1" dirty="0" smtClean="0">
                <a:solidFill>
                  <a:schemeClr val="tx1"/>
                </a:solidFill>
              </a:rPr>
              <a:t>समाजभाषाभ्यास </a:t>
            </a:r>
            <a:r>
              <a:rPr lang="hi-IN" sz="1400" b="1" dirty="0">
                <a:solidFill>
                  <a:schemeClr val="tx1"/>
                </a:solidFill>
              </a:rPr>
              <a:t>पध्दती</a:t>
            </a:r>
            <a:endParaRPr lang="en-US" sz="1400" b="1" dirty="0">
              <a:solidFill>
                <a:schemeClr val="tx1"/>
              </a:solidFill>
            </a:endParaRPr>
          </a:p>
        </p:txBody>
      </p:sp>
    </p:spTree>
    <p:extLst>
      <p:ext uri="{BB962C8B-B14F-4D97-AF65-F5344CB8AC3E}">
        <p14:creationId xmlns:p14="http://schemas.microsoft.com/office/powerpoint/2010/main" val="216306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990600" y="1066800"/>
            <a:ext cx="7086600" cy="40386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lnSpc>
                <a:spcPct val="150000"/>
              </a:lnSpc>
              <a:buAutoNum type="hindiNumPeriod"/>
            </a:pPr>
            <a:r>
              <a:rPr lang="hi-IN" b="1" dirty="0" smtClean="0">
                <a:solidFill>
                  <a:srgbClr val="FF0066"/>
                </a:solidFill>
              </a:rPr>
              <a:t>वर्णनात्मक </a:t>
            </a:r>
            <a:r>
              <a:rPr lang="hi-IN" b="1" dirty="0">
                <a:solidFill>
                  <a:srgbClr val="FF0066"/>
                </a:solidFill>
              </a:rPr>
              <a:t>भाषाभ्यास पध्दती </a:t>
            </a:r>
            <a:r>
              <a:rPr lang="hi-IN" b="1" dirty="0">
                <a:solidFill>
                  <a:schemeClr val="tx1"/>
                </a:solidFill>
              </a:rPr>
              <a:t>- </a:t>
            </a:r>
            <a:r>
              <a:rPr lang="hi-IN" sz="1400" b="1" dirty="0">
                <a:solidFill>
                  <a:schemeClr val="tx1"/>
                </a:solidFill>
              </a:rPr>
              <a:t>भाषा ही ध्वनीरूप असते या ध्वनींचे विश्लेषण करणे म्हणजे वर्णनात्मक भाषाभ्यास पध्दती </a:t>
            </a:r>
            <a:r>
              <a:rPr lang="hi-IN" sz="1400" b="1" dirty="0" smtClean="0">
                <a:solidFill>
                  <a:schemeClr val="tx1"/>
                </a:solidFill>
              </a:rPr>
              <a:t>होय</a:t>
            </a:r>
            <a:r>
              <a:rPr lang="en-US" sz="1400" b="1" dirty="0" smtClean="0">
                <a:solidFill>
                  <a:schemeClr val="tx1"/>
                </a:solidFill>
              </a:rPr>
              <a:t>.</a:t>
            </a:r>
          </a:p>
          <a:p>
            <a:pPr marL="342900" indent="-342900" algn="ctr">
              <a:lnSpc>
                <a:spcPct val="150000"/>
              </a:lnSpc>
              <a:buAutoNum type="hindiNumPeriod"/>
            </a:pPr>
            <a:r>
              <a:rPr lang="hi-IN" b="1" dirty="0" smtClean="0">
                <a:solidFill>
                  <a:srgbClr val="FF0066"/>
                </a:solidFill>
              </a:rPr>
              <a:t>ऐतिहासिक </a:t>
            </a:r>
            <a:r>
              <a:rPr lang="hi-IN" b="1" dirty="0">
                <a:solidFill>
                  <a:srgbClr val="FF0066"/>
                </a:solidFill>
              </a:rPr>
              <a:t>भाषाभ्यास </a:t>
            </a:r>
            <a:r>
              <a:rPr lang="hi-IN" b="1" dirty="0" smtClean="0">
                <a:solidFill>
                  <a:srgbClr val="FF0066"/>
                </a:solidFill>
              </a:rPr>
              <a:t>पध्दती</a:t>
            </a:r>
            <a:r>
              <a:rPr lang="en-US" b="1" dirty="0" smtClean="0">
                <a:solidFill>
                  <a:schemeClr val="tx1"/>
                </a:solidFill>
              </a:rPr>
              <a:t>-</a:t>
            </a:r>
            <a:r>
              <a:rPr lang="hi-IN" b="1" dirty="0" smtClean="0">
                <a:solidFill>
                  <a:schemeClr val="tx1"/>
                </a:solidFill>
              </a:rPr>
              <a:t> </a:t>
            </a:r>
            <a:r>
              <a:rPr lang="hi-IN" sz="1400" b="1" dirty="0">
                <a:solidFill>
                  <a:schemeClr val="tx1"/>
                </a:solidFill>
              </a:rPr>
              <a:t>भाषा अभ्यासाची सर्वमान्य अशीही - पध्दती आहे. प्रत्येक कालखंडात बदलणाऱ्या सामाजिक मूल्यांचा शोध भाषेद्वारा घेता येतो. बदलत्या काळाचा संदर्भ घेवून भाषिक व्यवहारही घडत असतात. काळाच्या प्रवाहात बदलणाऱ्या भाषिक स्वरूपाचा अभ्यास करणारी पध्दती म्हणजे ऐतिहासिक भाषाभ्यास पध्दती होय.</a:t>
            </a:r>
            <a:endParaRPr lang="en-US" sz="1400" b="1" dirty="0">
              <a:solidFill>
                <a:schemeClr val="tx1"/>
              </a:solidFill>
            </a:endParaRPr>
          </a:p>
        </p:txBody>
      </p:sp>
    </p:spTree>
    <p:extLst>
      <p:ext uri="{BB962C8B-B14F-4D97-AF65-F5344CB8AC3E}">
        <p14:creationId xmlns:p14="http://schemas.microsoft.com/office/powerpoint/2010/main" val="3713877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685800" y="1219200"/>
            <a:ext cx="7696200" cy="403860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hi-IN" b="1" dirty="0">
                <a:solidFill>
                  <a:schemeClr val="tx1"/>
                </a:solidFill>
              </a:rPr>
              <a:t>३. </a:t>
            </a:r>
            <a:r>
              <a:rPr lang="hi-IN" b="1" dirty="0">
                <a:solidFill>
                  <a:srgbClr val="FF0066"/>
                </a:solidFill>
              </a:rPr>
              <a:t>तुलनात्मक भाषा पध्दती </a:t>
            </a:r>
            <a:r>
              <a:rPr lang="hi-IN" b="1" dirty="0">
                <a:solidFill>
                  <a:schemeClr val="tx1"/>
                </a:solidFill>
              </a:rPr>
              <a:t>- </a:t>
            </a:r>
            <a:r>
              <a:rPr lang="hi-IN" sz="1400" b="1" dirty="0">
                <a:solidFill>
                  <a:schemeClr val="tx1"/>
                </a:solidFill>
              </a:rPr>
              <a:t>भाषा अभ्यासाची ही तिसरी पध्दत होय जगात वेगवेगळ्या भौगोलिक प्रदेशावर भिन्न-भिन्न समाज गट एकत्र राहतात. त्यांची भाषाही भिन्न असते. जगात सुमारे ३२०० पेक्षा जास्त भाषा बोलल्या जातात. त्यांच्या असंख्य बोल भाषाही अस्तीत्वात आहेत. ह्या भाषांचा परस्परांशी असलेला संबंध शोधून काढण्यासाठी भाषा वैज्ञानिक तुलनात्मक भाषा पध्दतीचा स्विकार करतात</a:t>
            </a:r>
            <a:r>
              <a:rPr lang="hi-IN" sz="1400" b="1" dirty="0" smtClean="0">
                <a:solidFill>
                  <a:schemeClr val="tx1"/>
                </a:solidFill>
              </a:rPr>
              <a:t>.</a:t>
            </a:r>
            <a:endParaRPr lang="en-US" sz="1400" b="1" dirty="0" smtClean="0">
              <a:solidFill>
                <a:schemeClr val="tx1"/>
              </a:solidFill>
            </a:endParaRPr>
          </a:p>
          <a:p>
            <a:pPr algn="just">
              <a:lnSpc>
                <a:spcPct val="150000"/>
              </a:lnSpc>
            </a:pPr>
            <a:r>
              <a:rPr lang="hi-IN" b="1" dirty="0" smtClean="0">
                <a:solidFill>
                  <a:schemeClr val="tx1"/>
                </a:solidFill>
              </a:rPr>
              <a:t>४</a:t>
            </a:r>
            <a:r>
              <a:rPr lang="hi-IN" b="1" dirty="0">
                <a:solidFill>
                  <a:schemeClr val="tx1"/>
                </a:solidFill>
              </a:rPr>
              <a:t>. </a:t>
            </a:r>
            <a:r>
              <a:rPr lang="hi-IN" b="1" dirty="0">
                <a:solidFill>
                  <a:srgbClr val="FF0066"/>
                </a:solidFill>
              </a:rPr>
              <a:t>समाजभाषाभ्यास पध्दती </a:t>
            </a:r>
            <a:r>
              <a:rPr lang="hi-IN" b="1" dirty="0">
                <a:solidFill>
                  <a:schemeClr val="tx1"/>
                </a:solidFill>
              </a:rPr>
              <a:t>- </a:t>
            </a:r>
            <a:r>
              <a:rPr lang="hi-IN" sz="1400" b="1" dirty="0">
                <a:solidFill>
                  <a:schemeClr val="tx1"/>
                </a:solidFill>
              </a:rPr>
              <a:t>समाज-भाषा व संस्कृती हे परस्परा </a:t>
            </a:r>
            <a:r>
              <a:rPr lang="hi-IN" sz="1400" b="1" dirty="0" smtClean="0">
                <a:solidFill>
                  <a:schemeClr val="tx1"/>
                </a:solidFill>
              </a:rPr>
              <a:t>श्रयी </a:t>
            </a:r>
            <a:r>
              <a:rPr lang="hi-IN" sz="1400" b="1" dirty="0">
                <a:solidFill>
                  <a:schemeClr val="tx1"/>
                </a:solidFill>
              </a:rPr>
              <a:t>आहे. समाज आणि संस्कृती या दोघांचीही वाटचाल भाषेच्या माध्यमातूनच पुर्णत्वास जाते. समाजाच्या रूढी-परंपरा, श्रद्धा, लोक व्यवहार, संस्कृती या घटकांशी भाषेचा संबंध असतो. समाजशास्त्र आणि भाषा शास्त्र यांच्यातील परस्पर संबंध लक्षात घेवून समाज भाषा अभ्यास पध्दतीचा स्विकार केला गेला. आधुनिक काळात समाज भाषा विज्ञान हे नवे अभ्यास क्षेत्र या पध्दतीतूनच निर्माण झाले आहे.</a:t>
            </a:r>
            <a:endParaRPr lang="en-US" sz="1400" b="1" dirty="0">
              <a:solidFill>
                <a:schemeClr val="tx1"/>
              </a:solidFill>
            </a:endParaRPr>
          </a:p>
        </p:txBody>
      </p:sp>
    </p:spTree>
    <p:extLst>
      <p:ext uri="{BB962C8B-B14F-4D97-AF65-F5344CB8AC3E}">
        <p14:creationId xmlns:p14="http://schemas.microsoft.com/office/powerpoint/2010/main" val="2521814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2362200" y="1143000"/>
            <a:ext cx="4648200" cy="2514600"/>
          </a:xfrm>
          <a:prstGeom prst="round2Diag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i-IN" sz="4800" b="1" dirty="0">
                <a:solidFill>
                  <a:schemeClr val="bg2">
                    <a:lumMod val="50000"/>
                  </a:schemeClr>
                </a:solidFill>
              </a:rPr>
              <a:t>धन्यवाद</a:t>
            </a:r>
            <a:endParaRPr lang="en-US" sz="4800" b="1" dirty="0">
              <a:solidFill>
                <a:schemeClr val="bg2">
                  <a:lumMod val="50000"/>
                </a:schemeClr>
              </a:solidFill>
            </a:endParaRPr>
          </a:p>
        </p:txBody>
      </p:sp>
      <p:pic>
        <p:nvPicPr>
          <p:cNvPr id="1030" name="Picture 6" descr="Image result for Beautiful Flowers to Download Free in Co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2856330"/>
            <a:ext cx="1066800" cy="841248"/>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143000"/>
            <a:ext cx="1143000" cy="803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529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nodeType="clickEffect">
                                  <p:stCondLst>
                                    <p:cond delay="0"/>
                                  </p:stCondLst>
                                  <p:childTnLst>
                                    <p:animEffect transition="out" filter="wipe(down)">
                                      <p:cBhvr>
                                        <p:cTn id="6" dur="180" accel="50000">
                                          <p:stCondLst>
                                            <p:cond delay="1820"/>
                                          </p:stCondLst>
                                        </p:cTn>
                                        <p:tgtEl>
                                          <p:spTgt spid="5">
                                            <p:txEl>
                                              <p:pRg st="0" end="0"/>
                                            </p:txEl>
                                          </p:spTgt>
                                        </p:tgtEl>
                                      </p:cBhvr>
                                    </p:animEffect>
                                    <p:anim calcmode="lin" valueType="num">
                                      <p:cBhvr>
                                        <p:cTn id="7" dur="1822" tmFilter="0,0; 0.14,0.31; 0.43,0.73; 0.71,0.91; 1.0,1.0">
                                          <p:stCondLst>
                                            <p:cond delay="0"/>
                                          </p:stCondLst>
                                        </p:cTn>
                                        <p:tgtEl>
                                          <p:spTgt spid="5">
                                            <p:txEl>
                                              <p:pRg st="0" end="0"/>
                                            </p:txEl>
                                          </p:spTgt>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5">
                                            <p:txEl>
                                              <p:pRg st="0" end="0"/>
                                            </p:txEl>
                                          </p:spTgt>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5">
                                            <p:txEl>
                                              <p:pRg st="0" end="0"/>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5">
                                            <p:txEl>
                                              <p:pRg st="0" end="0"/>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5">
                                            <p:txEl>
                                              <p:pRg st="0" end="0"/>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5">
                                            <p:txEl>
                                              <p:pRg st="0" end="0"/>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5">
                                            <p:txEl>
                                              <p:pRg st="0" end="0"/>
                                            </p:txEl>
                                          </p:spTgt>
                                        </p:tgtEl>
                                        <p:attrNameLst>
                                          <p:attrName>ppt_y</p:attrName>
                                        </p:attrNameLst>
                                      </p:cBhvr>
                                      <p:tavLst>
                                        <p:tav tm="0">
                                          <p:val>
                                            <p:strVal val="ppt_y"/>
                                          </p:val>
                                        </p:tav>
                                        <p:tav tm="100000">
                                          <p:val>
                                            <p:strVal val="ppt_y+ppt_h"/>
                                          </p:val>
                                        </p:tav>
                                      </p:tavLst>
                                    </p:anim>
                                    <p:animScale>
                                      <p:cBhvr>
                                        <p:cTn id="14" dur="26">
                                          <p:stCondLst>
                                            <p:cond delay="620"/>
                                          </p:stCondLst>
                                        </p:cTn>
                                        <p:tgtEl>
                                          <p:spTgt spid="5">
                                            <p:txEl>
                                              <p:pRg st="0" end="0"/>
                                            </p:txEl>
                                          </p:spTgt>
                                        </p:tgtEl>
                                      </p:cBhvr>
                                      <p:to x="100000" y="60000"/>
                                    </p:animScale>
                                    <p:animScale>
                                      <p:cBhvr>
                                        <p:cTn id="15" dur="166" decel="50000">
                                          <p:stCondLst>
                                            <p:cond delay="646"/>
                                          </p:stCondLst>
                                        </p:cTn>
                                        <p:tgtEl>
                                          <p:spTgt spid="5">
                                            <p:txEl>
                                              <p:pRg st="0" end="0"/>
                                            </p:txEl>
                                          </p:spTgt>
                                        </p:tgtEl>
                                      </p:cBhvr>
                                      <p:to x="100000" y="100000"/>
                                    </p:animScale>
                                    <p:animScale>
                                      <p:cBhvr>
                                        <p:cTn id="16" dur="26">
                                          <p:stCondLst>
                                            <p:cond delay="1312"/>
                                          </p:stCondLst>
                                        </p:cTn>
                                        <p:tgtEl>
                                          <p:spTgt spid="5">
                                            <p:txEl>
                                              <p:pRg st="0" end="0"/>
                                            </p:txEl>
                                          </p:spTgt>
                                        </p:tgtEl>
                                      </p:cBhvr>
                                      <p:to x="100000" y="80000"/>
                                    </p:animScale>
                                    <p:animScale>
                                      <p:cBhvr>
                                        <p:cTn id="17" dur="166" decel="50000">
                                          <p:stCondLst>
                                            <p:cond delay="1338"/>
                                          </p:stCondLst>
                                        </p:cTn>
                                        <p:tgtEl>
                                          <p:spTgt spid="5">
                                            <p:txEl>
                                              <p:pRg st="0" end="0"/>
                                            </p:txEl>
                                          </p:spTgt>
                                        </p:tgtEl>
                                      </p:cBhvr>
                                      <p:to x="100000" y="100000"/>
                                    </p:animScale>
                                    <p:animScale>
                                      <p:cBhvr>
                                        <p:cTn id="18" dur="26">
                                          <p:stCondLst>
                                            <p:cond delay="1642"/>
                                          </p:stCondLst>
                                        </p:cTn>
                                        <p:tgtEl>
                                          <p:spTgt spid="5">
                                            <p:txEl>
                                              <p:pRg st="0" end="0"/>
                                            </p:txEl>
                                          </p:spTgt>
                                        </p:tgtEl>
                                      </p:cBhvr>
                                      <p:to x="100000" y="90000"/>
                                    </p:animScale>
                                    <p:animScale>
                                      <p:cBhvr>
                                        <p:cTn id="19" dur="166" decel="50000">
                                          <p:stCondLst>
                                            <p:cond delay="1668"/>
                                          </p:stCondLst>
                                        </p:cTn>
                                        <p:tgtEl>
                                          <p:spTgt spid="5">
                                            <p:txEl>
                                              <p:pRg st="0" end="0"/>
                                            </p:txEl>
                                          </p:spTgt>
                                        </p:tgtEl>
                                      </p:cBhvr>
                                      <p:to x="100000" y="100000"/>
                                    </p:animScale>
                                    <p:animScale>
                                      <p:cBhvr>
                                        <p:cTn id="20" dur="26">
                                          <p:stCondLst>
                                            <p:cond delay="1808"/>
                                          </p:stCondLst>
                                        </p:cTn>
                                        <p:tgtEl>
                                          <p:spTgt spid="5">
                                            <p:txEl>
                                              <p:pRg st="0" end="0"/>
                                            </p:txEl>
                                          </p:spTgt>
                                        </p:tgtEl>
                                      </p:cBhvr>
                                      <p:to x="100000" y="95000"/>
                                    </p:animScale>
                                    <p:animScale>
                                      <p:cBhvr>
                                        <p:cTn id="21" dur="166" decel="50000">
                                          <p:stCondLst>
                                            <p:cond delay="1834"/>
                                          </p:stCondLst>
                                        </p:cTn>
                                        <p:tgtEl>
                                          <p:spTgt spid="5">
                                            <p:txEl>
                                              <p:pRg st="0" end="0"/>
                                            </p:txEl>
                                          </p:spTgt>
                                        </p:tgtEl>
                                      </p:cBhvr>
                                      <p:to x="100000" y="100000"/>
                                    </p:animScale>
                                    <p:set>
                                      <p:cBhvr>
                                        <p:cTn id="22" dur="1" fill="hold">
                                          <p:stCondLst>
                                            <p:cond delay="1999"/>
                                          </p:stCondLst>
                                        </p:cTn>
                                        <p:tgtEl>
                                          <p:spTgt spid="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066800"/>
            <a:ext cx="7239000" cy="5078313"/>
          </a:xfrm>
          <a:prstGeom prst="rect">
            <a:avLst/>
          </a:prstGeom>
        </p:spPr>
        <p:txBody>
          <a:bodyPr wrap="square">
            <a:spAutoFit/>
          </a:bodyPr>
          <a:lstStyle/>
          <a:p>
            <a:r>
              <a:rPr lang="hi-IN" sz="3200" b="1" dirty="0">
                <a:solidFill>
                  <a:srgbClr val="7030A0"/>
                </a:solidFill>
                <a:latin typeface="Cambria" pitchFamily="18" charset="0"/>
                <a:ea typeface="Cambria" pitchFamily="18" charset="0"/>
              </a:rPr>
              <a:t>भाषा-स्वरूप-कार्य व अभ्यास पध्दती</a:t>
            </a:r>
            <a:r>
              <a:rPr lang="hi-IN" sz="3200" dirty="0">
                <a:solidFill>
                  <a:srgbClr val="7030A0"/>
                </a:solidFill>
                <a:latin typeface="Cambria" pitchFamily="18" charset="0"/>
                <a:ea typeface="Cambria" pitchFamily="18" charset="0"/>
              </a:rPr>
              <a:t>.</a:t>
            </a:r>
            <a:endParaRPr lang="en-US" sz="3200" dirty="0">
              <a:solidFill>
                <a:srgbClr val="7030A0"/>
              </a:solidFill>
              <a:latin typeface="Cambria" pitchFamily="18" charset="0"/>
              <a:ea typeface="Cambria" pitchFamily="18" charset="0"/>
            </a:endParaRPr>
          </a:p>
          <a:p>
            <a:r>
              <a:rPr lang="hi-IN" sz="3200" dirty="0">
                <a:solidFill>
                  <a:srgbClr val="7030A0"/>
                </a:solidFill>
                <a:latin typeface="Cambria" pitchFamily="18" charset="0"/>
                <a:ea typeface="Cambria" pitchFamily="18" charset="0"/>
              </a:rPr>
              <a:t> </a:t>
            </a:r>
            <a:endParaRPr lang="en-US" sz="3200" dirty="0">
              <a:solidFill>
                <a:srgbClr val="7030A0"/>
              </a:solidFill>
              <a:latin typeface="Cambria" pitchFamily="18" charset="0"/>
              <a:ea typeface="Cambria" pitchFamily="18" charset="0"/>
            </a:endParaRPr>
          </a:p>
          <a:p>
            <a:r>
              <a:rPr lang="hi-IN" sz="2000" b="1" dirty="0">
                <a:solidFill>
                  <a:schemeClr val="accent6">
                    <a:lumMod val="75000"/>
                  </a:schemeClr>
                </a:solidFill>
                <a:latin typeface="Cambria" pitchFamily="18" charset="0"/>
                <a:ea typeface="Cambria" pitchFamily="18" charset="0"/>
              </a:rPr>
              <a:t>१.१ भाषेचे स्वरूप, वैशिष्ट्ये व कार्ये</a:t>
            </a:r>
            <a:endParaRPr lang="en-US" sz="2000" b="1" dirty="0">
              <a:solidFill>
                <a:schemeClr val="accent6">
                  <a:lumMod val="75000"/>
                </a:schemeClr>
              </a:solidFill>
              <a:latin typeface="Cambria" pitchFamily="18" charset="0"/>
              <a:ea typeface="Cambria" pitchFamily="18" charset="0"/>
            </a:endParaRPr>
          </a:p>
          <a:p>
            <a:endParaRPr lang="en-US" sz="2000" b="1" dirty="0">
              <a:solidFill>
                <a:schemeClr val="accent6">
                  <a:lumMod val="75000"/>
                </a:schemeClr>
              </a:solidFill>
              <a:latin typeface="Cambria" pitchFamily="18" charset="0"/>
              <a:ea typeface="Cambria" pitchFamily="18" charset="0"/>
            </a:endParaRPr>
          </a:p>
          <a:p>
            <a:r>
              <a:rPr lang="hi-IN" sz="2000" b="1" dirty="0">
                <a:solidFill>
                  <a:srgbClr val="0070C0"/>
                </a:solidFill>
                <a:latin typeface="Cambria" pitchFamily="18" charset="0"/>
                <a:ea typeface="Cambria" pitchFamily="18" charset="0"/>
              </a:rPr>
              <a:t>१.१.१ प्रास्ताविक</a:t>
            </a:r>
            <a:endParaRPr lang="en-US" sz="2000" b="1" dirty="0">
              <a:solidFill>
                <a:srgbClr val="0070C0"/>
              </a:solidFill>
              <a:latin typeface="Cambria" pitchFamily="18" charset="0"/>
              <a:ea typeface="Cambria" pitchFamily="18" charset="0"/>
            </a:endParaRPr>
          </a:p>
          <a:p>
            <a:endParaRPr lang="en-US" sz="2000" b="1" dirty="0">
              <a:solidFill>
                <a:srgbClr val="FF00FF"/>
              </a:solidFill>
              <a:latin typeface="Cambria" pitchFamily="18" charset="0"/>
              <a:ea typeface="Cambria" pitchFamily="18" charset="0"/>
            </a:endParaRPr>
          </a:p>
          <a:p>
            <a:r>
              <a:rPr lang="hi-IN" sz="2000" b="1" dirty="0">
                <a:solidFill>
                  <a:srgbClr val="FF0000"/>
                </a:solidFill>
                <a:latin typeface="Cambria" pitchFamily="18" charset="0"/>
                <a:ea typeface="Cambria" pitchFamily="18" charset="0"/>
              </a:rPr>
              <a:t>१.१.२ भाषेचे स्वरूप </a:t>
            </a:r>
            <a:endParaRPr lang="en-US" sz="2000" b="1" dirty="0">
              <a:solidFill>
                <a:srgbClr val="FF0000"/>
              </a:solidFill>
              <a:latin typeface="Cambria" pitchFamily="18" charset="0"/>
              <a:ea typeface="Cambria" pitchFamily="18" charset="0"/>
            </a:endParaRPr>
          </a:p>
          <a:p>
            <a:endParaRPr lang="en-US" sz="2000" b="1" dirty="0">
              <a:solidFill>
                <a:srgbClr val="C00000"/>
              </a:solidFill>
              <a:latin typeface="Cambria" pitchFamily="18" charset="0"/>
              <a:ea typeface="Cambria" pitchFamily="18" charset="0"/>
            </a:endParaRPr>
          </a:p>
          <a:p>
            <a:r>
              <a:rPr lang="hi-IN" sz="2000" b="1" dirty="0">
                <a:solidFill>
                  <a:srgbClr val="0070C0"/>
                </a:solidFill>
                <a:latin typeface="Cambria" pitchFamily="18" charset="0"/>
                <a:ea typeface="Cambria" pitchFamily="18" charset="0"/>
              </a:rPr>
              <a:t>१.१.३ भाषेचे वैशिष्टये</a:t>
            </a:r>
            <a:endParaRPr lang="en-US" sz="2000" b="1" dirty="0">
              <a:solidFill>
                <a:srgbClr val="0070C0"/>
              </a:solidFill>
              <a:latin typeface="Cambria" pitchFamily="18" charset="0"/>
              <a:ea typeface="Cambria" pitchFamily="18" charset="0"/>
            </a:endParaRPr>
          </a:p>
          <a:p>
            <a:endParaRPr lang="en-US" sz="2000" b="1" dirty="0">
              <a:solidFill>
                <a:srgbClr val="0070C0"/>
              </a:solidFill>
              <a:latin typeface="Cambria" pitchFamily="18" charset="0"/>
              <a:ea typeface="Cambria" pitchFamily="18" charset="0"/>
            </a:endParaRPr>
          </a:p>
          <a:p>
            <a:r>
              <a:rPr lang="hi-IN" sz="2000" b="1" dirty="0">
                <a:solidFill>
                  <a:srgbClr val="FF0000"/>
                </a:solidFill>
                <a:latin typeface="Cambria" pitchFamily="18" charset="0"/>
                <a:ea typeface="Cambria" pitchFamily="18" charset="0"/>
              </a:rPr>
              <a:t>१.१.४ भाषेची कार्ये </a:t>
            </a:r>
            <a:endParaRPr lang="en-US" sz="2000" b="1" dirty="0">
              <a:solidFill>
                <a:srgbClr val="FF0000"/>
              </a:solidFill>
              <a:latin typeface="Cambria" pitchFamily="18" charset="0"/>
              <a:ea typeface="Cambria" pitchFamily="18" charset="0"/>
            </a:endParaRPr>
          </a:p>
          <a:p>
            <a:endParaRPr lang="en-US" sz="2000" b="1" dirty="0">
              <a:latin typeface="Cambria" pitchFamily="18" charset="0"/>
              <a:ea typeface="Cambria" pitchFamily="18" charset="0"/>
            </a:endParaRPr>
          </a:p>
          <a:p>
            <a:r>
              <a:rPr lang="hi-IN" sz="2000" b="1" dirty="0">
                <a:solidFill>
                  <a:srgbClr val="0070C0"/>
                </a:solidFill>
                <a:latin typeface="Cambria" pitchFamily="18" charset="0"/>
                <a:ea typeface="Cambria" pitchFamily="18" charset="0"/>
              </a:rPr>
              <a:t>१.१.५ भाषेचा अभ्यास करणारे शास्त्र</a:t>
            </a:r>
            <a:endParaRPr lang="en-US" sz="2000" b="1" dirty="0">
              <a:solidFill>
                <a:srgbClr val="0070C0"/>
              </a:solidFill>
              <a:latin typeface="Cambria" pitchFamily="18" charset="0"/>
              <a:ea typeface="Cambria" pitchFamily="18" charset="0"/>
            </a:endParaRPr>
          </a:p>
          <a:p>
            <a:endParaRPr lang="en-US" sz="2000" b="1" dirty="0">
              <a:solidFill>
                <a:srgbClr val="0070C0"/>
              </a:solidFill>
              <a:latin typeface="Cambria" pitchFamily="18" charset="0"/>
              <a:ea typeface="Cambria" pitchFamily="18" charset="0"/>
            </a:endParaRPr>
          </a:p>
          <a:p>
            <a:r>
              <a:rPr lang="hi-IN" sz="2000" b="1" dirty="0">
                <a:solidFill>
                  <a:srgbClr val="C00000"/>
                </a:solidFill>
                <a:latin typeface="Cambria" pitchFamily="18" charset="0"/>
                <a:ea typeface="Cambria" pitchFamily="18" charset="0"/>
              </a:rPr>
              <a:t>१.१.६ भाषाविज्ञान व्याख्या</a:t>
            </a:r>
            <a:endParaRPr lang="en-US" sz="2000" b="1" dirty="0">
              <a:solidFill>
                <a:srgbClr val="C00000"/>
              </a:solidFill>
              <a:latin typeface="Cambria" pitchFamily="18" charset="0"/>
              <a:ea typeface="Cambria" pitchFamily="18" charset="0"/>
            </a:endParaRPr>
          </a:p>
        </p:txBody>
      </p:sp>
    </p:spTree>
    <p:extLst>
      <p:ext uri="{BB962C8B-B14F-4D97-AF65-F5344CB8AC3E}">
        <p14:creationId xmlns:p14="http://schemas.microsoft.com/office/powerpoint/2010/main" val="79041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00200" y="2057400"/>
            <a:ext cx="5867400" cy="2590800"/>
          </a:xfrm>
          <a:prstGeom prst="roundRect">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lgn="ctr"/>
            <a:r>
              <a:rPr lang="hi-IN" sz="2400" b="1" dirty="0">
                <a:solidFill>
                  <a:srgbClr val="C00000"/>
                </a:solidFill>
              </a:rPr>
              <a:t>१.२ भाषेची संदेशन प्रक्रिया</a:t>
            </a:r>
            <a:endParaRPr lang="en-US" sz="2400" b="1" dirty="0">
              <a:solidFill>
                <a:srgbClr val="C00000"/>
              </a:solidFill>
            </a:endParaRPr>
          </a:p>
          <a:p>
            <a:pPr lvl="0" algn="ctr"/>
            <a:endParaRPr lang="en-US" sz="2400" b="1" dirty="0">
              <a:solidFill>
                <a:srgbClr val="C00000"/>
              </a:solidFill>
            </a:endParaRPr>
          </a:p>
          <a:p>
            <a:pPr lvl="0" algn="ctr"/>
            <a:r>
              <a:rPr lang="hi-IN" b="1" dirty="0">
                <a:solidFill>
                  <a:prstClr val="black"/>
                </a:solidFill>
              </a:rPr>
              <a:t>१.२.१ मानवातील संदेशन प्रक्रिया</a:t>
            </a:r>
            <a:endParaRPr lang="en-US" b="1" dirty="0">
              <a:solidFill>
                <a:prstClr val="black"/>
              </a:solidFill>
            </a:endParaRPr>
          </a:p>
          <a:p>
            <a:pPr lvl="0" algn="ctr"/>
            <a:endParaRPr lang="en-US" b="1" dirty="0">
              <a:solidFill>
                <a:prstClr val="black"/>
              </a:solidFill>
            </a:endParaRPr>
          </a:p>
          <a:p>
            <a:pPr lvl="0" algn="ctr"/>
            <a:r>
              <a:rPr lang="hi-IN" b="1" dirty="0">
                <a:solidFill>
                  <a:prstClr val="black"/>
                </a:solidFill>
              </a:rPr>
              <a:t>१.२.२ मानवेतर प्राण्यातील संदेशन</a:t>
            </a:r>
            <a:endParaRPr lang="en-US" b="1" dirty="0">
              <a:solidFill>
                <a:prstClr val="black"/>
              </a:solidFill>
            </a:endParaRPr>
          </a:p>
        </p:txBody>
      </p:sp>
    </p:spTree>
    <p:extLst>
      <p:ext uri="{BB962C8B-B14F-4D97-AF65-F5344CB8AC3E}">
        <p14:creationId xmlns:p14="http://schemas.microsoft.com/office/powerpoint/2010/main" val="312937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919545"/>
            <a:ext cx="6934200" cy="677108"/>
          </a:xfrm>
          <a:prstGeom prst="rect">
            <a:avLst/>
          </a:prstGeom>
        </p:spPr>
        <p:txBody>
          <a:bodyPr wrap="square">
            <a:spAutoFit/>
          </a:bodyPr>
          <a:lstStyle/>
          <a:p>
            <a:endParaRPr lang="en-US" dirty="0"/>
          </a:p>
          <a:p>
            <a:endParaRPr lang="en-US" sz="2000" b="1" dirty="0"/>
          </a:p>
        </p:txBody>
      </p:sp>
      <p:sp>
        <p:nvSpPr>
          <p:cNvPr id="3" name="Rounded Rectangle 2"/>
          <p:cNvSpPr/>
          <p:nvPr/>
        </p:nvSpPr>
        <p:spPr>
          <a:xfrm>
            <a:off x="1828800" y="1919544"/>
            <a:ext cx="6019800" cy="2804855"/>
          </a:xfrm>
          <a:prstGeom prst="roundRect">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r>
              <a:rPr lang="hi-IN" sz="2800" b="1" dirty="0">
                <a:solidFill>
                  <a:srgbClr val="C00000"/>
                </a:solidFill>
              </a:rPr>
              <a:t>१.३ भाषेची आणि भाषाभ्यासाची अंगे</a:t>
            </a:r>
            <a:endParaRPr lang="en-US" sz="2800" b="1" dirty="0">
              <a:solidFill>
                <a:srgbClr val="C00000"/>
              </a:solidFill>
            </a:endParaRPr>
          </a:p>
          <a:p>
            <a:pPr lvl="0"/>
            <a:endParaRPr lang="en-US" sz="2800" b="1" dirty="0">
              <a:solidFill>
                <a:srgbClr val="C00000"/>
              </a:solidFill>
            </a:endParaRPr>
          </a:p>
          <a:p>
            <a:pPr lvl="0"/>
            <a:r>
              <a:rPr lang="hi-IN" sz="2800" b="1" dirty="0">
                <a:solidFill>
                  <a:srgbClr val="0070C0"/>
                </a:solidFill>
              </a:rPr>
              <a:t>१.४ भाषा अभ्यासाचे महत्व व पध्दती परिचय</a:t>
            </a:r>
            <a:endParaRPr lang="en-US" sz="2800" b="1" dirty="0">
              <a:solidFill>
                <a:srgbClr val="0070C0"/>
              </a:solidFill>
            </a:endParaRPr>
          </a:p>
          <a:p>
            <a:pPr lvl="0"/>
            <a:endParaRPr lang="en-US" sz="2800" b="1" dirty="0">
              <a:solidFill>
                <a:srgbClr val="C00000"/>
              </a:solidFill>
            </a:endParaRPr>
          </a:p>
        </p:txBody>
      </p:sp>
    </p:spTree>
    <p:extLst>
      <p:ext uri="{BB962C8B-B14F-4D97-AF65-F5344CB8AC3E}">
        <p14:creationId xmlns:p14="http://schemas.microsoft.com/office/powerpoint/2010/main" val="65617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74838"/>
            <a:ext cx="7772400" cy="1200329"/>
          </a:xfrm>
          <a:prstGeom prst="rect">
            <a:avLst/>
          </a:prstGeom>
        </p:spPr>
        <p:txBody>
          <a:bodyPr wrap="square">
            <a:spAutoFit/>
          </a:bodyPr>
          <a:lstStyle/>
          <a:p>
            <a:endParaRPr lang="en-US" dirty="0"/>
          </a:p>
          <a:p>
            <a:endParaRPr lang="en-US" dirty="0"/>
          </a:p>
          <a:p>
            <a:endParaRPr lang="en-US" dirty="0"/>
          </a:p>
          <a:p>
            <a:endParaRPr lang="en-US" dirty="0"/>
          </a:p>
        </p:txBody>
      </p:sp>
      <p:sp>
        <p:nvSpPr>
          <p:cNvPr id="4" name="Round Diagonal Corner Rectangle 3"/>
          <p:cNvSpPr/>
          <p:nvPr/>
        </p:nvSpPr>
        <p:spPr>
          <a:xfrm>
            <a:off x="685800" y="609600"/>
            <a:ext cx="7620000" cy="5791200"/>
          </a:xfrm>
          <a:prstGeom prst="round2DiagRect">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lgn="ctr"/>
            <a:r>
              <a:rPr lang="hi-IN" sz="2400" b="1" dirty="0">
                <a:solidFill>
                  <a:srgbClr val="C00000"/>
                </a:solidFill>
              </a:rPr>
              <a:t>१.१ भाषेचे स्वरूप, वैशिष्ट्ये व कार्ये</a:t>
            </a:r>
            <a:endParaRPr lang="en-US" sz="2400" b="1" dirty="0">
              <a:solidFill>
                <a:srgbClr val="C00000"/>
              </a:solidFill>
            </a:endParaRPr>
          </a:p>
          <a:p>
            <a:pPr lvl="0"/>
            <a:r>
              <a:rPr lang="hi-IN" sz="2000" b="1" dirty="0">
                <a:solidFill>
                  <a:srgbClr val="FF00FF"/>
                </a:solidFill>
              </a:rPr>
              <a:t>१.१.१ प्रास्ताविक</a:t>
            </a:r>
            <a:endParaRPr lang="en-US" sz="2000" b="1" dirty="0">
              <a:solidFill>
                <a:srgbClr val="FF00FF"/>
              </a:solidFill>
            </a:endParaRPr>
          </a:p>
          <a:p>
            <a:pPr lvl="0" algn="ctr"/>
            <a:endParaRPr lang="en-US" sz="2000" dirty="0">
              <a:solidFill>
                <a:prstClr val="black"/>
              </a:solidFill>
            </a:endParaRPr>
          </a:p>
          <a:p>
            <a:pPr lvl="0" algn="just">
              <a:lnSpc>
                <a:spcPct val="150000"/>
              </a:lnSpc>
            </a:pPr>
            <a:r>
              <a:rPr lang="en-US" b="1" dirty="0">
                <a:solidFill>
                  <a:prstClr val="black"/>
                </a:solidFill>
                <a:latin typeface="Cambria" pitchFamily="18" charset="0"/>
                <a:ea typeface="Cambria" pitchFamily="18" charset="0"/>
              </a:rPr>
              <a:t>         </a:t>
            </a:r>
            <a:r>
              <a:rPr lang="hi-IN" b="1" dirty="0">
                <a:solidFill>
                  <a:prstClr val="black"/>
                </a:solidFill>
                <a:latin typeface="Cambria" pitchFamily="18" charset="0"/>
                <a:ea typeface="Cambria" pitchFamily="18" charset="0"/>
              </a:rPr>
              <a:t>अमेरिकन शास्त्रज्ञ </a:t>
            </a:r>
            <a:r>
              <a:rPr lang="hi-IN" b="1" dirty="0">
                <a:solidFill>
                  <a:srgbClr val="7030A0"/>
                </a:solidFill>
                <a:latin typeface="Cambria" pitchFamily="18" charset="0"/>
                <a:ea typeface="Cambria" pitchFamily="18" charset="0"/>
              </a:rPr>
              <a:t>एडवर्ड सपीर </a:t>
            </a:r>
            <a:r>
              <a:rPr lang="hi-IN" b="1" dirty="0">
                <a:solidFill>
                  <a:prstClr val="black"/>
                </a:solidFill>
                <a:latin typeface="Cambria" pitchFamily="18" charset="0"/>
                <a:ea typeface="Cambria" pitchFamily="18" charset="0"/>
              </a:rPr>
              <a:t>म्हणतो तसे 'भाषा हा मानवजातीचा अत्यंत प्राचीन वारसा आहे. भाषेचा उदय कदाचित भौतिक संस्कृतीच्या अगदी सुरुवातीच्या विकासाच्या आधी आहे. संस्कृतीचा विकास हा भाषा व्यक्त होईपर्यंत होऊ शकत नाही.' भाषा ही एक सामाजिक संस्था आहे. तिची निर्मिती समाजासाठी व तिचा विकास समाजातच होत असतो. </a:t>
            </a:r>
            <a:r>
              <a:rPr lang="hi-IN" b="1" dirty="0">
                <a:solidFill>
                  <a:srgbClr val="C00000"/>
                </a:solidFill>
                <a:latin typeface="Cambria" pitchFamily="18" charset="0"/>
                <a:ea typeface="Cambria" pitchFamily="18" charset="0"/>
              </a:rPr>
              <a:t>मानवाच्या विकसनशीलतेशी निगडीत असलेला महत्वाचा घटक म्हणजे 'भाषा' होय</a:t>
            </a:r>
            <a:r>
              <a:rPr lang="hi-IN" b="1" dirty="0">
                <a:solidFill>
                  <a:prstClr val="black"/>
                </a:solidFill>
                <a:latin typeface="Cambria" pitchFamily="18" charset="0"/>
                <a:ea typeface="Cambria" pitchFamily="18" charset="0"/>
              </a:rPr>
              <a:t>. हवे शिवाय जसे आपले अस्तित्व नाही. त्याप्रमाणे भाषे शिवाय आपले दैनंदिन जीवन सुलभ होत नाही. म्हणूनच, भाषा हा मानवी जीवनातील एक अविभाज्य घटक ठरते</a:t>
            </a:r>
            <a:endParaRPr lang="en-US" b="1" dirty="0">
              <a:solidFill>
                <a:prstClr val="black"/>
              </a:solidFill>
              <a:latin typeface="Cambria" pitchFamily="18" charset="0"/>
              <a:ea typeface="Cambria" pitchFamily="18" charset="0"/>
            </a:endParaRPr>
          </a:p>
        </p:txBody>
      </p:sp>
    </p:spTree>
    <p:extLst>
      <p:ext uri="{BB962C8B-B14F-4D97-AF65-F5344CB8AC3E}">
        <p14:creationId xmlns:p14="http://schemas.microsoft.com/office/powerpoint/2010/main" val="23353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609600" y="685800"/>
            <a:ext cx="7848600" cy="5410200"/>
          </a:xfrm>
          <a:prstGeom prst="round2DiagRect">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lvl="0"/>
            <a:endParaRPr lang="en-US" sz="2000" b="1" dirty="0">
              <a:solidFill>
                <a:srgbClr val="FF0000"/>
              </a:solidFill>
              <a:latin typeface="Cambria" pitchFamily="18" charset="0"/>
              <a:ea typeface="Cambria" pitchFamily="18" charset="0"/>
            </a:endParaRPr>
          </a:p>
          <a:p>
            <a:pPr lvl="0"/>
            <a:r>
              <a:rPr lang="hi-IN" sz="2000" b="1" dirty="0">
                <a:solidFill>
                  <a:srgbClr val="FF0000"/>
                </a:solidFill>
                <a:latin typeface="Cambria" pitchFamily="18" charset="0"/>
                <a:ea typeface="Cambria" pitchFamily="18" charset="0"/>
              </a:rPr>
              <a:t>१.१.२ भाषेचे स्वरूप </a:t>
            </a:r>
            <a:endParaRPr lang="en-US" sz="2000" b="1" dirty="0">
              <a:solidFill>
                <a:srgbClr val="FF0000"/>
              </a:solidFill>
              <a:latin typeface="Cambria" pitchFamily="18" charset="0"/>
              <a:ea typeface="Cambria" pitchFamily="18" charset="0"/>
            </a:endParaRPr>
          </a:p>
          <a:p>
            <a:pPr lvl="0" algn="just">
              <a:lnSpc>
                <a:spcPct val="150000"/>
              </a:lnSpc>
            </a:pPr>
            <a:endParaRPr lang="en-US" sz="1600" b="1" dirty="0">
              <a:solidFill>
                <a:prstClr val="black"/>
              </a:solidFill>
              <a:latin typeface="Cambria" pitchFamily="18" charset="0"/>
              <a:ea typeface="Cambria" pitchFamily="18" charset="0"/>
            </a:endParaRPr>
          </a:p>
          <a:p>
            <a:pPr lvl="0" algn="just">
              <a:lnSpc>
                <a:spcPct val="150000"/>
              </a:lnSpc>
            </a:pPr>
            <a:r>
              <a:rPr lang="hi-IN" sz="1600" b="1" dirty="0">
                <a:solidFill>
                  <a:prstClr val="black"/>
                </a:solidFill>
                <a:latin typeface="Cambria" pitchFamily="18" charset="0"/>
                <a:ea typeface="Cambria" pitchFamily="18" charset="0"/>
              </a:rPr>
              <a:t>भाष' या संस्कृत धातू पासून 'भाषा' हा शब्द तयार होतो. 'बोलणे' असा होतो. प्रत्येक व्यक्ती स्वर यंत्राद्वारे उच्चारले गेलेले ध्वनी  बाहेर काढून आपले विचार मांडते. म्हणजेच 'मुखावाटे ध्वनींचे उच्चारण करे व्यवहार साधण्याचे 'भाषा' हे प्रभावी साधन आहे. थोडक्यात, भाषा ध्वनींचा सार्थ समूह होय. त्याद्वारे दैनंदिन व्यवहारात एकमेकांशी संपर्क सा जातो. या वैशिष्ट्यामुळेच व्यवहारपूर्तीचे व विचार प्रकटीकरणाचे प्रभावी म्हणजे 'भाषा' होय." असे म्हटले जाते</a:t>
            </a:r>
            <a:endParaRPr lang="en-US" sz="1600" b="1" dirty="0">
              <a:solidFill>
                <a:prstClr val="black"/>
              </a:solidFill>
              <a:latin typeface="Cambria" pitchFamily="18" charset="0"/>
              <a:ea typeface="Cambria" pitchFamily="18" charset="0"/>
            </a:endParaRPr>
          </a:p>
          <a:p>
            <a:endParaRPr lang="en-US" sz="2400" b="1" dirty="0">
              <a:solidFill>
                <a:srgbClr val="C00000"/>
              </a:solidFill>
            </a:endParaRPr>
          </a:p>
          <a:p>
            <a:pPr marL="342900" indent="-342900">
              <a:buAutoNum type="hindiNumPeriod"/>
            </a:pPr>
            <a:r>
              <a:rPr lang="hi-IN" sz="1600" b="1" dirty="0">
                <a:solidFill>
                  <a:srgbClr val="7030A0"/>
                </a:solidFill>
              </a:rPr>
              <a:t>एकमेकांशी संपर्क साधणे.</a:t>
            </a:r>
            <a:endParaRPr lang="en-US" sz="1600" b="1" dirty="0">
              <a:solidFill>
                <a:srgbClr val="7030A0"/>
              </a:solidFill>
            </a:endParaRPr>
          </a:p>
          <a:p>
            <a:pPr marL="342900" indent="-342900">
              <a:buAutoNum type="hindiNumPeriod"/>
            </a:pPr>
            <a:endParaRPr lang="en-US" sz="1600" b="1" dirty="0">
              <a:solidFill>
                <a:srgbClr val="7030A0"/>
              </a:solidFill>
            </a:endParaRPr>
          </a:p>
          <a:p>
            <a:pPr marL="342900" indent="-342900">
              <a:buAutoNum type="hindiNumPeriod"/>
            </a:pPr>
            <a:r>
              <a:rPr lang="hi-IN" sz="1600" b="1" dirty="0">
                <a:solidFill>
                  <a:srgbClr val="7030A0"/>
                </a:solidFill>
              </a:rPr>
              <a:t> विचारांची देवाण-घेवाण करणे. </a:t>
            </a:r>
            <a:endParaRPr lang="en-US" sz="1600" b="1" dirty="0">
              <a:solidFill>
                <a:srgbClr val="7030A0"/>
              </a:solidFill>
            </a:endParaRPr>
          </a:p>
          <a:p>
            <a:pPr marL="342900" indent="-342900">
              <a:buAutoNum type="hindiNumPeriod"/>
            </a:pPr>
            <a:endParaRPr lang="en-US" sz="1600" b="1" dirty="0">
              <a:solidFill>
                <a:srgbClr val="7030A0"/>
              </a:solidFill>
            </a:endParaRPr>
          </a:p>
          <a:p>
            <a:pPr marL="342900" indent="-342900">
              <a:buAutoNum type="hindiNumPeriod"/>
            </a:pPr>
            <a:r>
              <a:rPr lang="hi-IN" sz="1600" b="1" dirty="0">
                <a:solidFill>
                  <a:srgbClr val="7030A0"/>
                </a:solidFill>
              </a:rPr>
              <a:t> मनातील विचार कल्पना भावना त्यांचे प्रकटीकरण करणे. </a:t>
            </a:r>
            <a:endParaRPr lang="en-US" sz="1600" b="1" dirty="0">
              <a:solidFill>
                <a:srgbClr val="7030A0"/>
              </a:solidFill>
            </a:endParaRPr>
          </a:p>
          <a:p>
            <a:pPr marL="342900" indent="-342900">
              <a:buAutoNum type="hindiNumPeriod"/>
            </a:pPr>
            <a:endParaRPr lang="en-US" sz="1600" b="1" dirty="0">
              <a:solidFill>
                <a:srgbClr val="7030A0"/>
              </a:solidFill>
            </a:endParaRPr>
          </a:p>
          <a:p>
            <a:pPr marL="342900" indent="-342900">
              <a:buAutoNum type="hindiNumPeriod"/>
            </a:pPr>
            <a:r>
              <a:rPr lang="hi-IN" sz="1600" b="1" dirty="0">
                <a:solidFill>
                  <a:srgbClr val="7030A0"/>
                </a:solidFill>
              </a:rPr>
              <a:t> लोक व्यवहार साधणे.</a:t>
            </a:r>
            <a:endParaRPr lang="en-US" sz="1600" b="1" dirty="0">
              <a:solidFill>
                <a:srgbClr val="7030A0"/>
              </a:solidFill>
            </a:endParaRPr>
          </a:p>
        </p:txBody>
      </p:sp>
    </p:spTree>
    <p:extLst>
      <p:ext uri="{BB962C8B-B14F-4D97-AF65-F5344CB8AC3E}">
        <p14:creationId xmlns:p14="http://schemas.microsoft.com/office/powerpoint/2010/main" val="208039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457200" y="228600"/>
            <a:ext cx="8305800" cy="6324600"/>
          </a:xfrm>
          <a:prstGeom prst="round2DiagRect">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marL="285750" lvl="0" indent="-285750">
              <a:buFont typeface="Wingdings" pitchFamily="2" charset="2"/>
              <a:buChar char="v"/>
            </a:pPr>
            <a:r>
              <a:rPr lang="hi-IN" sz="2000" b="1" dirty="0">
                <a:solidFill>
                  <a:srgbClr val="7030A0"/>
                </a:solidFill>
              </a:rPr>
              <a:t>१.१.३ भाषेची वैशिष्टये</a:t>
            </a:r>
            <a:endParaRPr lang="en-US" sz="2000" b="1" dirty="0">
              <a:solidFill>
                <a:srgbClr val="7030A0"/>
              </a:solidFill>
            </a:endParaRPr>
          </a:p>
          <a:p>
            <a:pPr marL="285750" lvl="0" indent="-285750">
              <a:buFont typeface="Wingdings" pitchFamily="2" charset="2"/>
              <a:buChar char="v"/>
            </a:pPr>
            <a:endParaRPr lang="en-US" sz="2000" b="1" dirty="0">
              <a:solidFill>
                <a:srgbClr val="7030A0"/>
              </a:solidFill>
            </a:endParaRPr>
          </a:p>
          <a:p>
            <a:pPr marL="285750" lvl="0" indent="-285750">
              <a:buFont typeface="Wingdings" pitchFamily="2" charset="2"/>
              <a:buChar char="v"/>
            </a:pPr>
            <a:r>
              <a:rPr lang="hi-IN" b="1" dirty="0">
                <a:solidFill>
                  <a:srgbClr val="C00000"/>
                </a:solidFill>
              </a:rPr>
              <a:t>भाषा ही अर्जित वस्तू असून प्रयत्न साध्य साधन आहे. </a:t>
            </a:r>
            <a:endParaRPr lang="en-US" b="1" dirty="0">
              <a:solidFill>
                <a:srgbClr val="C00000"/>
              </a:solidFill>
            </a:endParaRPr>
          </a:p>
          <a:p>
            <a:pPr marL="285750" lvl="0" indent="-285750">
              <a:buFont typeface="Wingdings" pitchFamily="2" charset="2"/>
              <a:buChar char="v"/>
            </a:pPr>
            <a:endParaRPr lang="en-US" b="1" dirty="0">
              <a:solidFill>
                <a:srgbClr val="C00000"/>
              </a:solidFill>
            </a:endParaRPr>
          </a:p>
          <a:p>
            <a:pPr marL="285750" lvl="0" indent="-285750">
              <a:buFont typeface="Wingdings" pitchFamily="2" charset="2"/>
              <a:buChar char="v"/>
            </a:pPr>
            <a:r>
              <a:rPr lang="hi-IN" b="1" dirty="0">
                <a:solidFill>
                  <a:srgbClr val="C00000"/>
                </a:solidFill>
              </a:rPr>
              <a:t>दोन व्यक्तींशी संवाद साधण्याचे कार्य ती</a:t>
            </a:r>
            <a:r>
              <a:rPr lang="en-US" b="1" dirty="0">
                <a:solidFill>
                  <a:srgbClr val="C00000"/>
                </a:solidFill>
              </a:rPr>
              <a:t> </a:t>
            </a:r>
            <a:r>
              <a:rPr lang="hi-IN" b="1" dirty="0">
                <a:solidFill>
                  <a:srgbClr val="C00000"/>
                </a:solidFill>
              </a:rPr>
              <a:t>करते</a:t>
            </a:r>
            <a:endParaRPr lang="en-US" b="1" dirty="0">
              <a:solidFill>
                <a:srgbClr val="C00000"/>
              </a:solidFill>
            </a:endParaRPr>
          </a:p>
          <a:p>
            <a:pPr marL="285750" lvl="0" indent="-285750">
              <a:buFont typeface="Wingdings" pitchFamily="2" charset="2"/>
              <a:buChar char="v"/>
            </a:pPr>
            <a:endParaRPr lang="en-US" b="1" dirty="0">
              <a:solidFill>
                <a:srgbClr val="C00000"/>
              </a:solidFill>
            </a:endParaRPr>
          </a:p>
          <a:p>
            <a:pPr marL="285750" lvl="0" indent="-285750">
              <a:buFont typeface="Wingdings" pitchFamily="2" charset="2"/>
              <a:buChar char="v"/>
            </a:pPr>
            <a:r>
              <a:rPr lang="hi-IN" b="1" dirty="0">
                <a:solidFill>
                  <a:srgbClr val="C00000"/>
                </a:solidFill>
              </a:rPr>
              <a:t>ती संकेताधिष्ठीत पध्दती आहे.</a:t>
            </a:r>
            <a:endParaRPr lang="en-US" b="1" dirty="0">
              <a:solidFill>
                <a:srgbClr val="C00000"/>
              </a:solidFill>
            </a:endParaRPr>
          </a:p>
          <a:p>
            <a:pPr marL="285750" lvl="0" indent="-285750">
              <a:buFont typeface="Wingdings" pitchFamily="2" charset="2"/>
              <a:buChar char="v"/>
            </a:pPr>
            <a:endParaRPr lang="en-US" b="1" dirty="0">
              <a:solidFill>
                <a:srgbClr val="C00000"/>
              </a:solidFill>
            </a:endParaRPr>
          </a:p>
          <a:p>
            <a:pPr marL="285750" lvl="0" indent="-285750">
              <a:buFont typeface="Wingdings" pitchFamily="2" charset="2"/>
              <a:buChar char="v"/>
            </a:pPr>
            <a:r>
              <a:rPr lang="hi-IN" b="1" dirty="0">
                <a:solidFill>
                  <a:srgbClr val="7030A0"/>
                </a:solidFill>
              </a:rPr>
              <a:t>भाषा ही ध्वनीरूप मौखिक व्यवस्था आहे.</a:t>
            </a:r>
            <a:endParaRPr lang="en-US" b="1" dirty="0">
              <a:solidFill>
                <a:srgbClr val="7030A0"/>
              </a:solidFill>
            </a:endParaRPr>
          </a:p>
          <a:p>
            <a:pPr marL="285750" lvl="0" indent="-285750">
              <a:buFont typeface="Wingdings" pitchFamily="2" charset="2"/>
              <a:buChar char="v"/>
            </a:pPr>
            <a:endParaRPr lang="en-US" b="1" dirty="0">
              <a:solidFill>
                <a:srgbClr val="7030A0"/>
              </a:solidFill>
            </a:endParaRPr>
          </a:p>
          <a:p>
            <a:pPr marL="285750" lvl="0" indent="-285750">
              <a:buFont typeface="Wingdings" pitchFamily="2" charset="2"/>
              <a:buChar char="v"/>
            </a:pPr>
            <a:r>
              <a:rPr lang="hi-IN" b="1" dirty="0">
                <a:solidFill>
                  <a:srgbClr val="7030A0"/>
                </a:solidFill>
              </a:rPr>
              <a:t>भाषा ही चिन्हांकीत व्यवस्था आहे.</a:t>
            </a:r>
            <a:endParaRPr lang="en-US" b="1" dirty="0">
              <a:solidFill>
                <a:srgbClr val="7030A0"/>
              </a:solidFill>
            </a:endParaRPr>
          </a:p>
          <a:p>
            <a:pPr marL="285750" lvl="0" indent="-285750">
              <a:buFont typeface="Wingdings" pitchFamily="2" charset="2"/>
              <a:buChar char="v"/>
            </a:pPr>
            <a:endParaRPr lang="en-US" b="1" dirty="0">
              <a:solidFill>
                <a:srgbClr val="7030A0"/>
              </a:solidFill>
            </a:endParaRPr>
          </a:p>
          <a:p>
            <a:pPr marL="285750" lvl="0" indent="-285750">
              <a:buFont typeface="Wingdings" pitchFamily="2" charset="2"/>
              <a:buChar char="v"/>
            </a:pPr>
            <a:r>
              <a:rPr lang="hi-IN" b="1" dirty="0">
                <a:solidFill>
                  <a:srgbClr val="7030A0"/>
                </a:solidFill>
              </a:rPr>
              <a:t>शारीरिक व मानसिक क्रियांच्या संयोगातून भाषा सिध्द होते</a:t>
            </a:r>
            <a:r>
              <a:rPr lang="hi-IN" b="1" dirty="0">
                <a:solidFill>
                  <a:schemeClr val="tx1"/>
                </a:solidFill>
              </a:rPr>
              <a:t>.</a:t>
            </a:r>
            <a:endParaRPr lang="en-US" b="1" dirty="0">
              <a:solidFill>
                <a:schemeClr val="tx1"/>
              </a:solidFill>
            </a:endParaRPr>
          </a:p>
          <a:p>
            <a:pPr marL="285750" lvl="0" indent="-285750">
              <a:buFont typeface="Wingdings" pitchFamily="2" charset="2"/>
              <a:buChar char="v"/>
            </a:pPr>
            <a:endParaRPr lang="en-US" b="1" dirty="0">
              <a:solidFill>
                <a:schemeClr val="tx1"/>
              </a:solidFill>
            </a:endParaRPr>
          </a:p>
          <a:p>
            <a:pPr marL="285750" lvl="0" indent="-285750">
              <a:buFont typeface="Wingdings" pitchFamily="2" charset="2"/>
              <a:buChar char="v"/>
            </a:pPr>
            <a:r>
              <a:rPr lang="hi-IN" b="1" dirty="0">
                <a:solidFill>
                  <a:srgbClr val="FF00FF"/>
                </a:solidFill>
              </a:rPr>
              <a:t>भाषा ही ध्वनीचा सार्थ समूह आहे.</a:t>
            </a:r>
            <a:endParaRPr lang="en-US" b="1" dirty="0">
              <a:solidFill>
                <a:srgbClr val="FF00FF"/>
              </a:solidFill>
            </a:endParaRPr>
          </a:p>
          <a:p>
            <a:pPr marL="285750" lvl="0" indent="-285750">
              <a:buFont typeface="Wingdings" pitchFamily="2" charset="2"/>
              <a:buChar char="v"/>
            </a:pPr>
            <a:endParaRPr lang="en-US" b="1" dirty="0">
              <a:solidFill>
                <a:srgbClr val="FF00FF"/>
              </a:solidFill>
            </a:endParaRPr>
          </a:p>
          <a:p>
            <a:pPr marL="285750" lvl="0" indent="-285750">
              <a:buFont typeface="Wingdings" pitchFamily="2" charset="2"/>
              <a:buChar char="v"/>
            </a:pPr>
            <a:r>
              <a:rPr lang="hi-IN" b="1" dirty="0">
                <a:solidFill>
                  <a:srgbClr val="FF00FF"/>
                </a:solidFill>
              </a:rPr>
              <a:t>भाषा ही अदृश्य व क्षणिक आहे.</a:t>
            </a:r>
            <a:endParaRPr lang="en-US" b="1" dirty="0">
              <a:solidFill>
                <a:srgbClr val="FF00FF"/>
              </a:solidFill>
            </a:endParaRPr>
          </a:p>
          <a:p>
            <a:pPr marL="285750" lvl="0" indent="-285750">
              <a:buFont typeface="Wingdings" pitchFamily="2" charset="2"/>
              <a:buChar char="v"/>
            </a:pPr>
            <a:endParaRPr lang="en-US" b="1" dirty="0">
              <a:solidFill>
                <a:srgbClr val="FF00FF"/>
              </a:solidFill>
            </a:endParaRPr>
          </a:p>
          <a:p>
            <a:pPr marL="285750" lvl="0" indent="-285750">
              <a:buFont typeface="Wingdings" pitchFamily="2" charset="2"/>
              <a:buChar char="v"/>
            </a:pPr>
            <a:r>
              <a:rPr lang="hi-IN" b="1" dirty="0">
                <a:solidFill>
                  <a:srgbClr val="FF00FF"/>
                </a:solidFill>
              </a:rPr>
              <a:t>भाषा ही परिवर्तनशिल वस्तू आहे.</a:t>
            </a:r>
            <a:endParaRPr lang="en-US" b="1" dirty="0">
              <a:solidFill>
                <a:srgbClr val="FF00FF"/>
              </a:solidFill>
            </a:endParaRPr>
          </a:p>
          <a:p>
            <a:pPr marL="285750" lvl="0" indent="-285750">
              <a:buFont typeface="Wingdings" pitchFamily="2" charset="2"/>
              <a:buChar char="v"/>
            </a:pPr>
            <a:endParaRPr lang="en-US" b="1" dirty="0">
              <a:solidFill>
                <a:srgbClr val="FF00FF"/>
              </a:solidFill>
            </a:endParaRPr>
          </a:p>
          <a:p>
            <a:pPr marL="285750" lvl="0" indent="-285750">
              <a:buFont typeface="Wingdings" pitchFamily="2" charset="2"/>
              <a:buChar char="v"/>
            </a:pPr>
            <a:r>
              <a:rPr lang="hi-IN" b="1" dirty="0">
                <a:solidFill>
                  <a:srgbClr val="FF00FF"/>
                </a:solidFill>
              </a:rPr>
              <a:t>भाषा परंपरेने चालत आलेला सामाजिक वारसा आहे. </a:t>
            </a:r>
            <a:endParaRPr lang="en-US" b="1" dirty="0">
              <a:solidFill>
                <a:srgbClr val="FF00FF"/>
              </a:solidFill>
            </a:endParaRPr>
          </a:p>
        </p:txBody>
      </p:sp>
    </p:spTree>
    <p:extLst>
      <p:ext uri="{BB962C8B-B14F-4D97-AF65-F5344CB8AC3E}">
        <p14:creationId xmlns:p14="http://schemas.microsoft.com/office/powerpoint/2010/main" val="4165046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533400" y="590550"/>
            <a:ext cx="8153400" cy="5124450"/>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2000" b="1" dirty="0">
                <a:solidFill>
                  <a:srgbClr val="FF0000"/>
                </a:solidFill>
                <a:latin typeface="Cambria" pitchFamily="18" charset="0"/>
                <a:ea typeface="Cambria" pitchFamily="18" charset="0"/>
              </a:rPr>
              <a:t>१.१.४ भाषेची कार्ये </a:t>
            </a:r>
            <a:endParaRPr lang="en-US" sz="2000" b="1" dirty="0">
              <a:solidFill>
                <a:srgbClr val="FF0000"/>
              </a:solidFill>
              <a:latin typeface="Cambria" pitchFamily="18" charset="0"/>
              <a:ea typeface="Cambria" pitchFamily="18" charset="0"/>
            </a:endParaRPr>
          </a:p>
          <a:p>
            <a:pPr lvl="0"/>
            <a:endParaRPr lang="en-US" sz="2000" b="1" dirty="0">
              <a:solidFill>
                <a:srgbClr val="FF0000"/>
              </a:solidFill>
              <a:latin typeface="Cambria" pitchFamily="18" charset="0"/>
              <a:ea typeface="Cambria" pitchFamily="18" charset="0"/>
            </a:endParaRPr>
          </a:p>
          <a:p>
            <a:pPr marL="285750" indent="-285750">
              <a:buFont typeface="Wingdings" pitchFamily="2" charset="2"/>
              <a:buChar char="q"/>
            </a:pPr>
            <a:r>
              <a:rPr lang="hi-IN" sz="1600" b="1" dirty="0">
                <a:solidFill>
                  <a:schemeClr val="tx1"/>
                </a:solidFill>
              </a:rPr>
              <a:t>भाषा ही व्यक्तीच्या गरजा, इच्छा, तक्रारी, मते, अनुभव व्यक म्हणजेच भाषा वकरण्याचे कार्य करते.</a:t>
            </a:r>
            <a:endParaRPr lang="en-US" sz="1600" b="1" dirty="0">
              <a:solidFill>
                <a:schemeClr val="tx1"/>
              </a:solidFill>
            </a:endParaRPr>
          </a:p>
          <a:p>
            <a:pPr marL="285750" indent="-285750">
              <a:buFont typeface="Wingdings" pitchFamily="2" charset="2"/>
              <a:buChar char="q"/>
            </a:pPr>
            <a:endParaRPr lang="en-US" sz="1600" b="1" dirty="0">
              <a:solidFill>
                <a:schemeClr val="tx1"/>
              </a:solidFill>
            </a:endParaRPr>
          </a:p>
          <a:p>
            <a:pPr marL="285750" indent="-285750">
              <a:buFont typeface="Wingdings" pitchFamily="2" charset="2"/>
              <a:buChar char="q"/>
            </a:pPr>
            <a:r>
              <a:rPr lang="hi-IN" sz="1600" b="1" dirty="0">
                <a:solidFill>
                  <a:schemeClr val="tx1"/>
                </a:solidFill>
              </a:rPr>
              <a:t>भाषा व्यक्तींच्या भावनांचे प्रकटीकरण करते.</a:t>
            </a:r>
            <a:endParaRPr lang="en-US" sz="1600" b="1" dirty="0">
              <a:solidFill>
                <a:schemeClr val="tx1"/>
              </a:solidFill>
            </a:endParaRPr>
          </a:p>
          <a:p>
            <a:pPr marL="285750" indent="-285750">
              <a:buFont typeface="Wingdings" pitchFamily="2" charset="2"/>
              <a:buChar char="q"/>
            </a:pPr>
            <a:endParaRPr lang="en-US" sz="1600" b="1" dirty="0">
              <a:solidFill>
                <a:schemeClr val="tx1"/>
              </a:solidFill>
            </a:endParaRPr>
          </a:p>
          <a:p>
            <a:pPr marL="285750" indent="-285750">
              <a:buFont typeface="Wingdings" pitchFamily="2" charset="2"/>
              <a:buChar char="q"/>
            </a:pPr>
            <a:r>
              <a:rPr lang="hi-IN" sz="1600" b="1" dirty="0">
                <a:solidFill>
                  <a:schemeClr val="tx1"/>
                </a:solidFill>
              </a:rPr>
              <a:t> शब्दोच्चारण करणे हे भाषेचे महत्वाचे कार्य आहे.</a:t>
            </a:r>
            <a:endParaRPr lang="en-US" sz="1600" b="1" dirty="0">
              <a:solidFill>
                <a:schemeClr val="tx1"/>
              </a:solidFill>
            </a:endParaRPr>
          </a:p>
          <a:p>
            <a:pPr marL="285750" indent="-285750">
              <a:buFont typeface="Wingdings" pitchFamily="2" charset="2"/>
              <a:buChar char="q"/>
            </a:pPr>
            <a:endParaRPr lang="en-US" sz="1600" b="1" dirty="0">
              <a:solidFill>
                <a:schemeClr val="tx1"/>
              </a:solidFill>
            </a:endParaRPr>
          </a:p>
          <a:p>
            <a:pPr marL="285750" indent="-285750">
              <a:buFont typeface="Wingdings" pitchFamily="2" charset="2"/>
              <a:buChar char="q"/>
            </a:pPr>
            <a:r>
              <a:rPr lang="hi-IN" sz="1600" b="1" dirty="0">
                <a:solidFill>
                  <a:schemeClr val="tx1"/>
                </a:solidFill>
              </a:rPr>
              <a:t>भाषेच्या आधारे अनेक प्रकारची माहिती मिळते आणि भाषा विविध कौशल्ये शिकण्याचे एक साधन बनते. </a:t>
            </a:r>
            <a:endParaRPr lang="en-US" sz="1600" b="1" dirty="0">
              <a:solidFill>
                <a:schemeClr val="tx1"/>
              </a:solidFill>
            </a:endParaRPr>
          </a:p>
          <a:p>
            <a:pPr marL="285750" indent="-285750">
              <a:buFont typeface="Wingdings" pitchFamily="2" charset="2"/>
              <a:buChar char="q"/>
            </a:pPr>
            <a:endParaRPr lang="en-US" sz="1600" b="1" dirty="0">
              <a:solidFill>
                <a:schemeClr val="tx1"/>
              </a:solidFill>
            </a:endParaRPr>
          </a:p>
          <a:p>
            <a:pPr marL="285750" indent="-285750">
              <a:buFont typeface="Wingdings" pitchFamily="2" charset="2"/>
              <a:buChar char="q"/>
            </a:pPr>
            <a:r>
              <a:rPr lang="hi-IN" sz="1600" b="1" dirty="0">
                <a:solidFill>
                  <a:schemeClr val="tx1"/>
                </a:solidFill>
              </a:rPr>
              <a:t>भाषा दोघांमधील सामाजिक आंतरक्रिया चालू ठेवते. </a:t>
            </a:r>
            <a:endParaRPr lang="en-US" sz="1600" b="1" dirty="0">
              <a:solidFill>
                <a:schemeClr val="tx1"/>
              </a:solidFill>
            </a:endParaRPr>
          </a:p>
          <a:p>
            <a:pPr marL="285750" indent="-285750">
              <a:buFont typeface="Wingdings" pitchFamily="2" charset="2"/>
              <a:buChar char="q"/>
            </a:pPr>
            <a:endParaRPr lang="en-US" sz="1600" b="1" dirty="0">
              <a:solidFill>
                <a:schemeClr val="tx1"/>
              </a:solidFill>
            </a:endParaRPr>
          </a:p>
          <a:p>
            <a:pPr marL="285750" indent="-285750">
              <a:buFont typeface="Wingdings" pitchFamily="2" charset="2"/>
              <a:buChar char="q"/>
            </a:pPr>
            <a:r>
              <a:rPr lang="hi-IN" sz="1600" b="1" dirty="0">
                <a:solidFill>
                  <a:schemeClr val="tx1"/>
                </a:solidFill>
              </a:rPr>
              <a:t>माणसाचएकमेकांशी ओळख करून देते आणि संवादास कारणीभूत होते..</a:t>
            </a:r>
            <a:endParaRPr lang="en-US" sz="1600" b="1" dirty="0">
              <a:solidFill>
                <a:schemeClr val="tx1"/>
              </a:solidFill>
            </a:endParaRP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136518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685800" y="895349"/>
            <a:ext cx="7772400" cy="5496783"/>
          </a:xfrm>
          <a:prstGeom prst="round2Diag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i-IN" sz="1400" b="1" dirty="0">
                <a:solidFill>
                  <a:prstClr val="black"/>
                </a:solidFill>
                <a:latin typeface="Times New Roman" pitchFamily="18" charset="0"/>
              </a:rPr>
              <a:t>जर्मन मानसशास्त्रज्ञ कार्ल ब्युलर यांच्या मते भाषेची तीन प्रमुख कार्ये आहेत.</a:t>
            </a:r>
            <a:endParaRPr lang="en-US" sz="1400" b="1" dirty="0">
              <a:solidFill>
                <a:prstClr val="black"/>
              </a:solidFill>
              <a:latin typeface="Times New Roman" pitchFamily="18" charset="0"/>
              <a:cs typeface="Times New Roman" pitchFamily="18" charset="0"/>
            </a:endParaRPr>
          </a:p>
          <a:p>
            <a:pPr lvl="0"/>
            <a:endParaRPr lang="en-US" sz="1400" b="1" dirty="0">
              <a:solidFill>
                <a:prstClr val="black"/>
              </a:solidFill>
              <a:latin typeface="Times New Roman" pitchFamily="18" charset="0"/>
              <a:cs typeface="Times New Roman" pitchFamily="18" charset="0"/>
            </a:endParaRPr>
          </a:p>
          <a:p>
            <a:pPr marL="342900" lvl="0" indent="-342900">
              <a:buFontTx/>
              <a:buAutoNum type="hindiNumPeriod"/>
            </a:pPr>
            <a:r>
              <a:rPr lang="hi-IN" sz="1400" b="1" dirty="0">
                <a:solidFill>
                  <a:prstClr val="black"/>
                </a:solidFill>
                <a:latin typeface="Times New Roman" pitchFamily="18" charset="0"/>
              </a:rPr>
              <a:t>पहिले अर्थात ज्ञान, आकलन हे भाषेचे कार्य</a:t>
            </a:r>
            <a:r>
              <a:rPr lang="en-US" sz="1400" b="1" dirty="0">
                <a:solidFill>
                  <a:prstClr val="black"/>
                </a:solidFill>
                <a:latin typeface="Times New Roman" pitchFamily="18" charset="0"/>
                <a:cs typeface="Times New Roman" pitchFamily="18" charset="0"/>
              </a:rPr>
              <a:t>.</a:t>
            </a:r>
          </a:p>
          <a:p>
            <a:pPr marL="342900" lvl="0" indent="-342900">
              <a:buFontTx/>
              <a:buAutoNum type="hindiNumPeriod"/>
            </a:pPr>
            <a:endParaRPr lang="en-US" sz="1400" b="1" dirty="0">
              <a:solidFill>
                <a:prstClr val="black"/>
              </a:solidFill>
              <a:latin typeface="Times New Roman" pitchFamily="18" charset="0"/>
              <a:cs typeface="Times New Roman" pitchFamily="18" charset="0"/>
            </a:endParaRPr>
          </a:p>
          <a:p>
            <a:pPr marL="342900" lvl="0" indent="-342900">
              <a:buFontTx/>
              <a:buAutoNum type="hindiNumPeriod"/>
            </a:pPr>
            <a:r>
              <a:rPr lang="hi-IN" sz="1400" b="1" dirty="0">
                <a:solidFill>
                  <a:prstClr val="black"/>
                </a:solidFill>
                <a:latin typeface="Times New Roman" pitchFamily="18" charset="0"/>
              </a:rPr>
              <a:t>दुसरे अभिव्यक्ति यात भावनिक आणि इतर अभिव्यक्तींचा समावेश होतो.</a:t>
            </a:r>
            <a:endParaRPr lang="en-US" sz="1400" b="1" dirty="0">
              <a:solidFill>
                <a:prstClr val="black"/>
              </a:solidFill>
              <a:latin typeface="Times New Roman" pitchFamily="18" charset="0"/>
              <a:cs typeface="Times New Roman" pitchFamily="18" charset="0"/>
            </a:endParaRPr>
          </a:p>
          <a:p>
            <a:pPr marL="342900" lvl="0" indent="-342900">
              <a:buFontTx/>
              <a:buAutoNum type="hindiNumPeriod"/>
            </a:pPr>
            <a:endParaRPr lang="en-US" sz="1400" b="1" dirty="0">
              <a:solidFill>
                <a:prstClr val="black"/>
              </a:solidFill>
              <a:latin typeface="Times New Roman" pitchFamily="18" charset="0"/>
              <a:cs typeface="Times New Roman" pitchFamily="18" charset="0"/>
            </a:endParaRPr>
          </a:p>
          <a:p>
            <a:pPr marL="342900" lvl="0" indent="-342900">
              <a:buFontTx/>
              <a:buAutoNum type="hindiNumPeriod"/>
            </a:pPr>
            <a:r>
              <a:rPr lang="hi-IN" sz="1400" b="1" dirty="0">
                <a:solidFill>
                  <a:prstClr val="black"/>
                </a:solidFill>
                <a:latin typeface="Times New Roman" pitchFamily="18" charset="0"/>
              </a:rPr>
              <a:t>तिसरे साधनपर म्हणजे भाषिककृतींमधून इतर व्यक्तींचे वर्तन, कृती प्रभावित करून एखादी गोष्ट साध्य करणे होय.</a:t>
            </a:r>
            <a:endParaRPr lang="en-US" sz="1400" b="1" dirty="0">
              <a:solidFill>
                <a:prstClr val="black"/>
              </a:solidFill>
              <a:latin typeface="Times New Roman" pitchFamily="18" charset="0"/>
              <a:cs typeface="Times New Roman" pitchFamily="18" charset="0"/>
            </a:endParaRPr>
          </a:p>
          <a:p>
            <a:pPr marL="342900" lvl="0" indent="-342900">
              <a:buFontTx/>
              <a:buAutoNum type="hindiNumPeriod"/>
            </a:pP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r>
              <a:rPr lang="hi-IN" sz="1400" b="1" dirty="0">
                <a:solidFill>
                  <a:prstClr val="black"/>
                </a:solidFill>
                <a:latin typeface="Times New Roman" pitchFamily="18" charset="0"/>
              </a:rPr>
              <a:t>संवाद आणि संप्रेषण हे भाषेचेमुख्य कार्य आहे.अनुभव व्यक्त करणे, जुने ज्ञान नव्या पिढीला देणे, नव्या ज्ञानाचासंचय करण्याचे कामही भाषा करते. </a:t>
            </a:r>
            <a:endParaRPr lang="en-US" sz="1400" b="1" dirty="0" smtClean="0">
              <a:solidFill>
                <a:prstClr val="black"/>
              </a:solidFill>
              <a:latin typeface="Times New Roman" pitchFamily="18" charset="0"/>
            </a:endParaRPr>
          </a:p>
          <a:p>
            <a:pPr marL="342900" lvl="0" indent="-342900">
              <a:buFont typeface="Wingdings" pitchFamily="2" charset="2"/>
              <a:buChar char="q"/>
            </a:pP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r>
              <a:rPr lang="hi-IN" sz="1400" b="1" dirty="0">
                <a:solidFill>
                  <a:prstClr val="black"/>
                </a:solidFill>
                <a:latin typeface="Times New Roman" pitchFamily="18" charset="0"/>
              </a:rPr>
              <a:t>व्यक्ती किंवा समाजाच्या संपूर्ण आचार, विचारांचे आदान प्रदान भाषा करते.</a:t>
            </a: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r>
              <a:rPr lang="hi-IN" sz="1400" b="1" dirty="0">
                <a:solidFill>
                  <a:prstClr val="black"/>
                </a:solidFill>
                <a:latin typeface="Times New Roman" pitchFamily="18" charset="0"/>
              </a:rPr>
              <a:t>भाषा ज्ञान आणि विचारांचे संक्रमण करते.</a:t>
            </a: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endParaRPr lang="en-US" sz="1400" b="1" dirty="0">
              <a:solidFill>
                <a:prstClr val="black"/>
              </a:solidFill>
              <a:latin typeface="Times New Roman" pitchFamily="18" charset="0"/>
              <a:cs typeface="Times New Roman" pitchFamily="18" charset="0"/>
            </a:endParaRPr>
          </a:p>
          <a:p>
            <a:pPr marL="342900" lvl="0" indent="-342900">
              <a:buFont typeface="Wingdings" pitchFamily="2" charset="2"/>
              <a:buChar char="q"/>
            </a:pPr>
            <a:r>
              <a:rPr lang="hi-IN" sz="1400" b="1" dirty="0">
                <a:solidFill>
                  <a:prstClr val="black"/>
                </a:solidFill>
                <a:latin typeface="Times New Roman" pitchFamily="18" charset="0"/>
              </a:rPr>
              <a:t>भाषा बाहेरून प्राप्त झालेल्या माहितीच्या क्रमाने, जग समजून घेण्याच्या</a:t>
            </a:r>
            <a:r>
              <a:rPr lang="en-US" sz="1400" b="1" dirty="0">
                <a:solidFill>
                  <a:prstClr val="black"/>
                </a:solidFill>
                <a:latin typeface="Times New Roman" pitchFamily="18" charset="0"/>
                <a:cs typeface="Times New Roman" pitchFamily="18" charset="0"/>
              </a:rPr>
              <a:t> </a:t>
            </a:r>
            <a:r>
              <a:rPr lang="hi-IN" sz="1400" b="1" dirty="0">
                <a:solidFill>
                  <a:prstClr val="black"/>
                </a:solidFill>
                <a:latin typeface="Times New Roman" pitchFamily="18" charset="0"/>
              </a:rPr>
              <a:t>मानसिक क्रियेत भाग घेते</a:t>
            </a:r>
            <a:r>
              <a:rPr lang="hi-IN" sz="1600" b="1" dirty="0">
                <a:solidFill>
                  <a:prstClr val="black"/>
                </a:solidFill>
                <a:latin typeface="Times New Roman" pitchFamily="18" charset="0"/>
              </a:rPr>
              <a:t>. </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331798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236</TotalTime>
  <Words>1046</Words>
  <Application>Microsoft Office PowerPoint</Application>
  <PresentationFormat>On-screen Show (4:3)</PresentationFormat>
  <Paragraphs>138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Austin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Arts, Commerce and Science College.</dc:creator>
  <cp:lastModifiedBy>Pravara Physics</cp:lastModifiedBy>
  <cp:revision>33</cp:revision>
  <dcterms:created xsi:type="dcterms:W3CDTF">2006-08-16T00:00:00Z</dcterms:created>
  <dcterms:modified xsi:type="dcterms:W3CDTF">2023-08-21T15:46:59Z</dcterms:modified>
</cp:coreProperties>
</file>