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31"/>
  </p:notesMasterIdLst>
  <p:sldIdLst>
    <p:sldId id="317" r:id="rId2"/>
    <p:sldId id="290" r:id="rId3"/>
    <p:sldId id="288" r:id="rId4"/>
    <p:sldId id="291" r:id="rId5"/>
    <p:sldId id="292" r:id="rId6"/>
    <p:sldId id="293" r:id="rId7"/>
    <p:sldId id="298" r:id="rId8"/>
    <p:sldId id="294" r:id="rId9"/>
    <p:sldId id="300" r:id="rId10"/>
    <p:sldId id="295" r:id="rId11"/>
    <p:sldId id="301" r:id="rId12"/>
    <p:sldId id="296" r:id="rId13"/>
    <p:sldId id="299" r:id="rId14"/>
    <p:sldId id="297" r:id="rId15"/>
    <p:sldId id="302" r:id="rId16"/>
    <p:sldId id="303" r:id="rId17"/>
    <p:sldId id="304" r:id="rId18"/>
    <p:sldId id="310" r:id="rId19"/>
    <p:sldId id="308" r:id="rId20"/>
    <p:sldId id="311" r:id="rId21"/>
    <p:sldId id="305" r:id="rId22"/>
    <p:sldId id="312" r:id="rId23"/>
    <p:sldId id="306" r:id="rId24"/>
    <p:sldId id="313" r:id="rId25"/>
    <p:sldId id="309" r:id="rId26"/>
    <p:sldId id="314" r:id="rId27"/>
    <p:sldId id="307" r:id="rId28"/>
    <p:sldId id="316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660066"/>
    <a:srgbClr val="FF3300"/>
    <a:srgbClr val="990099"/>
    <a:srgbClr val="66FF33"/>
    <a:srgbClr val="0000CC"/>
    <a:srgbClr val="FF6600"/>
    <a:srgbClr val="009900"/>
    <a:srgbClr val="FF00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3985-8BEB-4D32-B5FD-1EEFC1DBC5C8}" type="datetimeFigureOut">
              <a:rPr lang="en-IN" smtClean="0"/>
              <a:t>21/12/2017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8064-FDFF-46F7-9FBD-27FC08EC6A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637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8064-FDFF-46F7-9FBD-27FC08EC6AF2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634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FBE8-114D-4A5E-9685-3A274954A2F1}" type="datetime1">
              <a:rPr lang="en-IN" smtClean="0"/>
              <a:t>21/12/2017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05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AC31-AE5F-4FBA-9EA1-A5144ECA0464}" type="datetime1">
              <a:rPr lang="en-IN" smtClean="0"/>
              <a:t>21/12/2017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182592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AC31-AE5F-4FBA-9EA1-A5144ECA0464}" type="datetime1">
              <a:rPr lang="en-IN" smtClean="0"/>
              <a:t>21/12/2017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9778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AC31-AE5F-4FBA-9EA1-A5144ECA0464}" type="datetime1">
              <a:rPr lang="en-IN" smtClean="0"/>
              <a:t>21/12/2017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937929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AC31-AE5F-4FBA-9EA1-A5144ECA0464}" type="datetime1">
              <a:rPr lang="en-IN" smtClean="0"/>
              <a:t>21/12/2017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2771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AC31-AE5F-4FBA-9EA1-A5144ECA0464}" type="datetime1">
              <a:rPr lang="en-IN" smtClean="0"/>
              <a:t>21/12/2017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6225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AE7-6535-4FFF-8F65-1515DEEC68BE}" type="datetime1">
              <a:rPr lang="en-IN" smtClean="0"/>
              <a:t>21/12/2017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278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AFC-EDF6-4D6C-B3D5-E9D64BB8AFEF}" type="datetime1">
              <a:rPr lang="en-IN" smtClean="0"/>
              <a:t>21/12/2017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5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BC51-4602-4CDB-BC60-FA51D3DEC82B}" type="datetime1">
              <a:rPr lang="en-IN" smtClean="0"/>
              <a:t>21/12/2017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91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AC3E-F529-4919-A1A1-29C5274C701F}" type="datetime1">
              <a:rPr lang="en-IN" smtClean="0"/>
              <a:t>21/12/2017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644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DED6-904E-42FB-A35C-80E0E45FBA0B}" type="datetime1">
              <a:rPr lang="en-IN" smtClean="0"/>
              <a:t>21/12/2017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196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E8CD-E60F-4202-86C3-1EC0938A3D5A}" type="datetime1">
              <a:rPr lang="en-IN" smtClean="0"/>
              <a:t>21/12/2017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2451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1958-2D9F-4988-A256-F16A821F7DE5}" type="datetime1">
              <a:rPr lang="en-IN" smtClean="0"/>
              <a:t>21/12/2017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09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3F88-1104-4198-A5A2-4BC4071E3546}" type="datetime1">
              <a:rPr lang="en-IN" smtClean="0"/>
              <a:t>21/12/2017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311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CCA-3214-4608-A7DA-79FC95F3E917}" type="datetime1">
              <a:rPr lang="en-IN" smtClean="0"/>
              <a:t>21/12/2017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999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A9A1-B526-467A-B449-89E549EF9C59}" type="datetime1">
              <a:rPr lang="en-IN" smtClean="0"/>
              <a:t>21/12/2017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31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AC31-AE5F-4FBA-9EA1-A5144ECA0464}" type="datetime1">
              <a:rPr lang="en-IN" smtClean="0"/>
              <a:t>21/12/2017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825880-0CE9-4956-B49C-142A8E1BED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050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" y="1673"/>
            <a:ext cx="1218604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50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10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801849" y="264562"/>
            <a:ext cx="3397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 Catching Beak</a:t>
            </a:r>
            <a:r>
              <a:rPr lang="en-I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8452" y="1152907"/>
            <a:ext cx="9833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fish catching Beak is long, Narrow and Sharp</a:t>
            </a:r>
            <a:r>
              <a:rPr lang="en-IN" sz="2000" dirty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Cormorant the beak is slightly curved at the tip </a:t>
            </a:r>
            <a:r>
              <a:rPr lang="en-IN" sz="2000" dirty="0">
                <a:latin typeface="Georgia" panose="02040502050405020303" pitchFamily="18" charset="0"/>
              </a:rPr>
              <a:t>and have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tooth- like</a:t>
            </a:r>
            <a:r>
              <a:rPr lang="en-IN" sz="2000" dirty="0">
                <a:latin typeface="Georgia" panose="02040502050405020303" pitchFamily="18" charset="0"/>
              </a:rPr>
              <a:t> processes adapted for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capturing the fish.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Kingfisher the beak is long powerful and sharply pointed </a:t>
            </a:r>
            <a:r>
              <a:rPr lang="en-IN" sz="2000" dirty="0">
                <a:latin typeface="Georgia" panose="02040502050405020303" pitchFamily="18" charset="0"/>
              </a:rPr>
              <a:t>to capture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fish, frogs, Tadpoles, Molluscs and other aquatic animals</a:t>
            </a:r>
            <a:r>
              <a:rPr lang="en-IN" sz="2000" dirty="0">
                <a:solidFill>
                  <a:srgbClr val="009900"/>
                </a:solidFill>
                <a:latin typeface="Georgia" panose="02040502050405020303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E.g. 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Herons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Kingfisher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Cormorants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Indian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darter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IN" sz="2000" dirty="0">
                <a:latin typeface="Georgia" panose="02040502050405020303" pitchFamily="18" charset="0"/>
              </a:rPr>
              <a:t>OR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Snakebirds</a:t>
            </a:r>
            <a:r>
              <a:rPr lang="en-IN" sz="2000" dirty="0">
                <a:latin typeface="Georgia" panose="02040502050405020303" pitchFamily="18" charset="0"/>
              </a:rPr>
              <a:t>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3857" r="23998" b="27214"/>
          <a:stretch/>
        </p:blipFill>
        <p:spPr>
          <a:xfrm>
            <a:off x="4142282" y="4015229"/>
            <a:ext cx="3132944" cy="2663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86" y="4015229"/>
            <a:ext cx="3132944" cy="2663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5020" r="44945" b="63832"/>
          <a:stretch/>
        </p:blipFill>
        <p:spPr>
          <a:xfrm>
            <a:off x="339778" y="4015229"/>
            <a:ext cx="3132944" cy="26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19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11487" r="8143" b="5355"/>
          <a:stretch/>
        </p:blipFill>
        <p:spPr>
          <a:xfrm>
            <a:off x="2413416" y="278117"/>
            <a:ext cx="3171463" cy="2375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15" y="278117"/>
            <a:ext cx="3171463" cy="2375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15" y="3396071"/>
            <a:ext cx="3171463" cy="2375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 r="21107" b="10200"/>
          <a:stretch/>
        </p:blipFill>
        <p:spPr>
          <a:xfrm>
            <a:off x="2413416" y="3396071"/>
            <a:ext cx="3171463" cy="2375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797537" y="5898070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Snakebird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7499" y="2780116"/>
            <a:ext cx="158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Kingfisher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2638" y="5898070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Cormorant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0414" y="2780116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Heron</a:t>
            </a:r>
          </a:p>
        </p:txBody>
      </p:sp>
    </p:spTree>
    <p:extLst>
      <p:ext uri="{BB962C8B-B14F-4D97-AF65-F5344CB8AC3E}">
        <p14:creationId xmlns:p14="http://schemas.microsoft.com/office/powerpoint/2010/main" val="83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12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925609" y="264562"/>
            <a:ext cx="3576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 Chiselling Beak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1152907"/>
            <a:ext cx="88591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wood Chiselling beak are long, straight, stout and Chisel- like.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These birds shows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thicken and shock absorbing skull bones </a:t>
            </a:r>
            <a:r>
              <a:rPr lang="en-IN" sz="2000" dirty="0">
                <a:latin typeface="Georgia" panose="02040502050405020303" pitchFamily="18" charset="0"/>
              </a:rPr>
              <a:t>and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strong neck muscle.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This type of beak is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used for Chiselling and drilling into bark </a:t>
            </a:r>
            <a:r>
              <a:rPr lang="en-IN" sz="2000" dirty="0">
                <a:latin typeface="Georgia" panose="02040502050405020303" pitchFamily="18" charset="0"/>
              </a:rPr>
              <a:t>OR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stem of trees for prey</a:t>
            </a:r>
            <a:r>
              <a:rPr lang="en-IN" sz="2000" dirty="0">
                <a:latin typeface="Georgia" panose="02040502050405020303" pitchFamily="18" charset="0"/>
              </a:rPr>
              <a:t> such as </a:t>
            </a:r>
            <a:r>
              <a:rPr lang="en-IN" sz="2000" b="1" dirty="0">
                <a:solidFill>
                  <a:srgbClr val="FF6600"/>
                </a:solidFill>
                <a:latin typeface="Georgia" panose="02040502050405020303" pitchFamily="18" charset="0"/>
              </a:rPr>
              <a:t>Insects and their larvae and for Nest construction.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E.g.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Woodpecker</a:t>
            </a:r>
            <a:r>
              <a:rPr lang="en-IN" sz="20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r="24334" b="67203"/>
          <a:stretch/>
        </p:blipFill>
        <p:spPr>
          <a:xfrm>
            <a:off x="9099030" y="4347148"/>
            <a:ext cx="2812617" cy="2323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r="25896"/>
          <a:stretch/>
        </p:blipFill>
        <p:spPr>
          <a:xfrm>
            <a:off x="5759527" y="4347147"/>
            <a:ext cx="3030243" cy="2323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4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13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r="16869"/>
          <a:stretch/>
        </p:blipFill>
        <p:spPr>
          <a:xfrm>
            <a:off x="3657600" y="549462"/>
            <a:ext cx="5334000" cy="5761396"/>
          </a:xfrm>
          <a:prstGeom prst="round2DiagRect">
            <a:avLst>
              <a:gd name="adj1" fmla="val 16667"/>
              <a:gd name="adj2" fmla="val 14489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1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14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115265" y="264562"/>
            <a:ext cx="3441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 Probing Beak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83043" y="1708879"/>
            <a:ext cx="91630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This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type of beak is long, narrow and pointed.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 birds which are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feeding on Nectar of flowers.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These are used for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flower probing and for sucking honey and insects</a:t>
            </a:r>
            <a:r>
              <a:rPr lang="en-IN" sz="2000" dirty="0">
                <a:latin typeface="Georgia" panose="02040502050405020303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It is found in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Humming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bird</a:t>
            </a:r>
            <a:r>
              <a:rPr lang="en-IN" sz="20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8" t="14426" r="4326" b="42514"/>
          <a:stretch/>
        </p:blipFill>
        <p:spPr>
          <a:xfrm>
            <a:off x="6836185" y="3926556"/>
            <a:ext cx="4736891" cy="2633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87" y="3926556"/>
            <a:ext cx="4736891" cy="2633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970344"/>
            <a:ext cx="7914807" cy="4452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68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16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181270" y="1910210"/>
            <a:ext cx="6159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2800" dirty="0">
                <a:solidFill>
                  <a:srgbClr val="990099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Modification Of </a:t>
            </a:r>
            <a:r>
              <a:rPr lang="en-IN" sz="3200" dirty="0">
                <a:solidFill>
                  <a:srgbClr val="990099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Feet In Birds.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49086" r="25247"/>
          <a:stretch/>
        </p:blipFill>
        <p:spPr>
          <a:xfrm>
            <a:off x="4072467" y="3013023"/>
            <a:ext cx="4376855" cy="2908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3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17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029903" y="264562"/>
            <a:ext cx="3284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a) Perching Feet </a:t>
            </a:r>
            <a:endParaRPr lang="en-IN" sz="28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8230" y="1274164"/>
            <a:ext cx="90690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Majority of the birds</a:t>
            </a:r>
            <a:r>
              <a:rPr lang="en-IN" sz="2000" dirty="0">
                <a:latin typeface="Georgia" panose="02040502050405020303" pitchFamily="18" charset="0"/>
              </a:rPr>
              <a:t> show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perching type of feet.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this type,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three toes are directed forward </a:t>
            </a:r>
            <a:r>
              <a:rPr lang="en-IN" sz="2000" dirty="0">
                <a:latin typeface="Georgia" panose="02040502050405020303" pitchFamily="18" charset="0"/>
              </a:rPr>
              <a:t>and they are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slender</a:t>
            </a:r>
            <a:r>
              <a:rPr lang="en-IN" sz="2000" dirty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While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one toe or hallux is posterior </a:t>
            </a:r>
            <a:r>
              <a:rPr lang="en-IN" sz="2000" dirty="0">
                <a:latin typeface="Georgia" panose="02040502050405020303" pitchFamily="18" charset="0"/>
              </a:rPr>
              <a:t>which is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strongly opposable </a:t>
            </a:r>
            <a:r>
              <a:rPr lang="en-IN" sz="2000" dirty="0">
                <a:latin typeface="Georgia" panose="02040502050405020303" pitchFamily="18" charset="0"/>
              </a:rPr>
              <a:t>so that they can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securely faster the foot to a branch.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E.g.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Crow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Sparrow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Robins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Bulbul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Mynahs</a:t>
            </a:r>
            <a:r>
              <a:rPr lang="en-IN" sz="2000" dirty="0">
                <a:latin typeface="Georgia" panose="02040502050405020303" pitchFamily="18" charset="0"/>
              </a:rPr>
              <a:t>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2" t="58518" r="45025" b="4683"/>
          <a:stretch/>
        </p:blipFill>
        <p:spPr>
          <a:xfrm>
            <a:off x="2050424" y="4161202"/>
            <a:ext cx="2751064" cy="2254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2" t="11572" b="19946"/>
          <a:stretch/>
        </p:blipFill>
        <p:spPr>
          <a:xfrm>
            <a:off x="5455987" y="4161202"/>
            <a:ext cx="2751064" cy="2254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2" t="53122" r="27709" b="10558"/>
          <a:stretch/>
        </p:blipFill>
        <p:spPr>
          <a:xfrm>
            <a:off x="8861550" y="4161202"/>
            <a:ext cx="2751064" cy="2254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6009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9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457" r="19239" b="768"/>
          <a:stretch/>
        </p:blipFill>
        <p:spPr>
          <a:xfrm>
            <a:off x="1623201" y="332227"/>
            <a:ext cx="2443397" cy="2270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4" t="22513" r="25471" b="13442"/>
          <a:stretch/>
        </p:blipFill>
        <p:spPr>
          <a:xfrm>
            <a:off x="8274570" y="332227"/>
            <a:ext cx="2383438" cy="2270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r="13667"/>
          <a:stretch/>
        </p:blipFill>
        <p:spPr>
          <a:xfrm>
            <a:off x="8274570" y="3830787"/>
            <a:ext cx="2383438" cy="2270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6009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6" y="3830787"/>
            <a:ext cx="2443397" cy="2270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03" y="2256818"/>
            <a:ext cx="2443397" cy="2270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57574" y="627362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Bulbul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5272" y="6245154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Robins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0192" y="4765755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Mynahs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8144" y="2857774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Crow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2680" y="2857774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Sparrow</a:t>
            </a:r>
          </a:p>
        </p:txBody>
      </p:sp>
    </p:spTree>
    <p:extLst>
      <p:ext uri="{BB962C8B-B14F-4D97-AF65-F5344CB8AC3E}">
        <p14:creationId xmlns:p14="http://schemas.microsoft.com/office/powerpoint/2010/main" val="37570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19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033280" y="264562"/>
            <a:ext cx="3254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b) Running Feet </a:t>
            </a:r>
            <a:endParaRPr lang="en-IN" sz="28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3475" y="970344"/>
            <a:ext cx="9623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This feet found in birds are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adapted for running.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this birds,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legs are very powerful and strong </a:t>
            </a:r>
            <a:r>
              <a:rPr lang="en-IN" sz="2000" dirty="0">
                <a:latin typeface="Georgia" panose="02040502050405020303" pitchFamily="18" charset="0"/>
              </a:rPr>
              <a:t>and</a:t>
            </a:r>
            <a:r>
              <a:rPr lang="en-IN" sz="2000" dirty="0">
                <a:solidFill>
                  <a:srgbClr val="D60093"/>
                </a:solidFill>
                <a:latin typeface="Georgia" panose="02040502050405020303" pitchFamily="18" charset="0"/>
              </a:rPr>
              <a:t>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number of toes are reduced.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hind toe is elevated, reduced or absent.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case of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Bustard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Emu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Rhea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and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Cassowary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IN" sz="2000" b="1" dirty="0">
                <a:solidFill>
                  <a:srgbClr val="FF6600"/>
                </a:solidFill>
                <a:latin typeface="Georgia" panose="02040502050405020303" pitchFamily="18" charset="0"/>
              </a:rPr>
              <a:t>only 3 toes </a:t>
            </a:r>
            <a:r>
              <a:rPr lang="en-IN" sz="2000" dirty="0">
                <a:latin typeface="Georgia" panose="02040502050405020303" pitchFamily="18" charset="0"/>
              </a:rPr>
              <a:t>are present and they are </a:t>
            </a:r>
            <a:r>
              <a:rPr lang="en-IN" sz="2000" b="1" dirty="0">
                <a:solidFill>
                  <a:srgbClr val="FF6600"/>
                </a:solidFill>
                <a:latin typeface="Georgia" panose="02040502050405020303" pitchFamily="18" charset="0"/>
              </a:rPr>
              <a:t>directed forward.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Ostrich</a:t>
            </a:r>
            <a:r>
              <a:rPr lang="en-IN" sz="2000" dirty="0">
                <a:latin typeface="Georgia" panose="02040502050405020303" pitchFamily="18" charset="0"/>
              </a:rPr>
              <a:t> has only </a:t>
            </a:r>
            <a:r>
              <a:rPr lang="en-IN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two toes</a:t>
            </a:r>
            <a:r>
              <a:rPr lang="en-IN" sz="2000" dirty="0">
                <a:latin typeface="Georgia" panose="02040502050405020303" pitchFamily="18" charset="0"/>
              </a:rPr>
              <a:t>, of which the </a:t>
            </a:r>
            <a:r>
              <a:rPr lang="en-IN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outer one is smaller </a:t>
            </a:r>
            <a:r>
              <a:rPr lang="en-IN" sz="2000" dirty="0">
                <a:latin typeface="Georgia" panose="02040502050405020303" pitchFamily="18" charset="0"/>
              </a:rPr>
              <a:t>and </a:t>
            </a:r>
            <a:r>
              <a:rPr lang="en-IN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without a nail.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4"/>
          <a:stretch/>
        </p:blipFill>
        <p:spPr>
          <a:xfrm>
            <a:off x="7959778" y="4553629"/>
            <a:ext cx="3016259" cy="2102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7"/>
          <a:stretch/>
        </p:blipFill>
        <p:spPr>
          <a:xfrm>
            <a:off x="4317649" y="4553629"/>
            <a:ext cx="3016259" cy="2102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29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4174089" y="586328"/>
            <a:ext cx="3881191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44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Practical No.17</a:t>
            </a:r>
            <a:endParaRPr lang="en-IN" sz="1600" dirty="0">
              <a:solidFill>
                <a:srgbClr val="002060"/>
              </a:solidFill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24299" y="1561493"/>
            <a:ext cx="9380772" cy="1646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I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</a:t>
            </a:r>
            <a:r>
              <a:rPr lang="en-IN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sz="2400" b="1" cap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Beaks And Feet In Birds.</a:t>
            </a:r>
          </a:p>
          <a:p>
            <a:pPr algn="ctr">
              <a:spcBef>
                <a:spcPts val="600"/>
              </a:spcBef>
            </a:pPr>
            <a:r>
              <a:rPr lang="en-IN" sz="2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Beak-</a:t>
            </a:r>
            <a:r>
              <a:rPr lang="en-IN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Tearing And Piercing, Fruit Eating, Mud Probing, Fish Catching, </a:t>
            </a:r>
          </a:p>
          <a:p>
            <a:pPr algn="ctr">
              <a:spcBef>
                <a:spcPts val="600"/>
              </a:spcBef>
            </a:pPr>
            <a:r>
              <a:rPr lang="en-IN" sz="20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Wood Chiselling And Flower Probing</a:t>
            </a:r>
          </a:p>
          <a:p>
            <a:pPr>
              <a:spcBef>
                <a:spcPts val="600"/>
              </a:spcBef>
            </a:pPr>
            <a:r>
              <a:rPr lang="en-IN" sz="2000" b="1" cap="none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N" sz="2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Feet-</a:t>
            </a:r>
            <a:r>
              <a:rPr lang="en-IN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cap="none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Perching, Raptorial, Climbing, Swimming, Running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17" y="3415028"/>
            <a:ext cx="3831960" cy="2578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99009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0"/>
          <a:stretch/>
        </p:blipFill>
        <p:spPr>
          <a:xfrm>
            <a:off x="6718278" y="3415029"/>
            <a:ext cx="3831960" cy="2578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990099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531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20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80" y="199960"/>
            <a:ext cx="2911817" cy="2444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5"/>
          <a:stretch/>
        </p:blipFill>
        <p:spPr>
          <a:xfrm>
            <a:off x="8580296" y="199960"/>
            <a:ext cx="2911817" cy="2439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0"/>
          <a:stretch/>
        </p:blipFill>
        <p:spPr>
          <a:xfrm>
            <a:off x="5062888" y="1937456"/>
            <a:ext cx="2911817" cy="2444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6009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81" y="3732873"/>
            <a:ext cx="2911817" cy="2439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4186" r="17633" b="1639"/>
          <a:stretch/>
        </p:blipFill>
        <p:spPr>
          <a:xfrm>
            <a:off x="8580296" y="3732874"/>
            <a:ext cx="2911897" cy="2439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87427" y="4752802"/>
            <a:ext cx="862737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Rhea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9112" y="6312932"/>
            <a:ext cx="1596912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Cassowary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4153" y="6312932"/>
            <a:ext cx="1164101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Ostrich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7045" y="2964474"/>
            <a:ext cx="1241045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Bustard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34490" y="2953607"/>
            <a:ext cx="803425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Emu</a:t>
            </a:r>
          </a:p>
        </p:txBody>
      </p:sp>
    </p:spTree>
    <p:extLst>
      <p:ext uri="{BB962C8B-B14F-4D97-AF65-F5344CB8AC3E}">
        <p14:creationId xmlns:p14="http://schemas.microsoft.com/office/powerpoint/2010/main" val="1430845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21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040821" y="264562"/>
            <a:ext cx="3289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c) Climbing Feet </a:t>
            </a:r>
            <a:endParaRPr lang="en-IN" sz="28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043" y="1573967"/>
            <a:ext cx="85294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many birds the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feet are used as a organ of grasping </a:t>
            </a:r>
            <a:r>
              <a:rPr lang="en-IN" sz="2000" dirty="0">
                <a:latin typeface="Georgia" panose="02040502050405020303" pitchFamily="18" charset="0"/>
              </a:rPr>
              <a:t>and they are also </a:t>
            </a:r>
            <a:r>
              <a:rPr lang="en-IN" sz="2000" dirty="0">
                <a:solidFill>
                  <a:srgbClr val="D60093"/>
                </a:solidFill>
                <a:latin typeface="Georgia" panose="02040502050405020303" pitchFamily="18" charset="0"/>
              </a:rPr>
              <a:t>adapted for climbing on vertical surface.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this bird,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second and third toes are pointed forward</a:t>
            </a:r>
            <a:r>
              <a:rPr lang="en-IN" sz="2000" dirty="0">
                <a:latin typeface="Georgia" panose="02040502050405020303" pitchFamily="18" charset="0"/>
              </a:rPr>
              <a:t>, while the </a:t>
            </a:r>
            <a:r>
              <a:rPr lang="en-IN" sz="2000" b="1" dirty="0">
                <a:solidFill>
                  <a:srgbClr val="FF6600"/>
                </a:solidFill>
                <a:latin typeface="Georgia" panose="02040502050405020303" pitchFamily="18" charset="0"/>
              </a:rPr>
              <a:t>first and the fourth toes are pointed backward.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E.g.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Parrot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Woodpecker</a:t>
            </a:r>
            <a:r>
              <a:rPr lang="en-IN" sz="2000" dirty="0">
                <a:latin typeface="Georgia" panose="02040502050405020303" pitchFamily="18" charset="0"/>
              </a:rPr>
              <a:t>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7782" r="44136" b="33564"/>
          <a:stretch/>
        </p:blipFill>
        <p:spPr>
          <a:xfrm>
            <a:off x="8791728" y="4167266"/>
            <a:ext cx="3072983" cy="2470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0"/>
          <a:stretch/>
        </p:blipFill>
        <p:spPr>
          <a:xfrm>
            <a:off x="5149170" y="4167266"/>
            <a:ext cx="3072983" cy="2470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9"/>
          <a:stretch/>
        </p:blipFill>
        <p:spPr>
          <a:xfrm>
            <a:off x="1506612" y="4167266"/>
            <a:ext cx="3072983" cy="2470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6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22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658" r="29678" b="13426"/>
          <a:stretch/>
        </p:blipFill>
        <p:spPr>
          <a:xfrm>
            <a:off x="7240250" y="1156034"/>
            <a:ext cx="3522688" cy="4362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1" t="8616" r="12971" b="2102"/>
          <a:stretch/>
        </p:blipFill>
        <p:spPr>
          <a:xfrm>
            <a:off x="2698231" y="1154470"/>
            <a:ext cx="3522688" cy="4365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35232" y="5976936"/>
            <a:ext cx="1048685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Parrot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0890" y="5976936"/>
            <a:ext cx="1861407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Woodpecker</a:t>
            </a:r>
          </a:p>
        </p:txBody>
      </p:sp>
    </p:spTree>
    <p:extLst>
      <p:ext uri="{BB962C8B-B14F-4D97-AF65-F5344CB8AC3E}">
        <p14:creationId xmlns:p14="http://schemas.microsoft.com/office/powerpoint/2010/main" val="420546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23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050530" y="264562"/>
            <a:ext cx="3502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800" b="1" dirty="0">
                <a:solidFill>
                  <a:srgbClr val="0000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 Swimming Feet</a:t>
            </a:r>
            <a:endParaRPr lang="en-IN" sz="28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3259" y="1122927"/>
            <a:ext cx="8709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This feet </a:t>
            </a:r>
            <a:r>
              <a:rPr lang="en-IN" sz="20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modified into 2 ways-</a:t>
            </a:r>
          </a:p>
          <a:p>
            <a:pPr>
              <a:lnSpc>
                <a:spcPct val="150000"/>
              </a:lnSpc>
            </a:pPr>
            <a:r>
              <a:rPr lang="en-IN" sz="2000" b="1" dirty="0">
                <a:solidFill>
                  <a:srgbClr val="660066"/>
                </a:solidFill>
                <a:latin typeface="Georgia" panose="02040502050405020303" pitchFamily="18" charset="0"/>
              </a:rPr>
              <a:t>a)  Swimming and diving type-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this type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web is lobate and the toes are free.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Each toe is paddle like bordered on either side.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latin typeface="Georgia" panose="02040502050405020303" pitchFamily="18" charset="0"/>
              </a:rPr>
              <a:t> </a:t>
            </a:r>
            <a:r>
              <a:rPr lang="en-IN" sz="2000" dirty="0">
                <a:latin typeface="Georgia" panose="02040502050405020303" pitchFamily="18" charset="0"/>
              </a:rPr>
              <a:t>The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nails are flat</a:t>
            </a:r>
            <a:r>
              <a:rPr lang="en-IN" sz="2000" dirty="0">
                <a:solidFill>
                  <a:srgbClr val="009900"/>
                </a:solidFill>
                <a:latin typeface="Georgia" panose="02040502050405020303" pitchFamily="18" charset="0"/>
              </a:rPr>
              <a:t> </a:t>
            </a:r>
            <a:r>
              <a:rPr lang="en-IN" sz="2000" dirty="0">
                <a:latin typeface="Georgia" panose="02040502050405020303" pitchFamily="18" charset="0"/>
              </a:rPr>
              <a:t>and in some cases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slightly curved.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E.g. 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Coot, Grebe, </a:t>
            </a:r>
            <a:r>
              <a:rPr lang="en-IN" sz="2000" dirty="0">
                <a:latin typeface="Georgia" panose="02040502050405020303" pitchFamily="18" charset="0"/>
              </a:rPr>
              <a:t>etc.</a:t>
            </a:r>
            <a:endParaRPr lang="en-IN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60931" r="25697"/>
          <a:stretch/>
        </p:blipFill>
        <p:spPr>
          <a:xfrm>
            <a:off x="6400800" y="3985249"/>
            <a:ext cx="3597640" cy="24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7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24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77" y="1439057"/>
            <a:ext cx="3757510" cy="2694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52" y="1439058"/>
            <a:ext cx="3757509" cy="2694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41825" y="4634051"/>
            <a:ext cx="797013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Coot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0926" y="4634051"/>
            <a:ext cx="981359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Grebe</a:t>
            </a:r>
          </a:p>
        </p:txBody>
      </p:sp>
    </p:spTree>
    <p:extLst>
      <p:ext uri="{BB962C8B-B14F-4D97-AF65-F5344CB8AC3E}">
        <p14:creationId xmlns:p14="http://schemas.microsoft.com/office/powerpoint/2010/main" val="33163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25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413416" y="787782"/>
            <a:ext cx="9778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en-IN" sz="2000" b="1" dirty="0">
                <a:solidFill>
                  <a:srgbClr val="990099"/>
                </a:solidFill>
                <a:latin typeface="Georgia" panose="02040502050405020303" pitchFamily="18" charset="0"/>
              </a:rPr>
              <a:t>Swimming and Paddling type-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this type,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feet are webbed </a:t>
            </a:r>
            <a:r>
              <a:rPr lang="en-IN" sz="2000" dirty="0">
                <a:latin typeface="Georgia" panose="02040502050405020303" pitchFamily="18" charset="0"/>
              </a:rPr>
              <a:t>and adapted for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swimming and paddling</a:t>
            </a:r>
            <a:r>
              <a:rPr lang="en-IN" sz="2000" dirty="0">
                <a:latin typeface="Georgia" panose="02040502050405020303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Cormorants</a:t>
            </a:r>
            <a:r>
              <a:rPr lang="en-IN" sz="2000" dirty="0">
                <a:latin typeface="Georgia" panose="02040502050405020303" pitchFamily="18" charset="0"/>
              </a:rPr>
              <a:t> and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Pelicans</a:t>
            </a:r>
            <a:r>
              <a:rPr lang="en-IN" sz="2000" dirty="0">
                <a:latin typeface="Georgia" panose="02040502050405020303" pitchFamily="18" charset="0"/>
              </a:rPr>
              <a:t> all the </a:t>
            </a:r>
            <a:r>
              <a:rPr lang="en-IN" sz="2000" dirty="0">
                <a:solidFill>
                  <a:srgbClr val="D60093"/>
                </a:solidFill>
                <a:latin typeface="Georgia" panose="02040502050405020303" pitchFamily="18" charset="0"/>
              </a:rPr>
              <a:t>four toes are connected </a:t>
            </a:r>
            <a:r>
              <a:rPr lang="en-IN" sz="2000" dirty="0">
                <a:latin typeface="Georgia" panose="02040502050405020303" pitchFamily="18" charset="0"/>
              </a:rPr>
              <a:t>with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tough web all along their length</a:t>
            </a:r>
            <a:r>
              <a:rPr lang="en-IN" sz="2000" dirty="0">
                <a:latin typeface="Georgia" panose="02040502050405020303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Duck</a:t>
            </a:r>
            <a:r>
              <a:rPr lang="en-IN" sz="2000" dirty="0">
                <a:latin typeface="Georgia" panose="02040502050405020303" pitchFamily="18" charset="0"/>
              </a:rPr>
              <a:t> and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Teal</a:t>
            </a:r>
            <a:r>
              <a:rPr lang="en-IN" sz="2000" dirty="0">
                <a:latin typeface="Georgia" panose="02040502050405020303" pitchFamily="18" charset="0"/>
              </a:rPr>
              <a:t> all the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four toes are present </a:t>
            </a:r>
            <a:r>
              <a:rPr lang="en-IN" sz="2000" dirty="0">
                <a:latin typeface="Georgia" panose="02040502050405020303" pitchFamily="18" charset="0"/>
              </a:rPr>
              <a:t>but the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first toe is comparatively small.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FF6600"/>
                </a:solidFill>
                <a:latin typeface="Georgia" panose="02040502050405020303" pitchFamily="18" charset="0"/>
              </a:rPr>
              <a:t>Three anterior toes are connected </a:t>
            </a:r>
            <a:r>
              <a:rPr lang="en-IN" sz="2000" dirty="0">
                <a:latin typeface="Georgia" panose="02040502050405020303" pitchFamily="18" charset="0"/>
              </a:rPr>
              <a:t>with a </a:t>
            </a:r>
            <a:r>
              <a:rPr lang="en-IN" sz="2000" b="1" dirty="0">
                <a:solidFill>
                  <a:srgbClr val="FF6600"/>
                </a:solidFill>
                <a:latin typeface="Georgia" panose="02040502050405020303" pitchFamily="18" charset="0"/>
              </a:rPr>
              <a:t>tough web all along their length.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92" y="4573434"/>
            <a:ext cx="3378308" cy="2022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1501"/>
          <a:stretch/>
        </p:blipFill>
        <p:spPr>
          <a:xfrm>
            <a:off x="7962275" y="4573435"/>
            <a:ext cx="3362327" cy="2022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310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26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2397382" y="3454197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Cormorant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234" y="5539109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Duck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60972" y="3456032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Pelican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 r="21107" b="10200"/>
          <a:stretch/>
        </p:blipFill>
        <p:spPr>
          <a:xfrm>
            <a:off x="1638160" y="787782"/>
            <a:ext cx="3171463" cy="2375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5" t="3060"/>
          <a:stretch/>
        </p:blipFill>
        <p:spPr>
          <a:xfrm>
            <a:off x="8752483" y="787782"/>
            <a:ext cx="3171463" cy="2375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04" y="2856425"/>
            <a:ext cx="3169210" cy="2375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3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27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064396" y="264562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e) Raptorial Feet</a:t>
            </a:r>
            <a:endParaRPr lang="en-IN" sz="28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446" y="970344"/>
            <a:ext cx="9823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These feet are particularly of the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carnivorous, predatory </a:t>
            </a:r>
            <a:r>
              <a:rPr lang="en-IN" sz="2000" dirty="0">
                <a:latin typeface="Georgia" panose="02040502050405020303" pitchFamily="18" charset="0"/>
              </a:rPr>
              <a:t>birds like 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Kites, Eagle, Vulture, </a:t>
            </a:r>
            <a:r>
              <a:rPr lang="en-IN" sz="2000" dirty="0">
                <a:latin typeface="Georgia" panose="02040502050405020303" pitchFamily="18" charset="0"/>
              </a:rPr>
              <a:t>Etc.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These birds have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strongly aloned feet for striking </a:t>
            </a:r>
            <a:r>
              <a:rPr lang="en-IN" sz="2000" dirty="0">
                <a:latin typeface="Georgia" panose="02040502050405020303" pitchFamily="18" charset="0"/>
              </a:rPr>
              <a:t>and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grasping their prey.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toes are armed with strong, sharp </a:t>
            </a:r>
            <a:r>
              <a:rPr lang="en-IN" sz="2000" dirty="0">
                <a:latin typeface="Georgia" panose="02040502050405020303" pitchFamily="18" charset="0"/>
              </a:rPr>
              <a:t>and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 curve claws</a:t>
            </a:r>
            <a:r>
              <a:rPr lang="en-IN" sz="2000" dirty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some bird </a:t>
            </a:r>
            <a:r>
              <a:rPr lang="en-IN" sz="2000" b="1" dirty="0">
                <a:solidFill>
                  <a:srgbClr val="FF6600"/>
                </a:solidFill>
                <a:latin typeface="Georgia" panose="02040502050405020303" pitchFamily="18" charset="0"/>
              </a:rPr>
              <a:t>horny spines </a:t>
            </a:r>
            <a:r>
              <a:rPr lang="en-IN" sz="2000" dirty="0">
                <a:latin typeface="Georgia" panose="02040502050405020303" pitchFamily="18" charset="0"/>
              </a:rPr>
              <a:t>and </a:t>
            </a:r>
            <a:r>
              <a:rPr lang="en-IN" sz="2000" b="1" dirty="0">
                <a:solidFill>
                  <a:srgbClr val="FF6600"/>
                </a:solidFill>
                <a:latin typeface="Georgia" panose="02040502050405020303" pitchFamily="18" charset="0"/>
              </a:rPr>
              <a:t>Tylari</a:t>
            </a:r>
            <a:r>
              <a:rPr lang="en-IN" sz="2000" dirty="0">
                <a:latin typeface="Georgia" panose="02040502050405020303" pitchFamily="18" charset="0"/>
              </a:rPr>
              <a:t> (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Sparrow</a:t>
            </a:r>
            <a:r>
              <a:rPr lang="en-IN" sz="2000" dirty="0">
                <a:latin typeface="Georgia" panose="02040502050405020303" pitchFamily="18" charset="0"/>
              </a:rPr>
              <a:t> and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Hawks</a:t>
            </a:r>
            <a:r>
              <a:rPr lang="en-IN" sz="2000" dirty="0">
                <a:latin typeface="Georgia" panose="02040502050405020303" pitchFamily="18" charset="0"/>
              </a:rPr>
              <a:t>) are present.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This spines are useful in </a:t>
            </a:r>
            <a:r>
              <a:rPr lang="en-IN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gripping slippery prey </a:t>
            </a:r>
            <a:r>
              <a:rPr lang="en-IN" sz="2000" dirty="0">
                <a:latin typeface="Georgia" panose="02040502050405020303" pitchFamily="18" charset="0"/>
              </a:rPr>
              <a:t>such as </a:t>
            </a:r>
            <a:r>
              <a:rPr lang="en-IN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Fish, Frog.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4" t="58970" r="12929" b="4986"/>
          <a:stretch/>
        </p:blipFill>
        <p:spPr>
          <a:xfrm>
            <a:off x="3010743" y="4255071"/>
            <a:ext cx="3569939" cy="2130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6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28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13701"/>
          <a:stretch/>
        </p:blipFill>
        <p:spPr>
          <a:xfrm>
            <a:off x="2130303" y="198193"/>
            <a:ext cx="3387776" cy="2312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61" y="212838"/>
            <a:ext cx="3387776" cy="2318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11487" r="10274" b="6885"/>
          <a:stretch/>
        </p:blipFill>
        <p:spPr>
          <a:xfrm>
            <a:off x="7444661" y="3749167"/>
            <a:ext cx="3387776" cy="2312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661495" y="6302729"/>
            <a:ext cx="954107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Hawk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1300" y="2817053"/>
            <a:ext cx="734496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Kite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9959" y="2821687"/>
            <a:ext cx="902811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Eagle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r="10651"/>
          <a:stretch/>
        </p:blipFill>
        <p:spPr>
          <a:xfrm>
            <a:off x="2104653" y="3749167"/>
            <a:ext cx="3413426" cy="2312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213285" y="6299223"/>
            <a:ext cx="1196161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Vulture</a:t>
            </a:r>
          </a:p>
        </p:txBody>
      </p:sp>
    </p:spTree>
    <p:extLst>
      <p:ext uri="{BB962C8B-B14F-4D97-AF65-F5344CB8AC3E}">
        <p14:creationId xmlns:p14="http://schemas.microsoft.com/office/powerpoint/2010/main" val="39468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29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752736">
            <a:off x="6446978" y="2705725"/>
            <a:ext cx="2818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rgbClr val="FFFF00"/>
                </a:solidFill>
                <a:latin typeface="Matura MT Script Capitals" panose="03020802060602070202" pitchFamily="66" charset="0"/>
              </a:rPr>
              <a:t>Thank </a:t>
            </a:r>
          </a:p>
          <a:p>
            <a:r>
              <a:rPr lang="en-IN" sz="4400" dirty="0">
                <a:solidFill>
                  <a:srgbClr val="FFFF00"/>
                </a:solidFill>
                <a:latin typeface="Matura MT Script Capitals" panose="03020802060602070202" pitchFamily="66" charset="0"/>
              </a:rPr>
              <a:t>        You</a:t>
            </a:r>
          </a:p>
        </p:txBody>
      </p:sp>
    </p:spTree>
    <p:extLst>
      <p:ext uri="{BB962C8B-B14F-4D97-AF65-F5344CB8AC3E}">
        <p14:creationId xmlns:p14="http://schemas.microsoft.com/office/powerpoint/2010/main" val="499245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3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051425" y="1910210"/>
            <a:ext cx="6418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N" sz="2800" dirty="0">
                <a:solidFill>
                  <a:srgbClr val="990099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Modification Of </a:t>
            </a:r>
            <a:r>
              <a:rPr lang="en-IN" sz="3200" dirty="0">
                <a:solidFill>
                  <a:srgbClr val="990099"/>
                </a:solidFill>
                <a:latin typeface="Matura MT Script Capitals" panose="03020802060602070202" pitchFamily="66" charset="0"/>
                <a:cs typeface="Times New Roman" panose="02020603050405020304" pitchFamily="18" charset="0"/>
              </a:rPr>
              <a:t>Beaks In Birds.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49" y="2764809"/>
            <a:ext cx="5046689" cy="3246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6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4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787012" y="264562"/>
            <a:ext cx="4322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Tearing And Piercing Beak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88172" y="1437667"/>
            <a:ext cx="881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carnivorous birds </a:t>
            </a:r>
            <a:r>
              <a:rPr lang="en-IN" sz="2000" dirty="0">
                <a:latin typeface="Georgia" panose="02040502050405020303" pitchFamily="18" charset="0"/>
              </a:rPr>
              <a:t>which feed on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carrion and flesh</a:t>
            </a:r>
            <a:r>
              <a:rPr lang="en-IN" sz="2000" dirty="0">
                <a:latin typeface="Georgia" panose="02040502050405020303" pitchFamily="18" charset="0"/>
              </a:rPr>
              <a:t>, have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short, pointed sharp- edges, powerful, hooked beak </a:t>
            </a:r>
            <a:r>
              <a:rPr lang="en-IN" sz="2000" dirty="0">
                <a:latin typeface="Georgia" panose="02040502050405020303" pitchFamily="18" charset="0"/>
              </a:rPr>
              <a:t>for </a:t>
            </a:r>
            <a:r>
              <a:rPr lang="en-IN" sz="20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tearing flesh.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These beak operated by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well developed mandibular muscles.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E.g.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Eagle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Owls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Kites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Hawks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Vultures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dirty="0">
                <a:latin typeface="Georgia" panose="02040502050405020303" pitchFamily="18" charset="0"/>
              </a:rPr>
              <a:t>etc.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2" t="34767" r="45877" b="42707"/>
          <a:stretch/>
        </p:blipFill>
        <p:spPr>
          <a:xfrm>
            <a:off x="4478352" y="4026544"/>
            <a:ext cx="3292686" cy="2359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0" t="46820" r="24374" b="22886"/>
          <a:stretch/>
        </p:blipFill>
        <p:spPr>
          <a:xfrm>
            <a:off x="8309702" y="4026544"/>
            <a:ext cx="3292686" cy="2359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1" y="4026545"/>
            <a:ext cx="3271457" cy="2359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3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5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13701"/>
          <a:stretch/>
        </p:blipFill>
        <p:spPr>
          <a:xfrm>
            <a:off x="1404953" y="218741"/>
            <a:ext cx="3387776" cy="2312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933" y="212838"/>
            <a:ext cx="3387776" cy="2318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11487" r="23587" b="23935"/>
          <a:stretch/>
        </p:blipFill>
        <p:spPr>
          <a:xfrm>
            <a:off x="4979443" y="2056418"/>
            <a:ext cx="3387776" cy="2312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6009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11487" r="10274" b="6885"/>
          <a:stretch/>
        </p:blipFill>
        <p:spPr>
          <a:xfrm>
            <a:off x="8553933" y="3749167"/>
            <a:ext cx="3387776" cy="2312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770767" y="6261265"/>
            <a:ext cx="954107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Hawk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80572" y="2812419"/>
            <a:ext cx="734496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Kite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1311" y="4705221"/>
            <a:ext cx="704039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Owl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7664" y="2812419"/>
            <a:ext cx="902811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Eagle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r="10651"/>
          <a:stretch/>
        </p:blipFill>
        <p:spPr>
          <a:xfrm>
            <a:off x="1382357" y="3749166"/>
            <a:ext cx="3413426" cy="2312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500760" y="6261265"/>
            <a:ext cx="1196161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Vulture</a:t>
            </a:r>
          </a:p>
        </p:txBody>
      </p:sp>
    </p:spTree>
    <p:extLst>
      <p:ext uri="{BB962C8B-B14F-4D97-AF65-F5344CB8AC3E}">
        <p14:creationId xmlns:p14="http://schemas.microsoft.com/office/powerpoint/2010/main" val="38567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6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611416" y="264562"/>
            <a:ext cx="2957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 Eating Beak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28407" y="970344"/>
            <a:ext cx="97635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Many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Birds feed on fruits </a:t>
            </a:r>
            <a:r>
              <a:rPr lang="en-IN" sz="2000" dirty="0">
                <a:latin typeface="Georgia" panose="02040502050405020303" pitchFamily="18" charset="0"/>
              </a:rPr>
              <a:t>hence their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beak is adapted for breaking hard fruits, Nuts, hard seeds.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In case of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Parrot beak is very sharp, massive and deeply hooked </a:t>
            </a:r>
            <a:r>
              <a:rPr lang="en-IN" sz="2000" dirty="0">
                <a:latin typeface="Georgia" panose="02040502050405020303" pitchFamily="18" charset="0"/>
              </a:rPr>
              <a:t>and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extremely strong</a:t>
            </a:r>
            <a:r>
              <a:rPr lang="en-IN" sz="2000" dirty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It is useful for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Gnawing or breaking open hard seeds and Nuts.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 </a:t>
            </a:r>
            <a:r>
              <a:rPr lang="en-IN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Beak of Hornbill is very large, enormous, heavy and cubersome</a:t>
            </a:r>
            <a:r>
              <a:rPr lang="en-IN" sz="2000" dirty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E.g.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Parrot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Hornbill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dirty="0">
                <a:latin typeface="Georgia" panose="02040502050405020303" pitchFamily="18" charset="0"/>
              </a:rPr>
              <a:t>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4" t="4285" r="23945" b="27530"/>
          <a:stretch/>
        </p:blipFill>
        <p:spPr>
          <a:xfrm>
            <a:off x="4442632" y="4384884"/>
            <a:ext cx="3333750" cy="1993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98" y="4384884"/>
            <a:ext cx="3333750" cy="1993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7" y="4476893"/>
            <a:ext cx="3333750" cy="1993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94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18421"/>
          <a:stretch/>
        </p:blipFill>
        <p:spPr>
          <a:xfrm>
            <a:off x="2088880" y="1152905"/>
            <a:ext cx="4671684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9836" r="10768" b="5136"/>
          <a:stretch/>
        </p:blipFill>
        <p:spPr>
          <a:xfrm>
            <a:off x="7150308" y="1152905"/>
            <a:ext cx="4671684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47668" y="5036696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Parrot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23949" y="5036696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Hornbill</a:t>
            </a:r>
          </a:p>
        </p:txBody>
      </p:sp>
    </p:spTree>
    <p:extLst>
      <p:ext uri="{BB962C8B-B14F-4D97-AF65-F5344CB8AC3E}">
        <p14:creationId xmlns:p14="http://schemas.microsoft.com/office/powerpoint/2010/main" val="259469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8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027314" y="264562"/>
            <a:ext cx="3111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 Probing Beak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83436" y="1379095"/>
            <a:ext cx="9413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This type of </a:t>
            </a:r>
            <a:r>
              <a:rPr lang="en-I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Beaks are very long, Slender and Slightly curved.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These are used as </a:t>
            </a:r>
            <a:r>
              <a:rPr lang="en-IN" sz="2000" b="1" dirty="0">
                <a:solidFill>
                  <a:srgbClr val="D60093"/>
                </a:solidFill>
                <a:latin typeface="Georgia" panose="02040502050405020303" pitchFamily="18" charset="0"/>
              </a:rPr>
              <a:t>probes for thrusting in the mud searching the food </a:t>
            </a:r>
            <a:r>
              <a:rPr lang="en-IN" sz="2000" dirty="0">
                <a:latin typeface="Georgia" panose="02040502050405020303" pitchFamily="18" charset="0"/>
              </a:rPr>
              <a:t>which </a:t>
            </a:r>
            <a:r>
              <a:rPr lang="en-IN" sz="2000" b="1" dirty="0">
                <a:solidFill>
                  <a:srgbClr val="009900"/>
                </a:solidFill>
                <a:latin typeface="Georgia" panose="02040502050405020303" pitchFamily="18" charset="0"/>
              </a:rPr>
              <a:t>usually aquatic Worms and Larvae.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dirty="0">
                <a:latin typeface="Georgia" panose="02040502050405020303" pitchFamily="18" charset="0"/>
              </a:rPr>
              <a:t>These are commonly found in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Stilts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Sand-pipers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Jacanas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Curlews</a:t>
            </a:r>
            <a:r>
              <a:rPr lang="en-IN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IN" sz="2000" dirty="0">
                <a:latin typeface="Georgia" panose="02040502050405020303" pitchFamily="18" charset="0"/>
              </a:rPr>
              <a:t>etc.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sz="2000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3" t="12816" r="29136" b="51810"/>
          <a:stretch/>
        </p:blipFill>
        <p:spPr>
          <a:xfrm>
            <a:off x="7225259" y="3887393"/>
            <a:ext cx="3432748" cy="2462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r="12435" b="75294"/>
          <a:stretch/>
        </p:blipFill>
        <p:spPr>
          <a:xfrm>
            <a:off x="2383436" y="3887392"/>
            <a:ext cx="3432748" cy="2462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9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12220" b="13994"/>
          <a:stretch/>
        </p:blipFill>
        <p:spPr>
          <a:xfrm>
            <a:off x="3028009" y="3599492"/>
            <a:ext cx="3927426" cy="2561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10944" r="22643" b="16187"/>
          <a:stretch/>
        </p:blipFill>
        <p:spPr>
          <a:xfrm>
            <a:off x="7467077" y="203724"/>
            <a:ext cx="3927427" cy="2401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r="19505"/>
          <a:stretch/>
        </p:blipFill>
        <p:spPr>
          <a:xfrm>
            <a:off x="3028006" y="203724"/>
            <a:ext cx="3927426" cy="2401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79" y="3599492"/>
            <a:ext cx="3927426" cy="2561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23671" y="2902279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Stilt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65010" y="2902279"/>
            <a:ext cx="17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Sand- Piper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8523" y="6257834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Jacana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66374" y="6257834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Curlew</a:t>
            </a:r>
          </a:p>
        </p:txBody>
      </p:sp>
    </p:spTree>
    <p:extLst>
      <p:ext uri="{BB962C8B-B14F-4D97-AF65-F5344CB8AC3E}">
        <p14:creationId xmlns:p14="http://schemas.microsoft.com/office/powerpoint/2010/main" val="146348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788</TotalTime>
  <Words>912</Words>
  <Application>Microsoft Office PowerPoint</Application>
  <PresentationFormat>Widescreen</PresentationFormat>
  <Paragraphs>137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Gothic</vt:lpstr>
      <vt:lpstr>Georgia</vt:lpstr>
      <vt:lpstr>Matura MT Script Capitals</vt:lpstr>
      <vt:lpstr>Times New Roman</vt:lpstr>
      <vt:lpstr>Trebuchet MS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RAVINDRA WALE</dc:creator>
  <cp:lastModifiedBy>RAVINDRA WALE</cp:lastModifiedBy>
  <cp:revision>155</cp:revision>
  <dcterms:created xsi:type="dcterms:W3CDTF">2017-07-06T02:44:56Z</dcterms:created>
  <dcterms:modified xsi:type="dcterms:W3CDTF">2017-12-21T15:48:43Z</dcterms:modified>
</cp:coreProperties>
</file>