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C06A2"/>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24-Aug-23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24-Aug-23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24-Aug-23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24-Aug-23</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24-Aug-23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24-Aug-23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24-Aug-23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24-Aug-23</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24-Aug-23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24-Aug-23</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24-Aug-23</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24-Aug-23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2600" y="762000"/>
            <a:ext cx="6705600" cy="2057400"/>
          </a:xfrm>
        </p:spPr>
        <p:txBody>
          <a:bodyPr>
            <a:noAutofit/>
          </a:bodyPr>
          <a:lstStyle/>
          <a:p>
            <a:pPr algn="ctr"/>
            <a:r>
              <a:rPr lang="mr-IN" sz="3200" dirty="0">
                <a:solidFill>
                  <a:srgbClr val="FF0000"/>
                </a:solidFill>
                <a:latin typeface="Kokila" pitchFamily="34" charset="0"/>
                <a:cs typeface="Kokila" pitchFamily="34" charset="0"/>
              </a:rPr>
              <a:t>लोकनेते डॉ. बाळासाहेब विखे पाटील</a:t>
            </a:r>
            <a:br>
              <a:rPr lang="mr-IN" sz="3200" dirty="0">
                <a:solidFill>
                  <a:srgbClr val="FF0000"/>
                </a:solidFill>
                <a:latin typeface="Kokila" pitchFamily="34" charset="0"/>
                <a:cs typeface="Kokila" pitchFamily="34" charset="0"/>
              </a:rPr>
            </a:br>
            <a:r>
              <a:rPr lang="mr-IN" sz="3200" dirty="0">
                <a:solidFill>
                  <a:srgbClr val="FF0000"/>
                </a:solidFill>
                <a:latin typeface="Kokila" pitchFamily="34" charset="0"/>
                <a:cs typeface="Kokila" pitchFamily="34" charset="0"/>
              </a:rPr>
              <a:t>(पद्मभूषण उपाधिने सन्मानित)</a:t>
            </a:r>
            <a:br>
              <a:rPr lang="mr-IN" sz="3200" dirty="0">
                <a:solidFill>
                  <a:srgbClr val="FF0000"/>
                </a:solidFill>
                <a:latin typeface="Kokila" pitchFamily="34" charset="0"/>
                <a:cs typeface="Kokila" pitchFamily="34" charset="0"/>
              </a:rPr>
            </a:br>
            <a:r>
              <a:rPr lang="mr-IN" sz="3200" dirty="0">
                <a:solidFill>
                  <a:srgbClr val="FF0000"/>
                </a:solidFill>
                <a:latin typeface="Kokila" pitchFamily="34" charset="0"/>
                <a:cs typeface="Kokila" pitchFamily="34" charset="0"/>
              </a:rPr>
              <a:t>प्रवरा ग्रामीण शिक्षण संस्थेचे, </a:t>
            </a:r>
            <a:br>
              <a:rPr lang="mr-IN" sz="3200" dirty="0">
                <a:solidFill>
                  <a:srgbClr val="FF0000"/>
                </a:solidFill>
                <a:latin typeface="Kokila" pitchFamily="34" charset="0"/>
                <a:cs typeface="Kokila" pitchFamily="34" charset="0"/>
              </a:rPr>
            </a:br>
            <a:r>
              <a:rPr lang="mr-IN" sz="3200" dirty="0">
                <a:solidFill>
                  <a:srgbClr val="FF0000"/>
                </a:solidFill>
                <a:latin typeface="Kokila" pitchFamily="34" charset="0"/>
                <a:cs typeface="Kokila" pitchFamily="34" charset="0"/>
              </a:rPr>
              <a:t>कला,वाणिज्य व विज्ञान महाविद्यालय,अळकुटी </a:t>
            </a:r>
            <a:endParaRPr lang="en-US" sz="3200" dirty="0">
              <a:solidFill>
                <a:srgbClr val="FF0000"/>
              </a:solidFill>
            </a:endParaRPr>
          </a:p>
        </p:txBody>
      </p:sp>
      <p:sp>
        <p:nvSpPr>
          <p:cNvPr id="3" name="Subtitle 2"/>
          <p:cNvSpPr>
            <a:spLocks noGrp="1"/>
          </p:cNvSpPr>
          <p:nvPr>
            <p:ph type="subTitle" idx="1"/>
          </p:nvPr>
        </p:nvSpPr>
        <p:spPr>
          <a:xfrm>
            <a:off x="1828800" y="3352800"/>
            <a:ext cx="6629400" cy="3022122"/>
          </a:xfrm>
        </p:spPr>
        <p:txBody>
          <a:bodyPr>
            <a:normAutofit/>
          </a:bodyPr>
          <a:lstStyle/>
          <a:p>
            <a:pPr algn="ctr"/>
            <a:r>
              <a:rPr lang="mr-IN" sz="2800" dirty="0">
                <a:solidFill>
                  <a:srgbClr val="FF00FF"/>
                </a:solidFill>
                <a:latin typeface="Kokila" pitchFamily="34" charset="0"/>
                <a:cs typeface="Kokila" pitchFamily="34" charset="0"/>
              </a:rPr>
              <a:t>विषय :- </a:t>
            </a:r>
            <a:r>
              <a:rPr lang="mr-IN" sz="2800" dirty="0" smtClean="0">
                <a:solidFill>
                  <a:srgbClr val="FF00FF"/>
                </a:solidFill>
                <a:latin typeface="Kokila" pitchFamily="34" charset="0"/>
                <a:cs typeface="Kokila" pitchFamily="34" charset="0"/>
              </a:rPr>
              <a:t>व्यापारी  कायदे आणि नियमनात्मक रचना </a:t>
            </a:r>
            <a:endParaRPr lang="mr-IN" sz="2800" dirty="0">
              <a:solidFill>
                <a:srgbClr val="FF00FF"/>
              </a:solidFill>
              <a:latin typeface="Kokila" pitchFamily="34" charset="0"/>
              <a:cs typeface="Kokila" pitchFamily="34" charset="0"/>
            </a:endParaRPr>
          </a:p>
          <a:p>
            <a:pPr algn="ctr"/>
            <a:r>
              <a:rPr lang="mr-IN" sz="2800" dirty="0">
                <a:solidFill>
                  <a:srgbClr val="FF00FF"/>
                </a:solidFill>
                <a:latin typeface="Kokila" pitchFamily="34" charset="0"/>
                <a:cs typeface="Kokila" pitchFamily="34" charset="0"/>
              </a:rPr>
              <a:t>वर्ग :- टी</a:t>
            </a:r>
            <a:r>
              <a:rPr lang="mr-IN" sz="2800" dirty="0" smtClean="0">
                <a:solidFill>
                  <a:srgbClr val="FF00FF"/>
                </a:solidFill>
                <a:latin typeface="Kokila" pitchFamily="34" charset="0"/>
                <a:cs typeface="Kokila" pitchFamily="34" charset="0"/>
              </a:rPr>
              <a:t>.वाय.बी.कॉम</a:t>
            </a:r>
            <a:endParaRPr lang="mr-IN" sz="2800" dirty="0">
              <a:solidFill>
                <a:srgbClr val="FF00FF"/>
              </a:solidFill>
              <a:latin typeface="Kokila" pitchFamily="34" charset="0"/>
              <a:cs typeface="Kokila" pitchFamily="34" charset="0"/>
            </a:endParaRPr>
          </a:p>
          <a:p>
            <a:pPr algn="ctr"/>
            <a:r>
              <a:rPr lang="mr-IN" sz="2800" dirty="0">
                <a:solidFill>
                  <a:srgbClr val="FF00FF"/>
                </a:solidFill>
                <a:latin typeface="Kokila" pitchFamily="34" charset="0"/>
                <a:cs typeface="Kokila" pitchFamily="34" charset="0"/>
              </a:rPr>
              <a:t>सहा.प्रा. </a:t>
            </a:r>
            <a:r>
              <a:rPr lang="mr-IN" sz="2800" dirty="0" smtClean="0">
                <a:solidFill>
                  <a:srgbClr val="FF00FF"/>
                </a:solidFill>
                <a:latin typeface="Kokila" pitchFamily="34" charset="0"/>
                <a:cs typeface="Kokila" pitchFamily="34" charset="0"/>
              </a:rPr>
              <a:t>श्री.झावरे  आर.जे.</a:t>
            </a:r>
            <a:endParaRPr lang="en-US" sz="2800" dirty="0">
              <a:solidFill>
                <a:srgbClr val="FF00FF"/>
              </a:solidFill>
              <a:latin typeface="Kokila" pitchFamily="34" charset="0"/>
              <a:cs typeface="Kokila" pitchFamily="34" charset="0"/>
            </a:endParaRPr>
          </a:p>
          <a:p>
            <a:endParaRPr lang="en-US" dirty="0"/>
          </a:p>
        </p:txBody>
      </p:sp>
    </p:spTree>
    <p:extLst>
      <p:ext uri="{BB962C8B-B14F-4D97-AF65-F5344CB8AC3E}">
        <p14:creationId xmlns:p14="http://schemas.microsoft.com/office/powerpoint/2010/main" val="2315622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1371600"/>
            <a:ext cx="6172200" cy="1676400"/>
          </a:xfrm>
        </p:spPr>
        <p:txBody>
          <a:bodyPr>
            <a:normAutofit/>
          </a:bodyPr>
          <a:lstStyle/>
          <a:p>
            <a:pPr algn="ctr"/>
            <a:r>
              <a:rPr lang="mr-IN" sz="6000" dirty="0" smtClean="0">
                <a:solidFill>
                  <a:schemeClr val="accent3"/>
                </a:solidFill>
                <a:latin typeface="Kokila" pitchFamily="34" charset="0"/>
                <a:cs typeface="Kokila" pitchFamily="34" charset="0"/>
              </a:rPr>
              <a:t>भारतीय करार कायदा,1872</a:t>
            </a:r>
            <a:endParaRPr lang="en-US" sz="6000" dirty="0">
              <a:solidFill>
                <a:schemeClr val="accent3"/>
              </a:solidFill>
              <a:latin typeface="Kokila" pitchFamily="34" charset="0"/>
              <a:cs typeface="Kokila" pitchFamily="34"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37342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228600"/>
            <a:ext cx="7086600" cy="4419600"/>
          </a:xfrm>
        </p:spPr>
        <p:txBody>
          <a:bodyPr>
            <a:noAutofit/>
          </a:bodyPr>
          <a:lstStyle/>
          <a:p>
            <a:pPr algn="just"/>
            <a:r>
              <a:rPr lang="mr-IN" sz="4000" dirty="0" smtClean="0">
                <a:solidFill>
                  <a:srgbClr val="BC06A2"/>
                </a:solidFill>
                <a:latin typeface="Kokila" pitchFamily="34" charset="0"/>
                <a:cs typeface="Kokila" pitchFamily="34" charset="0"/>
              </a:rPr>
              <a:t>प्रस्तावना</a:t>
            </a:r>
            <a:r>
              <a:rPr lang="mr-IN" sz="3200" b="0" dirty="0" smtClean="0">
                <a:solidFill>
                  <a:schemeClr val="accent5">
                    <a:lumMod val="50000"/>
                  </a:schemeClr>
                </a:solidFill>
                <a:latin typeface="Kokila" pitchFamily="34" charset="0"/>
                <a:cs typeface="Kokila" pitchFamily="34" charset="0"/>
              </a:rPr>
              <a:t/>
            </a:r>
            <a:br>
              <a:rPr lang="mr-IN" sz="3200" b="0" dirty="0" smtClean="0">
                <a:solidFill>
                  <a:schemeClr val="accent5">
                    <a:lumMod val="50000"/>
                  </a:schemeClr>
                </a:solidFill>
                <a:latin typeface="Kokila" pitchFamily="34" charset="0"/>
                <a:cs typeface="Kokila" pitchFamily="34" charset="0"/>
              </a:rPr>
            </a:br>
            <a:r>
              <a:rPr lang="mr-IN" sz="3200" b="0" dirty="0" smtClean="0">
                <a:solidFill>
                  <a:schemeClr val="accent5">
                    <a:lumMod val="50000"/>
                  </a:schemeClr>
                </a:solidFill>
                <a:latin typeface="Kokila" pitchFamily="34" charset="0"/>
                <a:cs typeface="Kokila" pitchFamily="34" charset="0"/>
              </a:rPr>
              <a:t>     </a:t>
            </a:r>
            <a:r>
              <a:rPr lang="mr-IN" sz="3200" b="0" dirty="0" smtClean="0">
                <a:solidFill>
                  <a:srgbClr val="FF00FF"/>
                </a:solidFill>
                <a:latin typeface="Kokila" pitchFamily="34" charset="0"/>
                <a:cs typeface="Kokila" pitchFamily="34" charset="0"/>
              </a:rPr>
              <a:t>भारतीय</a:t>
            </a:r>
            <a:r>
              <a:rPr lang="mr-IN" sz="3200" b="0" dirty="0">
                <a:solidFill>
                  <a:srgbClr val="FF00FF"/>
                </a:solidFill>
                <a:latin typeface="Kokila" pitchFamily="34" charset="0"/>
                <a:cs typeface="Kokila" pitchFamily="34" charset="0"/>
              </a:rPr>
              <a:t> करार कायदा, 1872</a:t>
            </a:r>
            <a:r>
              <a:rPr lang="mr-IN" sz="3200" dirty="0">
                <a:solidFill>
                  <a:srgbClr val="FF00FF"/>
                </a:solidFill>
                <a:latin typeface="Kokila" pitchFamily="34" charset="0"/>
                <a:cs typeface="Kokila" pitchFamily="34" charset="0"/>
              </a:rPr>
              <a:t> </a:t>
            </a:r>
            <a:r>
              <a:rPr lang="mr-IN" sz="3200" b="0" dirty="0" smtClean="0">
                <a:solidFill>
                  <a:srgbClr val="FF00FF"/>
                </a:solidFill>
                <a:latin typeface="Kokila" pitchFamily="34" charset="0"/>
                <a:cs typeface="Kokila" pitchFamily="34" charset="0"/>
              </a:rPr>
              <a:t>भारतातील </a:t>
            </a:r>
            <a:r>
              <a:rPr lang="mr-IN" sz="3200" b="0" dirty="0">
                <a:solidFill>
                  <a:srgbClr val="FF00FF"/>
                </a:solidFill>
                <a:latin typeface="Kokila" pitchFamily="34" charset="0"/>
                <a:cs typeface="Kokila" pitchFamily="34" charset="0"/>
              </a:rPr>
              <a:t>करारांशी संबंधित कायदा निर्धारित करतो आणि भारतीय करार कायद्याचे नियमन करणारा मुख्य कायदा आहे . हा कायदा इंग्रजी सामान्य </a:t>
            </a:r>
            <a:r>
              <a:rPr lang="mr-IN" sz="3200" b="0" dirty="0" smtClean="0">
                <a:solidFill>
                  <a:srgbClr val="FF00FF"/>
                </a:solidFill>
                <a:latin typeface="Kokila" pitchFamily="34" charset="0"/>
                <a:cs typeface="Kokila" pitchFamily="34" charset="0"/>
              </a:rPr>
              <a:t>कायद्याच्या तत्त्वांवर </a:t>
            </a:r>
            <a:r>
              <a:rPr lang="mr-IN" sz="3200" b="0" dirty="0">
                <a:solidFill>
                  <a:srgbClr val="FF00FF"/>
                </a:solidFill>
                <a:latin typeface="Kokila" pitchFamily="34" charset="0"/>
                <a:cs typeface="Kokila" pitchFamily="34" charset="0"/>
              </a:rPr>
              <a:t>आधारित आहे . ते भारतातील सर्व राज्यांना लागू आहे. ते कोणत्या परिस्थितीत पक्षांनी कराराला दिलेली आश्वासने कायदेशीररित्या बंधनकारक असतील हे निर्धारित करते. कलम 2(</a:t>
            </a:r>
            <a:r>
              <a:rPr lang="en-US" sz="3200" b="0" dirty="0">
                <a:solidFill>
                  <a:srgbClr val="FF00FF"/>
                </a:solidFill>
                <a:latin typeface="Kokila" pitchFamily="34" charset="0"/>
                <a:cs typeface="Kokila" pitchFamily="34" charset="0"/>
              </a:rPr>
              <a:t>h) </a:t>
            </a:r>
            <a:r>
              <a:rPr lang="mr-IN" sz="3200" b="0" dirty="0">
                <a:solidFill>
                  <a:srgbClr val="FF00FF"/>
                </a:solidFill>
                <a:latin typeface="Kokila" pitchFamily="34" charset="0"/>
                <a:cs typeface="Kokila" pitchFamily="34" charset="0"/>
              </a:rPr>
              <a:t>अंतर्गत, भारतीय करार कायदा कायद्याद्वारे लागू करण्यायोग्य करार म्हणून करार परिभाषित करतो.</a:t>
            </a:r>
            <a:endParaRPr lang="en-US" sz="3200" dirty="0">
              <a:solidFill>
                <a:srgbClr val="FF00FF"/>
              </a:solidFill>
              <a:latin typeface="Kokila" pitchFamily="34" charset="0"/>
              <a:cs typeface="Kokila" pitchFamily="34" charset="0"/>
            </a:endParaRPr>
          </a:p>
        </p:txBody>
      </p:sp>
      <p:sp>
        <p:nvSpPr>
          <p:cNvPr id="3" name="Subtitle 2"/>
          <p:cNvSpPr>
            <a:spLocks noGrp="1"/>
          </p:cNvSpPr>
          <p:nvPr>
            <p:ph type="subTitle" idx="1"/>
          </p:nvPr>
        </p:nvSpPr>
        <p:spPr/>
        <p:txBody>
          <a:bodyPr>
            <a:normAutofit/>
          </a:bodyPr>
          <a:lstStyle/>
          <a:p>
            <a:endParaRPr lang="en-US" dirty="0"/>
          </a:p>
        </p:txBody>
      </p:sp>
    </p:spTree>
    <p:extLst>
      <p:ext uri="{BB962C8B-B14F-4D97-AF65-F5344CB8AC3E}">
        <p14:creationId xmlns:p14="http://schemas.microsoft.com/office/powerpoint/2010/main" val="2886907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304800"/>
            <a:ext cx="6172200" cy="5562600"/>
          </a:xfrm>
        </p:spPr>
        <p:txBody>
          <a:bodyPr>
            <a:normAutofit fontScale="90000"/>
          </a:bodyPr>
          <a:lstStyle/>
          <a:p>
            <a:r>
              <a:rPr lang="mr-IN" dirty="0" smtClean="0">
                <a:solidFill>
                  <a:srgbClr val="00B050"/>
                </a:solidFill>
                <a:latin typeface="Kokila" pitchFamily="34" charset="0"/>
                <a:cs typeface="Kokila" pitchFamily="34" charset="0"/>
              </a:rPr>
              <a:t>                             </a:t>
            </a:r>
            <a:r>
              <a:rPr lang="mr-IN" sz="4400" dirty="0" smtClean="0">
                <a:solidFill>
                  <a:srgbClr val="BC06A2"/>
                </a:solidFill>
                <a:latin typeface="Kokila" pitchFamily="34" charset="0"/>
                <a:cs typeface="Kokila" pitchFamily="34" charset="0"/>
              </a:rPr>
              <a:t>कायद्याचे प्रकार</a:t>
            </a:r>
            <a:r>
              <a:rPr lang="mr-IN" dirty="0" smtClean="0">
                <a:solidFill>
                  <a:srgbClr val="00B050"/>
                </a:solidFill>
                <a:latin typeface="Kokila" pitchFamily="34" charset="0"/>
                <a:cs typeface="Kokila" pitchFamily="34" charset="0"/>
              </a:rPr>
              <a:t/>
            </a:r>
            <a:br>
              <a:rPr lang="mr-IN" dirty="0" smtClean="0">
                <a:solidFill>
                  <a:srgbClr val="00B050"/>
                </a:solidFill>
                <a:latin typeface="Kokila" pitchFamily="34" charset="0"/>
                <a:cs typeface="Kokila" pitchFamily="34" charset="0"/>
              </a:rPr>
            </a:br>
            <a:r>
              <a:rPr lang="mr-IN" dirty="0">
                <a:solidFill>
                  <a:srgbClr val="FF00FF"/>
                </a:solidFill>
                <a:latin typeface="Kokila" pitchFamily="34" charset="0"/>
                <a:cs typeface="Kokila" pitchFamily="34" charset="0"/>
              </a:rPr>
              <a:t>1</a:t>
            </a:r>
            <a:r>
              <a:rPr lang="mr-IN" dirty="0" smtClean="0">
                <a:solidFill>
                  <a:srgbClr val="FF00FF"/>
                </a:solidFill>
                <a:latin typeface="Kokila" pitchFamily="34" charset="0"/>
                <a:cs typeface="Kokila" pitchFamily="34" charset="0"/>
              </a:rPr>
              <a:t>) व्यापारविषयक कायदे  </a:t>
            </a:r>
            <a:br>
              <a:rPr lang="mr-IN" dirty="0" smtClean="0">
                <a:solidFill>
                  <a:srgbClr val="FF00FF"/>
                </a:solidFill>
                <a:latin typeface="Kokila" pitchFamily="34" charset="0"/>
                <a:cs typeface="Kokila" pitchFamily="34" charset="0"/>
              </a:rPr>
            </a:br>
            <a:r>
              <a:rPr lang="mr-IN" sz="2200" dirty="0">
                <a:solidFill>
                  <a:srgbClr val="FF00FF"/>
                </a:solidFill>
                <a:latin typeface="Kokila" pitchFamily="34" charset="0"/>
                <a:cs typeface="Kokila" pitchFamily="34" charset="0"/>
              </a:rPr>
              <a:t>व्याख्या-</a:t>
            </a:r>
            <a:br>
              <a:rPr lang="mr-IN" sz="2200" dirty="0">
                <a:solidFill>
                  <a:srgbClr val="FF00FF"/>
                </a:solidFill>
                <a:latin typeface="Kokila" pitchFamily="34" charset="0"/>
                <a:cs typeface="Kokila" pitchFamily="34" charset="0"/>
              </a:rPr>
            </a:br>
            <a:r>
              <a:rPr lang="mr-IN" sz="2200" dirty="0">
                <a:solidFill>
                  <a:srgbClr val="FF00FF"/>
                </a:solidFill>
                <a:latin typeface="Kokila" pitchFamily="34" charset="0"/>
                <a:cs typeface="Kokila" pitchFamily="34" charset="0"/>
              </a:rPr>
              <a:t>      “व्यापारतील व्यक्तिमधील व्यवहारांमुळे निर्माण होणार्‍या हक्कांच्या व कर्तव्यांच्या संदर्भात कायद्यातील जो भाग किंवा हिस्सा वापरला जातो त्या कायद्याला व्यापारविषयक कायदा असे म्हणतात</a:t>
            </a:r>
            <a:r>
              <a:rPr lang="mr-IN" sz="2200" dirty="0" smtClean="0">
                <a:solidFill>
                  <a:srgbClr val="FF00FF"/>
                </a:solidFill>
                <a:latin typeface="Kokila" pitchFamily="34" charset="0"/>
                <a:cs typeface="Kokila" pitchFamily="34" charset="0"/>
              </a:rPr>
              <a:t>.”</a:t>
            </a:r>
            <a:br>
              <a:rPr lang="mr-IN" sz="2200" dirty="0" smtClean="0">
                <a:solidFill>
                  <a:srgbClr val="FF00FF"/>
                </a:solidFill>
                <a:latin typeface="Kokila" pitchFamily="34" charset="0"/>
                <a:cs typeface="Kokila" pitchFamily="34" charset="0"/>
              </a:rPr>
            </a:br>
            <a:r>
              <a:rPr lang="mr-IN" sz="2200" dirty="0" smtClean="0">
                <a:solidFill>
                  <a:srgbClr val="FF00FF"/>
                </a:solidFill>
                <a:latin typeface="Kokila" pitchFamily="34" charset="0"/>
                <a:cs typeface="Kokila" pitchFamily="34" charset="0"/>
              </a:rPr>
              <a:t/>
            </a:r>
            <a:br>
              <a:rPr lang="mr-IN" sz="2200" dirty="0" smtClean="0">
                <a:solidFill>
                  <a:srgbClr val="FF00FF"/>
                </a:solidFill>
                <a:latin typeface="Kokila" pitchFamily="34" charset="0"/>
                <a:cs typeface="Kokila" pitchFamily="34" charset="0"/>
              </a:rPr>
            </a:br>
            <a:r>
              <a:rPr lang="mr-IN" dirty="0">
                <a:solidFill>
                  <a:srgbClr val="FF00FF"/>
                </a:solidFill>
                <a:latin typeface="Kokila" pitchFamily="34" charset="0"/>
                <a:cs typeface="Kokila" pitchFamily="34" charset="0"/>
              </a:rPr>
              <a:t>2</a:t>
            </a:r>
            <a:r>
              <a:rPr lang="mr-IN" dirty="0" smtClean="0">
                <a:solidFill>
                  <a:srgbClr val="FF00FF"/>
                </a:solidFill>
                <a:latin typeface="Kokila" pitchFamily="34" charset="0"/>
                <a:cs typeface="Kokila" pitchFamily="34" charset="0"/>
              </a:rPr>
              <a:t>) औद्योगिक कायदे</a:t>
            </a:r>
            <a:br>
              <a:rPr lang="mr-IN" dirty="0" smtClean="0">
                <a:solidFill>
                  <a:srgbClr val="FF00FF"/>
                </a:solidFill>
                <a:latin typeface="Kokila" pitchFamily="34" charset="0"/>
                <a:cs typeface="Kokila" pitchFamily="34" charset="0"/>
              </a:rPr>
            </a:br>
            <a:r>
              <a:rPr lang="mr-IN" sz="2200" dirty="0" smtClean="0">
                <a:solidFill>
                  <a:srgbClr val="FF00FF"/>
                </a:solidFill>
                <a:latin typeface="Kokila" pitchFamily="34" charset="0"/>
                <a:cs typeface="Kokila" pitchFamily="34" charset="0"/>
              </a:rPr>
              <a:t>व्याख्या-</a:t>
            </a:r>
            <a:br>
              <a:rPr lang="mr-IN" sz="2200" dirty="0" smtClean="0">
                <a:solidFill>
                  <a:srgbClr val="FF00FF"/>
                </a:solidFill>
                <a:latin typeface="Kokila" pitchFamily="34" charset="0"/>
                <a:cs typeface="Kokila" pitchFamily="34" charset="0"/>
              </a:rPr>
            </a:br>
            <a:r>
              <a:rPr lang="mr-IN" sz="2200" dirty="0">
                <a:solidFill>
                  <a:srgbClr val="FF00FF"/>
                </a:solidFill>
                <a:latin typeface="Kokila" pitchFamily="34" charset="0"/>
                <a:cs typeface="Kokila" pitchFamily="34" charset="0"/>
              </a:rPr>
              <a:t> </a:t>
            </a:r>
            <a:r>
              <a:rPr lang="mr-IN" sz="2200" dirty="0" smtClean="0">
                <a:solidFill>
                  <a:srgbClr val="FF00FF"/>
                </a:solidFill>
                <a:latin typeface="Kokila" pitchFamily="34" charset="0"/>
                <a:cs typeface="Kokila" pitchFamily="34" charset="0"/>
              </a:rPr>
              <a:t>      “औद्योगिक संस्था, कारखाने,त्यांची स्थापना,संचालन आणि विकास,मालक व कामगार यांचे सबंध, कामगारांचे वेतन,कामाचे तास,सुरक्षितता ,कामगार कल्याण,अपघात व त्याबाबतची नुकसान भरपाई इत्यादि विषयांसाबंधी देशातील शासन संस्थेने जे नियम व तरतुदी केलेल्या असतात त्यांना औद्योगिक कायदे असे म्हणतात.”</a:t>
            </a:r>
            <a:br>
              <a:rPr lang="mr-IN" sz="2200" dirty="0" smtClean="0">
                <a:solidFill>
                  <a:srgbClr val="FF00FF"/>
                </a:solidFill>
                <a:latin typeface="Kokila" pitchFamily="34" charset="0"/>
                <a:cs typeface="Kokila" pitchFamily="34" charset="0"/>
              </a:rPr>
            </a:br>
            <a:r>
              <a:rPr lang="mr-IN" sz="2200" dirty="0">
                <a:solidFill>
                  <a:srgbClr val="00B050"/>
                </a:solidFill>
                <a:latin typeface="Kokila" pitchFamily="34" charset="0"/>
                <a:cs typeface="Kokila" pitchFamily="34" charset="0"/>
              </a:rPr>
              <a:t> </a:t>
            </a:r>
            <a:r>
              <a:rPr lang="mr-IN" sz="2200" dirty="0" smtClean="0">
                <a:solidFill>
                  <a:srgbClr val="00B050"/>
                </a:solidFill>
                <a:latin typeface="Kokila" pitchFamily="34" charset="0"/>
                <a:cs typeface="Kokila" pitchFamily="34" charset="0"/>
              </a:rPr>
              <a:t>        </a:t>
            </a:r>
            <a:r>
              <a:rPr lang="en-US" dirty="0">
                <a:solidFill>
                  <a:srgbClr val="00B050"/>
                </a:solidFill>
              </a:rPr>
              <a:t/>
            </a:r>
            <a:br>
              <a:rPr lang="en-US" dirty="0">
                <a:solidFill>
                  <a:srgbClr val="00B050"/>
                </a:solidFill>
              </a:rPr>
            </a:br>
            <a:endParaRPr lang="en-US" dirty="0">
              <a:solidFill>
                <a:srgbClr val="00B050"/>
              </a:solidFill>
              <a:latin typeface="Kokila" pitchFamily="34" charset="0"/>
              <a:cs typeface="Kokila" pitchFamily="34" charset="0"/>
            </a:endParaRPr>
          </a:p>
        </p:txBody>
      </p:sp>
      <p:sp>
        <p:nvSpPr>
          <p:cNvPr id="3" name="Subtitle 2"/>
          <p:cNvSpPr>
            <a:spLocks noGrp="1"/>
          </p:cNvSpPr>
          <p:nvPr>
            <p:ph type="subTitle" idx="1"/>
          </p:nvPr>
        </p:nvSpPr>
        <p:spPr>
          <a:xfrm>
            <a:off x="2286000" y="5867400"/>
            <a:ext cx="6172200" cy="507522"/>
          </a:xfrm>
        </p:spPr>
        <p:txBody>
          <a:bodyPr>
            <a:normAutofit/>
          </a:bodyPr>
          <a:lstStyle/>
          <a:p>
            <a:endParaRPr lang="en-US" dirty="0"/>
          </a:p>
        </p:txBody>
      </p:sp>
    </p:spTree>
    <p:extLst>
      <p:ext uri="{BB962C8B-B14F-4D97-AF65-F5344CB8AC3E}">
        <p14:creationId xmlns:p14="http://schemas.microsoft.com/office/powerpoint/2010/main" val="1911143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228600"/>
            <a:ext cx="6172200" cy="990600"/>
          </a:xfrm>
        </p:spPr>
        <p:txBody>
          <a:bodyPr>
            <a:normAutofit fontScale="90000"/>
          </a:bodyPr>
          <a:lstStyle/>
          <a:p>
            <a:pPr algn="ctr"/>
            <a:r>
              <a:rPr lang="mr-IN" sz="4000" dirty="0" smtClean="0">
                <a:solidFill>
                  <a:srgbClr val="BC06A2"/>
                </a:solidFill>
                <a:latin typeface="Kokila" pitchFamily="34" charset="0"/>
                <a:cs typeface="Kokila" pitchFamily="34" charset="0"/>
              </a:rPr>
              <a:t>करारांचे प्रकार</a:t>
            </a:r>
            <a:r>
              <a:rPr lang="mr-IN" dirty="0" smtClean="0">
                <a:latin typeface="Kokila" pitchFamily="34" charset="0"/>
                <a:cs typeface="Kokila" pitchFamily="34" charset="0"/>
              </a:rPr>
              <a:t/>
            </a:r>
            <a:br>
              <a:rPr lang="mr-IN" dirty="0" smtClean="0">
                <a:latin typeface="Kokila" pitchFamily="34" charset="0"/>
                <a:cs typeface="Kokila" pitchFamily="34" charset="0"/>
              </a:rPr>
            </a:br>
            <a:endParaRPr lang="en-US" dirty="0">
              <a:latin typeface="Kokila" pitchFamily="34" charset="0"/>
              <a:cs typeface="Kokila" pitchFamily="34" charset="0"/>
            </a:endParaRPr>
          </a:p>
        </p:txBody>
      </p:sp>
      <p:sp>
        <p:nvSpPr>
          <p:cNvPr id="3" name="Subtitle 2"/>
          <p:cNvSpPr>
            <a:spLocks noGrp="1"/>
          </p:cNvSpPr>
          <p:nvPr>
            <p:ph type="subTitle" idx="1"/>
          </p:nvPr>
        </p:nvSpPr>
        <p:spPr>
          <a:xfrm>
            <a:off x="2286000" y="838200"/>
            <a:ext cx="6172200" cy="5029200"/>
          </a:xfrm>
        </p:spPr>
        <p:txBody>
          <a:bodyPr>
            <a:noAutofit/>
          </a:bodyPr>
          <a:lstStyle/>
          <a:p>
            <a:pPr algn="ctr">
              <a:lnSpc>
                <a:spcPct val="150000"/>
              </a:lnSpc>
            </a:pPr>
            <a:r>
              <a:rPr lang="mr-IN" sz="2400" dirty="0" smtClean="0">
                <a:solidFill>
                  <a:srgbClr val="FF00FF"/>
                </a:solidFill>
                <a:latin typeface="Kokila" pitchFamily="34" charset="0"/>
                <a:cs typeface="Kokila" pitchFamily="34" charset="0"/>
              </a:rPr>
              <a:t>प्रत्यक्ष </a:t>
            </a:r>
            <a:r>
              <a:rPr lang="mr-IN" sz="2400" dirty="0">
                <a:solidFill>
                  <a:srgbClr val="FF00FF"/>
                </a:solidFill>
                <a:latin typeface="Kokila" pitchFamily="34" charset="0"/>
                <a:cs typeface="Kokila" pitchFamily="34" charset="0"/>
              </a:rPr>
              <a:t>किंवा स्पष्ट करार</a:t>
            </a:r>
            <a:br>
              <a:rPr lang="mr-IN" sz="2400" dirty="0">
                <a:solidFill>
                  <a:srgbClr val="FF00FF"/>
                </a:solidFill>
                <a:latin typeface="Kokila" pitchFamily="34" charset="0"/>
                <a:cs typeface="Kokila" pitchFamily="34" charset="0"/>
              </a:rPr>
            </a:br>
            <a:r>
              <a:rPr lang="mr-IN" sz="2400" dirty="0" smtClean="0">
                <a:solidFill>
                  <a:srgbClr val="FF00FF"/>
                </a:solidFill>
                <a:latin typeface="Kokila" pitchFamily="34" charset="0"/>
                <a:cs typeface="Kokila" pitchFamily="34" charset="0"/>
              </a:rPr>
              <a:t>अध्याहृत </a:t>
            </a:r>
            <a:r>
              <a:rPr lang="mr-IN" sz="2400" dirty="0">
                <a:solidFill>
                  <a:srgbClr val="FF00FF"/>
                </a:solidFill>
                <a:latin typeface="Kokila" pitchFamily="34" charset="0"/>
                <a:cs typeface="Kokila" pitchFamily="34" charset="0"/>
              </a:rPr>
              <a:t>करार </a:t>
            </a:r>
            <a:br>
              <a:rPr lang="mr-IN" sz="2400" dirty="0">
                <a:solidFill>
                  <a:srgbClr val="FF00FF"/>
                </a:solidFill>
                <a:latin typeface="Kokila" pitchFamily="34" charset="0"/>
                <a:cs typeface="Kokila" pitchFamily="34" charset="0"/>
              </a:rPr>
            </a:br>
            <a:r>
              <a:rPr lang="mr-IN" sz="2400" dirty="0" smtClean="0">
                <a:solidFill>
                  <a:srgbClr val="FF00FF"/>
                </a:solidFill>
                <a:latin typeface="Kokila" pitchFamily="34" charset="0"/>
                <a:cs typeface="Kokila" pitchFamily="34" charset="0"/>
              </a:rPr>
              <a:t>व्यर्थ करार</a:t>
            </a:r>
          </a:p>
          <a:p>
            <a:pPr algn="ctr">
              <a:lnSpc>
                <a:spcPct val="150000"/>
              </a:lnSpc>
            </a:pPr>
            <a:r>
              <a:rPr lang="mr-IN" sz="2400" dirty="0" smtClean="0">
                <a:solidFill>
                  <a:srgbClr val="FF00FF"/>
                </a:solidFill>
                <a:latin typeface="Kokila" pitchFamily="34" charset="0"/>
                <a:cs typeface="Kokila" pitchFamily="34" charset="0"/>
              </a:rPr>
              <a:t>वर्जनीय </a:t>
            </a:r>
            <a:r>
              <a:rPr lang="mr-IN" sz="2400" dirty="0">
                <a:solidFill>
                  <a:srgbClr val="FF00FF"/>
                </a:solidFill>
                <a:latin typeface="Kokila" pitchFamily="34" charset="0"/>
                <a:cs typeface="Kokila" pitchFamily="34" charset="0"/>
              </a:rPr>
              <a:t>करार </a:t>
            </a:r>
            <a:br>
              <a:rPr lang="mr-IN" sz="2400" dirty="0">
                <a:solidFill>
                  <a:srgbClr val="FF00FF"/>
                </a:solidFill>
                <a:latin typeface="Kokila" pitchFamily="34" charset="0"/>
                <a:cs typeface="Kokila" pitchFamily="34" charset="0"/>
              </a:rPr>
            </a:br>
            <a:r>
              <a:rPr lang="mr-IN" sz="2400" dirty="0" smtClean="0">
                <a:solidFill>
                  <a:srgbClr val="FF00FF"/>
                </a:solidFill>
                <a:latin typeface="Kokila" pitchFamily="34" charset="0"/>
                <a:cs typeface="Kokila" pitchFamily="34" charset="0"/>
              </a:rPr>
              <a:t>कायदेशीर </a:t>
            </a:r>
            <a:r>
              <a:rPr lang="mr-IN" sz="2400" dirty="0">
                <a:solidFill>
                  <a:srgbClr val="FF00FF"/>
                </a:solidFill>
                <a:latin typeface="Kokila" pitchFamily="34" charset="0"/>
                <a:cs typeface="Kokila" pitchFamily="34" charset="0"/>
              </a:rPr>
              <a:t>करार </a:t>
            </a:r>
            <a:br>
              <a:rPr lang="mr-IN" sz="2400" dirty="0">
                <a:solidFill>
                  <a:srgbClr val="FF00FF"/>
                </a:solidFill>
                <a:latin typeface="Kokila" pitchFamily="34" charset="0"/>
                <a:cs typeface="Kokila" pitchFamily="34" charset="0"/>
              </a:rPr>
            </a:br>
            <a:r>
              <a:rPr lang="mr-IN" sz="2400" dirty="0" smtClean="0">
                <a:solidFill>
                  <a:srgbClr val="FF00FF"/>
                </a:solidFill>
                <a:latin typeface="Kokila" pitchFamily="34" charset="0"/>
                <a:cs typeface="Kokila" pitchFamily="34" charset="0"/>
              </a:rPr>
              <a:t>आभाशी </a:t>
            </a:r>
            <a:r>
              <a:rPr lang="mr-IN" sz="2400" dirty="0">
                <a:solidFill>
                  <a:srgbClr val="FF00FF"/>
                </a:solidFill>
                <a:latin typeface="Kokila" pitchFamily="34" charset="0"/>
                <a:cs typeface="Kokila" pitchFamily="34" charset="0"/>
              </a:rPr>
              <a:t>करार </a:t>
            </a:r>
            <a:br>
              <a:rPr lang="mr-IN" sz="2400" dirty="0">
                <a:solidFill>
                  <a:srgbClr val="FF00FF"/>
                </a:solidFill>
                <a:latin typeface="Kokila" pitchFamily="34" charset="0"/>
                <a:cs typeface="Kokila" pitchFamily="34" charset="0"/>
              </a:rPr>
            </a:br>
            <a:r>
              <a:rPr lang="mr-IN" sz="2400" dirty="0" smtClean="0">
                <a:solidFill>
                  <a:srgbClr val="FF00FF"/>
                </a:solidFill>
                <a:latin typeface="Kokila" pitchFamily="34" charset="0"/>
                <a:cs typeface="Kokila" pitchFamily="34" charset="0"/>
              </a:rPr>
              <a:t>पूर्ण </a:t>
            </a:r>
            <a:r>
              <a:rPr lang="mr-IN" sz="2400" dirty="0">
                <a:solidFill>
                  <a:srgbClr val="FF00FF"/>
                </a:solidFill>
                <a:latin typeface="Kokila" pitchFamily="34" charset="0"/>
                <a:cs typeface="Kokila" pitchFamily="34" charset="0"/>
              </a:rPr>
              <a:t>झालेला </a:t>
            </a:r>
            <a:r>
              <a:rPr lang="mr-IN" sz="2400" dirty="0" smtClean="0">
                <a:solidFill>
                  <a:srgbClr val="FF00FF"/>
                </a:solidFill>
                <a:latin typeface="Kokila" pitchFamily="34" charset="0"/>
                <a:cs typeface="Kokila" pitchFamily="34" charset="0"/>
              </a:rPr>
              <a:t>करार</a:t>
            </a:r>
          </a:p>
          <a:p>
            <a:pPr algn="ctr">
              <a:lnSpc>
                <a:spcPct val="150000"/>
              </a:lnSpc>
            </a:pPr>
            <a:r>
              <a:rPr lang="mr-IN" sz="2400" dirty="0">
                <a:solidFill>
                  <a:srgbClr val="FF00FF"/>
                </a:solidFill>
                <a:latin typeface="Kokila" pitchFamily="34" charset="0"/>
                <a:cs typeface="Kokila" pitchFamily="34" charset="0"/>
              </a:rPr>
              <a:t>भविष्यकालीन </a:t>
            </a:r>
            <a:r>
              <a:rPr lang="mr-IN" sz="2400" dirty="0" smtClean="0">
                <a:solidFill>
                  <a:srgbClr val="FF00FF"/>
                </a:solidFill>
                <a:latin typeface="Kokila" pitchFamily="34" charset="0"/>
                <a:cs typeface="Kokila" pitchFamily="34" charset="0"/>
              </a:rPr>
              <a:t>प्रकार</a:t>
            </a:r>
            <a:r>
              <a:rPr lang="mr-IN" sz="2400" dirty="0" smtClean="0"/>
              <a:t> </a:t>
            </a:r>
            <a:endParaRPr lang="en-US" sz="2400" dirty="0"/>
          </a:p>
        </p:txBody>
      </p:sp>
    </p:spTree>
    <p:extLst>
      <p:ext uri="{BB962C8B-B14F-4D97-AF65-F5344CB8AC3E}">
        <p14:creationId xmlns:p14="http://schemas.microsoft.com/office/powerpoint/2010/main" val="783848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2600" y="304800"/>
            <a:ext cx="7315200" cy="914400"/>
          </a:xfrm>
        </p:spPr>
        <p:txBody>
          <a:bodyPr>
            <a:noAutofit/>
          </a:bodyPr>
          <a:lstStyle/>
          <a:p>
            <a:pPr algn="ctr"/>
            <a:r>
              <a:rPr lang="mr-IN" sz="4400" dirty="0" smtClean="0">
                <a:solidFill>
                  <a:srgbClr val="BC06A2"/>
                </a:solidFill>
                <a:latin typeface="Kokila" pitchFamily="34" charset="0"/>
                <a:cs typeface="Kokila" pitchFamily="34" charset="0"/>
              </a:rPr>
              <a:t>प्रस्तावासबंधी कायदेशीर अटी किंवा तरतुदी</a:t>
            </a:r>
            <a:endParaRPr lang="en-US" sz="4400" dirty="0">
              <a:solidFill>
                <a:srgbClr val="BC06A2"/>
              </a:solidFill>
              <a:latin typeface="Kokila" pitchFamily="34" charset="0"/>
              <a:cs typeface="Kokila" pitchFamily="34" charset="0"/>
            </a:endParaRPr>
          </a:p>
        </p:txBody>
      </p:sp>
      <p:sp>
        <p:nvSpPr>
          <p:cNvPr id="3" name="Subtitle 2"/>
          <p:cNvSpPr>
            <a:spLocks noGrp="1"/>
          </p:cNvSpPr>
          <p:nvPr>
            <p:ph type="subTitle" idx="1"/>
          </p:nvPr>
        </p:nvSpPr>
        <p:spPr>
          <a:xfrm>
            <a:off x="2209800" y="1219200"/>
            <a:ext cx="6553200" cy="4876800"/>
          </a:xfrm>
        </p:spPr>
        <p:txBody>
          <a:bodyPr>
            <a:noAutofit/>
          </a:bodyPr>
          <a:lstStyle/>
          <a:p>
            <a:pPr>
              <a:lnSpc>
                <a:spcPct val="150000"/>
              </a:lnSpc>
            </a:pPr>
            <a:r>
              <a:rPr lang="mr-IN" sz="2000" dirty="0" smtClean="0">
                <a:solidFill>
                  <a:srgbClr val="FF00FF"/>
                </a:solidFill>
                <a:latin typeface="Kokila" pitchFamily="34" charset="0"/>
                <a:cs typeface="Kokila" pitchFamily="34" charset="0"/>
              </a:rPr>
              <a:t>1) कायदेशीर जबाबदारी निर्माण करण्याच्या हेतूने प्रस्ताव पाठविला पाहिजे</a:t>
            </a:r>
          </a:p>
          <a:p>
            <a:pPr>
              <a:lnSpc>
                <a:spcPct val="150000"/>
              </a:lnSpc>
            </a:pPr>
            <a:r>
              <a:rPr lang="mr-IN" sz="2000" dirty="0" smtClean="0">
                <a:solidFill>
                  <a:srgbClr val="FF00FF"/>
                </a:solidFill>
                <a:latin typeface="Kokila" pitchFamily="34" charset="0"/>
                <a:cs typeface="Kokila" pitchFamily="34" charset="0"/>
              </a:rPr>
              <a:t>2) प्रस्ताव हा स्पष्ट व निश्चित असला पाहिजे</a:t>
            </a:r>
          </a:p>
          <a:p>
            <a:pPr>
              <a:lnSpc>
                <a:spcPct val="150000"/>
              </a:lnSpc>
            </a:pPr>
            <a:r>
              <a:rPr lang="mr-IN" sz="2000" dirty="0" smtClean="0">
                <a:solidFill>
                  <a:srgbClr val="FF00FF"/>
                </a:solidFill>
                <a:latin typeface="Kokila" pitchFamily="34" charset="0"/>
                <a:cs typeface="Kokila" pitchFamily="34" charset="0"/>
              </a:rPr>
              <a:t>3) प्रस्ताव विनंतीच्या स्वरुपात असावा, आज्ञेच्या स्वरुपात असू नये </a:t>
            </a:r>
          </a:p>
          <a:p>
            <a:pPr>
              <a:lnSpc>
                <a:spcPct val="150000"/>
              </a:lnSpc>
            </a:pPr>
            <a:r>
              <a:rPr lang="mr-IN" sz="2000" dirty="0" smtClean="0">
                <a:solidFill>
                  <a:srgbClr val="FF00FF"/>
                </a:solidFill>
                <a:latin typeface="Kokila" pitchFamily="34" charset="0"/>
                <a:cs typeface="Kokila" pitchFamily="34" charset="0"/>
              </a:rPr>
              <a:t>4) प्रस्ताव स्पष्ट किंवा ध्वनित स्वरुपात असू शकतो </a:t>
            </a:r>
          </a:p>
          <a:p>
            <a:pPr>
              <a:lnSpc>
                <a:spcPct val="150000"/>
              </a:lnSpc>
            </a:pPr>
            <a:r>
              <a:rPr lang="mr-IN" sz="2000" dirty="0" smtClean="0">
                <a:solidFill>
                  <a:srgbClr val="FF00FF"/>
                </a:solidFill>
                <a:latin typeface="Kokila" pitchFamily="34" charset="0"/>
                <a:cs typeface="Kokila" pitchFamily="34" charset="0"/>
              </a:rPr>
              <a:t>5) प्रस्ताव एका व्यक्तीने दुसर्‍या व्यक्तिला कळविला पाहिजे </a:t>
            </a:r>
          </a:p>
          <a:p>
            <a:pPr>
              <a:lnSpc>
                <a:spcPct val="150000"/>
              </a:lnSpc>
            </a:pPr>
            <a:r>
              <a:rPr lang="mr-IN" sz="2000" dirty="0" smtClean="0">
                <a:solidFill>
                  <a:srgbClr val="FF00FF"/>
                </a:solidFill>
                <a:latin typeface="Kokila" pitchFamily="34" charset="0"/>
                <a:cs typeface="Kokila" pitchFamily="34" charset="0"/>
              </a:rPr>
              <a:t>6) आपल्या कृत्यात दुसर्‍या व्यक्तीची संमती मिळविण्याच्या हेतूने प्रस्ताव केला पाहिजे</a:t>
            </a:r>
          </a:p>
          <a:p>
            <a:pPr>
              <a:lnSpc>
                <a:spcPct val="150000"/>
              </a:lnSpc>
            </a:pPr>
            <a:r>
              <a:rPr lang="mr-IN" sz="2000" dirty="0" smtClean="0">
                <a:solidFill>
                  <a:srgbClr val="FF00FF"/>
                </a:solidFill>
                <a:latin typeface="Kokila" pitchFamily="34" charset="0"/>
                <a:cs typeface="Kokila" pitchFamily="34" charset="0"/>
              </a:rPr>
              <a:t>7) प्रस्ताव विशिष्ट किंवा साधारण असू शकतो</a:t>
            </a:r>
          </a:p>
          <a:p>
            <a:pPr>
              <a:lnSpc>
                <a:spcPct val="150000"/>
              </a:lnSpc>
            </a:pPr>
            <a:r>
              <a:rPr lang="mr-IN" sz="2000" dirty="0" smtClean="0">
                <a:solidFill>
                  <a:srgbClr val="FF00FF"/>
                </a:solidFill>
                <a:latin typeface="Kokila" pitchFamily="34" charset="0"/>
                <a:cs typeface="Kokila" pitchFamily="34" charset="0"/>
              </a:rPr>
              <a:t>8) प्रस्तावाच्या विशेष अटी प्रस्तावासोबत कळविल्या पाहिजेत</a:t>
            </a:r>
          </a:p>
          <a:p>
            <a:pPr>
              <a:lnSpc>
                <a:spcPct val="150000"/>
              </a:lnSpc>
            </a:pPr>
            <a:r>
              <a:rPr lang="mr-IN" sz="2000" dirty="0" smtClean="0">
                <a:solidFill>
                  <a:srgbClr val="FF00FF"/>
                </a:solidFill>
                <a:latin typeface="Kokila" pitchFamily="34" charset="0"/>
                <a:cs typeface="Kokila" pitchFamily="34" charset="0"/>
              </a:rPr>
              <a:t>9) प्रस्ताव स्वीकारण्याच्या मुदतीची अट</a:t>
            </a:r>
          </a:p>
          <a:p>
            <a:pPr>
              <a:lnSpc>
                <a:spcPct val="150000"/>
              </a:lnSpc>
            </a:pPr>
            <a:r>
              <a:rPr lang="mr-IN" sz="2000" dirty="0" smtClean="0">
                <a:solidFill>
                  <a:srgbClr val="FF00FF"/>
                </a:solidFill>
                <a:latin typeface="Kokila" pitchFamily="34" charset="0"/>
                <a:cs typeface="Kokila" pitchFamily="34" charset="0"/>
              </a:rPr>
              <a:t>10) प्रस्ताव आणि प्रस्तावाचे निमंत्रण यात फरक असतो  </a:t>
            </a:r>
            <a:endParaRPr lang="en-US" sz="2000" dirty="0">
              <a:solidFill>
                <a:srgbClr val="FF00FF"/>
              </a:solidFill>
              <a:latin typeface="Kokila" pitchFamily="34" charset="0"/>
              <a:cs typeface="Kokila" pitchFamily="34" charset="0"/>
            </a:endParaRPr>
          </a:p>
        </p:txBody>
      </p:sp>
    </p:spTree>
    <p:extLst>
      <p:ext uri="{BB962C8B-B14F-4D97-AF65-F5344CB8AC3E}">
        <p14:creationId xmlns:p14="http://schemas.microsoft.com/office/powerpoint/2010/main" val="12596061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066800"/>
            <a:ext cx="6172200" cy="1981200"/>
          </a:xfrm>
        </p:spPr>
        <p:txBody>
          <a:bodyPr>
            <a:noAutofit/>
          </a:bodyPr>
          <a:lstStyle/>
          <a:p>
            <a:pPr algn="ctr"/>
            <a:r>
              <a:rPr lang="mr-IN" sz="8000" dirty="0" smtClean="0">
                <a:solidFill>
                  <a:srgbClr val="FF0000"/>
                </a:solidFill>
                <a:latin typeface="Kokila" pitchFamily="34" charset="0"/>
                <a:cs typeface="Kokila" pitchFamily="34" charset="0"/>
              </a:rPr>
              <a:t>धन्यवाद!</a:t>
            </a:r>
            <a:endParaRPr lang="en-US" sz="8000" dirty="0">
              <a:solidFill>
                <a:srgbClr val="FF0000"/>
              </a:solidFill>
              <a:latin typeface="Kokila" pitchFamily="34" charset="0"/>
              <a:cs typeface="Kokila" pitchFamily="34"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2337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108</TotalTime>
  <Words>132</Words>
  <Application>Microsoft Office PowerPoint</Application>
  <PresentationFormat>On-screen Show (4:3)</PresentationFormat>
  <Paragraphs>23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Oriel</vt:lpstr>
      <vt:lpstr>लोकनेते डॉ. बाळासाहेब विखे पाटील (पद्मभूषण उपाधिने सन्मानित) प्रवरा ग्रामीण शिक्षण संस्थेचे,  कला,वाणिज्य व विज्ञान महाविद्यालय,अळकुटी </vt:lpstr>
      <vt:lpstr>भारतीय करार कायदा,1872</vt:lpstr>
      <vt:lpstr>प्रस्तावना      भारतीय करार कायदा, 1872 भारतातील करारांशी संबंधित कायदा निर्धारित करतो आणि भारतीय करार कायद्याचे नियमन करणारा मुख्य कायदा आहे . हा कायदा इंग्रजी सामान्य कायद्याच्या तत्त्वांवर आधारित आहे . ते भारतातील सर्व राज्यांना लागू आहे. ते कोणत्या परिस्थितीत पक्षांनी कराराला दिलेली आश्वासने कायदेशीररित्या बंधनकारक असतील हे निर्धारित करते. कलम 2(h) अंतर्गत, भारतीय करार कायदा कायद्याद्वारे लागू करण्यायोग्य करार म्हणून करार परिभाषित करतो.</vt:lpstr>
      <vt:lpstr>                             कायद्याचे प्रकार 1) व्यापारविषयक कायदे   व्याख्या-       “व्यापारतील व्यक्तिमधील व्यवहारांमुळे निर्माण होणार्‍या हक्कांच्या व कर्तव्यांच्या संदर्भात कायद्यातील जो भाग किंवा हिस्सा वापरला जातो त्या कायद्याला व्यापारविषयक कायदा असे म्हणतात.”  2) औद्योगिक कायदे व्याख्या-        “औद्योगिक संस्था, कारखाने,त्यांची स्थापना,संचालन आणि विकास,मालक व कामगार यांचे सबंध, कामगारांचे वेतन,कामाचे तास,सुरक्षितता ,कामगार कल्याण,अपघात व त्याबाबतची नुकसान भरपाई इत्यादि विषयांसाबंधी देशातील शासन संस्थेने जे नियम व तरतुदी केलेल्या असतात त्यांना औद्योगिक कायदे असे म्हणतात.”           </vt:lpstr>
      <vt:lpstr>करारांचे प्रकार </vt:lpstr>
      <vt:lpstr>प्रस्तावासबंधी कायदेशीर अटी किंवा तरतुदी</vt:lpstr>
      <vt:lpstr>धन्यवाद!</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लोकनेते डॉ. बाळासाहेब विखे पाटील (पद्मभूषण उपाधिने सन्मानित) प्रवरा ग्रामीण शिक्षण संस्थेचे,  कला,वाणिज्य व विज्ञान महाविद्यालय,अळकुटी </dc:title>
  <dc:creator>sai</dc:creator>
  <cp:lastModifiedBy>sai</cp:lastModifiedBy>
  <cp:revision>15</cp:revision>
  <dcterms:created xsi:type="dcterms:W3CDTF">2006-08-16T00:00:00Z</dcterms:created>
  <dcterms:modified xsi:type="dcterms:W3CDTF">2023-08-24T11:24:57Z</dcterms:modified>
</cp:coreProperties>
</file>