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4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8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13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2004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27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27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82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50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4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7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86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0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20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3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6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07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6E453-070E-4724-98C6-E6B3C04FFBBF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F0B20-5B28-444B-9D31-9CFF411C2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029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  <p:sldLayoutId id="214748387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48E0D-F87D-4BF6-9D39-7E862059A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6620" y="1202075"/>
            <a:ext cx="9030984" cy="2941749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3600" b="1" dirty="0" err="1">
                <a:solidFill>
                  <a:srgbClr val="3333FF"/>
                </a:solidFill>
              </a:rPr>
              <a:t>लोकनेते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डॉ.बाळासाहेब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विखे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पाटील</a:t>
            </a:r>
            <a:r>
              <a:rPr lang="en-US" sz="3600" b="1" dirty="0">
                <a:solidFill>
                  <a:srgbClr val="3333FF"/>
                </a:solidFill>
              </a:rPr>
              <a:t>(</a:t>
            </a:r>
            <a:r>
              <a:rPr lang="en-US" sz="3600" b="1" dirty="0" err="1">
                <a:solidFill>
                  <a:srgbClr val="3333FF"/>
                </a:solidFill>
              </a:rPr>
              <a:t>पद्मभूषण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उपाधिने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सन्मानित</a:t>
            </a:r>
            <a:r>
              <a:rPr lang="en-US" sz="3600" b="1" dirty="0">
                <a:solidFill>
                  <a:srgbClr val="3333FF"/>
                </a:solidFill>
              </a:rPr>
              <a:t> )</a:t>
            </a:r>
            <a:br>
              <a:rPr lang="en-US" sz="3600" dirty="0">
                <a:solidFill>
                  <a:srgbClr val="3333FF"/>
                </a:solidFill>
              </a:rPr>
            </a:br>
            <a:r>
              <a:rPr lang="en-US" sz="3600" b="1" dirty="0" err="1">
                <a:solidFill>
                  <a:srgbClr val="3333FF"/>
                </a:solidFill>
              </a:rPr>
              <a:t>प्रवरा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ग्रामीण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शिक्षण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संस्थेचे</a:t>
            </a:r>
            <a:r>
              <a:rPr lang="en-US" sz="3600" b="1" dirty="0">
                <a:solidFill>
                  <a:srgbClr val="3333FF"/>
                </a:solidFill>
              </a:rPr>
              <a:t> ,</a:t>
            </a:r>
            <a:br>
              <a:rPr lang="en-US" sz="3600" dirty="0">
                <a:solidFill>
                  <a:srgbClr val="3333FF"/>
                </a:solidFill>
              </a:rPr>
            </a:br>
            <a:r>
              <a:rPr lang="en-US" sz="3600" b="1" dirty="0" err="1">
                <a:solidFill>
                  <a:srgbClr val="3333FF"/>
                </a:solidFill>
              </a:rPr>
              <a:t>कला,वाणिज्य</a:t>
            </a:r>
            <a:r>
              <a:rPr lang="en-US" sz="3600" b="1" dirty="0">
                <a:solidFill>
                  <a:srgbClr val="3333FF"/>
                </a:solidFill>
              </a:rPr>
              <a:t> व </a:t>
            </a:r>
            <a:r>
              <a:rPr lang="en-US" sz="3600" b="1" dirty="0" err="1">
                <a:solidFill>
                  <a:srgbClr val="3333FF"/>
                </a:solidFill>
              </a:rPr>
              <a:t>विज्ञान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महाविद्यालय</a:t>
            </a:r>
            <a:r>
              <a:rPr lang="en-US" sz="3600" b="1" dirty="0">
                <a:solidFill>
                  <a:srgbClr val="3333FF"/>
                </a:solidFill>
              </a:rPr>
              <a:t> ,</a:t>
            </a:r>
            <a:r>
              <a:rPr lang="en-US" sz="3600" b="1" dirty="0" err="1">
                <a:solidFill>
                  <a:srgbClr val="3333FF"/>
                </a:solidFill>
              </a:rPr>
              <a:t>अळकुटी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br>
              <a:rPr lang="en-US" sz="3600" dirty="0">
                <a:solidFill>
                  <a:srgbClr val="3333FF"/>
                </a:solidFill>
              </a:rPr>
            </a:br>
            <a:r>
              <a:rPr lang="en-US" sz="3600" b="1" dirty="0" err="1">
                <a:solidFill>
                  <a:srgbClr val="3333FF"/>
                </a:solidFill>
              </a:rPr>
              <a:t>ता</a:t>
            </a:r>
            <a:r>
              <a:rPr lang="en-US" sz="3600" b="1" dirty="0">
                <a:solidFill>
                  <a:srgbClr val="3333FF"/>
                </a:solidFill>
              </a:rPr>
              <a:t>.-</a:t>
            </a:r>
            <a:r>
              <a:rPr lang="en-US" sz="3600" b="1" dirty="0" err="1">
                <a:solidFill>
                  <a:srgbClr val="3333FF"/>
                </a:solidFill>
              </a:rPr>
              <a:t>पारनेर</a:t>
            </a:r>
            <a:r>
              <a:rPr lang="en-US" sz="3600" b="1" dirty="0">
                <a:solidFill>
                  <a:srgbClr val="3333FF"/>
                </a:solidFill>
              </a:rPr>
              <a:t> ,</a:t>
            </a:r>
            <a:r>
              <a:rPr lang="en-US" sz="3600" b="1" dirty="0" err="1">
                <a:solidFill>
                  <a:srgbClr val="3333FF"/>
                </a:solidFill>
              </a:rPr>
              <a:t>जि</a:t>
            </a:r>
            <a:r>
              <a:rPr lang="en-US" sz="3600" b="1" dirty="0">
                <a:solidFill>
                  <a:srgbClr val="3333FF"/>
                </a:solidFill>
              </a:rPr>
              <a:t>.-</a:t>
            </a:r>
            <a:r>
              <a:rPr lang="en-US" sz="3600" b="1" dirty="0" err="1">
                <a:solidFill>
                  <a:srgbClr val="3333FF"/>
                </a:solidFill>
              </a:rPr>
              <a:t>अहमदनगर</a:t>
            </a:r>
            <a:br>
              <a:rPr lang="en-US" sz="4900" b="1" dirty="0">
                <a:solidFill>
                  <a:srgbClr val="3333FF"/>
                </a:solidFill>
              </a:rPr>
            </a:br>
            <a:r>
              <a:rPr lang="en-IN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IQAC Dept. and Dept. of Commerce</a:t>
            </a:r>
            <a:br>
              <a:rPr lang="en-IN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</a:t>
            </a:r>
            <a:r>
              <a:rPr lang="en-IN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Youtube</a:t>
            </a:r>
            <a:r>
              <a:rPr lang="en-IN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Lecture</a:t>
            </a:r>
            <a:br>
              <a:rPr lang="en-IN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9E54AC-4F00-471E-8794-861BDC35A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20602"/>
            <a:ext cx="9144000" cy="3524036"/>
          </a:xfrm>
        </p:spPr>
        <p:txBody>
          <a:bodyPr>
            <a:normAutofit/>
          </a:bodyPr>
          <a:lstStyle/>
          <a:p>
            <a:endParaRPr lang="mr-IN" sz="3200" b="1" dirty="0"/>
          </a:p>
          <a:p>
            <a:r>
              <a:rPr lang="mr-IN" sz="32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विषय</a:t>
            </a:r>
            <a:r>
              <a:rPr lang="en-US" sz="32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-</a:t>
            </a:r>
            <a:r>
              <a:rPr lang="mr-IN" sz="32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भारतातील आधुनिक बँकांचा इतिहास </a:t>
            </a:r>
            <a:endParaRPr lang="en-US" sz="32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mr-IN" sz="2000" dirty="0"/>
              <a:t>प्रा.संदिप किसन गेटम (शाखा-वाणिज्य ) </a:t>
            </a:r>
          </a:p>
          <a:p>
            <a:r>
              <a:rPr lang="mr-IN" sz="2000" dirty="0"/>
              <a:t>कला वाणिज्य विज्ञान महाविद्यालय, आळकुटी. </a:t>
            </a:r>
          </a:p>
          <a:p>
            <a:r>
              <a:rPr lang="mr-IN" sz="2000" dirty="0"/>
              <a:t>तालुका-पारनेर, जिल्हा-अहमदनगर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18431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F2B61-DABF-4CC9-9D77-9FAF98995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b="1" dirty="0"/>
              <a:t>1926 ते 27 हिल्टन आयोगाची स्थापना-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73500-5A18-4721-BA7A-1B1641216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mr-IN" dirty="0"/>
          </a:p>
          <a:p>
            <a:pPr marL="0" indent="0">
              <a:buNone/>
            </a:pPr>
            <a:r>
              <a:rPr lang="mr-IN" sz="3000" dirty="0"/>
              <a:t>हिल्टन इंटरनेट आयोगाने केंद्रीय बँकेची मागणी केली </a:t>
            </a:r>
          </a:p>
          <a:p>
            <a:pPr marL="0" indent="0">
              <a:buNone/>
            </a:pPr>
            <a:endParaRPr lang="mr-IN" sz="3000" dirty="0"/>
          </a:p>
          <a:p>
            <a:pPr marL="0" indent="0">
              <a:buNone/>
            </a:pPr>
            <a:r>
              <a:rPr lang="mr-IN" sz="3000" dirty="0"/>
              <a:t>1934 मध्ये रिझर्व बँक ऑफ इंडिया कायदा तयार करण्यात आला</a:t>
            </a:r>
          </a:p>
          <a:p>
            <a:pPr marL="0" indent="0">
              <a:buNone/>
            </a:pPr>
            <a:r>
              <a:rPr lang="mr-IN" sz="3000" dirty="0"/>
              <a:t> या कायद्यानुसार 1 एप्रिल 1935 ला रिझर्व बॅंक ऑफ इंडियाची स्थापना करण्यात आली</a:t>
            </a:r>
          </a:p>
          <a:p>
            <a:pPr marL="0" indent="0">
              <a:buNone/>
            </a:pPr>
            <a:endParaRPr lang="mr-IN" sz="3000" dirty="0"/>
          </a:p>
          <a:p>
            <a:pPr marL="0" indent="0">
              <a:buNone/>
            </a:pPr>
            <a:r>
              <a:rPr lang="mr-IN" sz="3000" dirty="0"/>
              <a:t>रिझर्व बँकेचे राष्ट्रीयकरण 1 जानेवारी 1949 ला झाली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39655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F1C61-CF0C-43D8-AA5F-A5C4DAC12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mr-IN" sz="8800" b="1" dirty="0">
                <a:solidFill>
                  <a:srgbClr val="0070C0"/>
                </a:solidFill>
              </a:rPr>
              <a:t>धन्यवाद</a:t>
            </a:r>
            <a:endParaRPr lang="en-US" sz="8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903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F8EC4-391C-48DC-992F-FFE22B6C9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DB573-5B32-4707-A092-66DC69186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r>
              <a:rPr lang="mr-IN" sz="3000" b="1" dirty="0">
                <a:solidFill>
                  <a:srgbClr val="002060"/>
                </a:solidFill>
              </a:rPr>
              <a:t>विषय</a:t>
            </a:r>
            <a:r>
              <a:rPr lang="en-US" sz="3000" b="1" dirty="0">
                <a:solidFill>
                  <a:srgbClr val="002060"/>
                </a:solidFill>
              </a:rPr>
              <a:t>-</a:t>
            </a:r>
            <a:r>
              <a:rPr lang="mr-IN" sz="3000" b="1" dirty="0">
                <a:solidFill>
                  <a:srgbClr val="002060"/>
                </a:solidFill>
              </a:rPr>
              <a:t>भारतातील आधुनिक बँकांचा इतिहास </a:t>
            </a:r>
            <a:endParaRPr lang="en-US" sz="3000" b="1" dirty="0">
              <a:solidFill>
                <a:srgbClr val="002060"/>
              </a:solidFill>
            </a:endParaRPr>
          </a:p>
          <a:p>
            <a:r>
              <a:rPr lang="mr-IN" sz="3200" dirty="0"/>
              <a:t>प्रा.संदिप किसन गेटम (शाखा-वाणिज्य ) </a:t>
            </a:r>
          </a:p>
          <a:p>
            <a:r>
              <a:rPr lang="mr-IN" sz="3200" dirty="0"/>
              <a:t>कला वाणिज्य विज्ञान महाविद्यालय, आळकुटी. </a:t>
            </a:r>
          </a:p>
          <a:p>
            <a:r>
              <a:rPr lang="mr-IN" sz="3200" dirty="0"/>
              <a:t>तालुका-पारनेर, जिल्हा-अहमदनगर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001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2C6E4-F1CC-446A-849E-2A7D0D543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sz="4000" b="1" dirty="0"/>
              <a:t>भारतातील आधुनिक बँकांचा इतिहास -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7ACF4-AF29-476C-AFDF-711052940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r-IN" sz="3200" dirty="0">
                <a:solidFill>
                  <a:srgbClr val="FF0000"/>
                </a:solidFill>
              </a:rPr>
              <a:t>भारतातील पारंपरिक बँक व्यवसाय-</a:t>
            </a:r>
          </a:p>
          <a:p>
            <a:r>
              <a:rPr lang="mr-IN" sz="3200" dirty="0"/>
              <a:t>सावकार</a:t>
            </a:r>
          </a:p>
          <a:p>
            <a:r>
              <a:rPr lang="mr-IN" sz="3200" dirty="0"/>
              <a:t>सराफी पेढी </a:t>
            </a:r>
          </a:p>
          <a:p>
            <a:r>
              <a:rPr lang="mr-IN" sz="3200" dirty="0"/>
              <a:t>मोल्यवान वस्तूचा व्यवसाय करणारे व्यापारी</a:t>
            </a:r>
          </a:p>
          <a:p>
            <a:endParaRPr lang="mr-IN" dirty="0"/>
          </a:p>
          <a:p>
            <a:endParaRPr lang="mr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394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ADA1B-A845-4E64-BAF0-E817C2947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mr-IN" dirty="0"/>
            </a:br>
            <a:r>
              <a:rPr lang="mr-IN" dirty="0"/>
              <a:t>सन.1770 सर्वप्रथम भारतातील आधुनिक बँक-</a:t>
            </a:r>
            <a:br>
              <a:rPr lang="en-US" dirty="0"/>
            </a:br>
            <a:r>
              <a:rPr lang="mr-IN" b="1" dirty="0"/>
              <a:t> </a:t>
            </a:r>
            <a:br>
              <a:rPr lang="en-US" b="1" dirty="0"/>
            </a:br>
            <a:r>
              <a:rPr lang="mr-IN" sz="4000" b="1" dirty="0">
                <a:solidFill>
                  <a:srgbClr val="002060"/>
                </a:solidFill>
              </a:rPr>
              <a:t>बँक ऑफ हिंदुस्तान-</a:t>
            </a:r>
            <a:br>
              <a:rPr lang="en-US" b="1" dirty="0"/>
            </a:b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6B19A-E3E7-42F6-BF1A-1F4504418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97979"/>
            <a:ext cx="8596668" cy="4243384"/>
          </a:xfrm>
        </p:spPr>
        <p:txBody>
          <a:bodyPr>
            <a:normAutofit/>
          </a:bodyPr>
          <a:lstStyle/>
          <a:p>
            <a:r>
              <a:rPr lang="mr-IN" sz="4000" dirty="0"/>
              <a:t>भारतात ब्रिटीशांनी स्थापन केलेली</a:t>
            </a:r>
            <a:endParaRPr lang="en-US" sz="4000" dirty="0"/>
          </a:p>
          <a:p>
            <a:r>
              <a:rPr lang="mr-IN" sz="4000" dirty="0"/>
              <a:t> आधुनिक बँक व्यवसाय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1140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07DA1-39F6-4472-BF64-B874732EC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4400" b="1" dirty="0"/>
              <a:t>प्रेसिडेन्सी बँकांचा इतिहास-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FD567-9655-4C8D-92A2-56EF045E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mr-IN" sz="2800" dirty="0"/>
              <a:t>संन. 1806 प्रेसिडेन्सी बँक ऑफ बंगाल  </a:t>
            </a:r>
          </a:p>
          <a:p>
            <a:r>
              <a:rPr lang="mr-IN" sz="2800" dirty="0"/>
              <a:t>संन. 1840 प्रेसिडेन्सी बँक ऑफ बॉम्बे </a:t>
            </a:r>
          </a:p>
          <a:p>
            <a:r>
              <a:rPr lang="mr-IN" sz="2800" dirty="0"/>
              <a:t>संन. 1840 प्रेसिडेन्सी बँक ऑफ मद्रास </a:t>
            </a:r>
          </a:p>
          <a:p>
            <a:endParaRPr lang="mr-IN" sz="2800" dirty="0"/>
          </a:p>
          <a:p>
            <a:r>
              <a:rPr lang="mr-IN" sz="2800" dirty="0"/>
              <a:t>संन. 1861 ला तीनही बँकांना केंद्रीय बँका प्रमाणे नोटा छापण्याचा अधिकार देण्यात आला.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6857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C944D-B5B3-4C6F-B306-6A19373AC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b="1" dirty="0"/>
              <a:t>संन.1865 इलाहाबाद बँक स्थापना झाली-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93B32-9F8F-42C1-B752-7FC60B17C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92" y="1514813"/>
            <a:ext cx="10515600" cy="4351338"/>
          </a:xfrm>
        </p:spPr>
        <p:txBody>
          <a:bodyPr/>
          <a:lstStyle/>
          <a:p>
            <a:endParaRPr lang="mr-IN" dirty="0"/>
          </a:p>
          <a:p>
            <a:r>
              <a:rPr lang="mr-IN" sz="2800" dirty="0"/>
              <a:t>सार्वजनिक क्षेत्रातील पहिली </a:t>
            </a:r>
          </a:p>
          <a:p>
            <a:r>
              <a:rPr lang="mr-IN" sz="2800" dirty="0"/>
              <a:t>संन 1 एप्रिल 2020 मध्ये इंडियन बँक मर्ज करण्यात आली.</a:t>
            </a:r>
          </a:p>
          <a:p>
            <a:endParaRPr lang="mr-IN" sz="2800" dirty="0"/>
          </a:p>
          <a:p>
            <a:r>
              <a:rPr lang="mr-IN" sz="2800" dirty="0"/>
              <a:t>संन. </a:t>
            </a:r>
            <a:r>
              <a:rPr lang="en-US" sz="2800" dirty="0"/>
              <a:t>1881 </a:t>
            </a:r>
            <a:r>
              <a:rPr lang="mr-IN" sz="2800" dirty="0"/>
              <a:t>अवध कमर्शियल बँक –</a:t>
            </a:r>
          </a:p>
          <a:p>
            <a:r>
              <a:rPr lang="mr-IN" sz="2800" dirty="0"/>
              <a:t>प्रथम भारतीया द्वारा  संचलित बँक आता आवध  कमर्शियल बँक सर्वात जुनी बँक म्हणून ओळखली जाते.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2307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0B3CA-EF7F-4A34-AB39-E445C33A3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b="1" dirty="0"/>
              <a:t>संन. </a:t>
            </a:r>
            <a:r>
              <a:rPr lang="en-US" b="1" dirty="0"/>
              <a:t>1894</a:t>
            </a:r>
            <a:r>
              <a:rPr lang="mr-IN" b="1" dirty="0"/>
              <a:t> पंजाब नॅशनल बँक-</a:t>
            </a:r>
            <a:br>
              <a:rPr lang="mr-IN" dirty="0"/>
            </a:br>
            <a:r>
              <a:rPr lang="mr-IN" dirty="0"/>
              <a:t> </a:t>
            </a:r>
            <a:r>
              <a:rPr lang="mr-IN" sz="2800" dirty="0"/>
              <a:t>प्रथम भारतीय द्वारे स्थापन केली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428FD-8DD4-47AD-A0B3-D40BDDAE7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sz="2800" dirty="0"/>
              <a:t>पंजाब नॅशनल बँक-</a:t>
            </a:r>
          </a:p>
          <a:p>
            <a:r>
              <a:rPr lang="mr-IN" sz="2800" dirty="0"/>
              <a:t>1 एप्रिल 2020 ला युनायटेड नॅशनल बँक व ओरिएन्टल बँक ऑफ कॉमर्स </a:t>
            </a:r>
          </a:p>
          <a:p>
            <a:r>
              <a:rPr lang="mr-IN" sz="2800" dirty="0"/>
              <a:t>या दोन बँकां मर्ज झाल्याने सद्यस्थिती सर्व क्षेत्रातील दुसरी सर्वात मोठी बँक ही पंजाब नॅशनल बँक आहे व </a:t>
            </a:r>
          </a:p>
          <a:p>
            <a:r>
              <a:rPr lang="mr-IN" sz="2800" dirty="0"/>
              <a:t>सर्वात मोठी बँक स्टेट बँक ऑफ इंडिया आहे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7834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79B5C-3500-4553-936F-9BEA1F397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15738"/>
          </a:xfrm>
        </p:spPr>
        <p:txBody>
          <a:bodyPr>
            <a:normAutofit/>
          </a:bodyPr>
          <a:lstStyle/>
          <a:p>
            <a:r>
              <a:rPr lang="mr-IN" b="1" dirty="0"/>
              <a:t>1913 ते 17 –बँकिंग संकट कालावधी –</a:t>
            </a:r>
            <a:br>
              <a:rPr lang="mr-IN" b="1" dirty="0"/>
            </a:br>
            <a:br>
              <a:rPr lang="mr-IN" dirty="0"/>
            </a:br>
            <a:r>
              <a:rPr lang="mr-IN" sz="2800" dirty="0"/>
              <a:t>प्रथम विश्व युद्धामुळे कोणती नवीन बँक स्थापन झाली नाही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E8C18-3328-445D-A52E-96E1349BB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733"/>
            <a:ext cx="10515600" cy="3526230"/>
          </a:xfrm>
        </p:spPr>
        <p:txBody>
          <a:bodyPr>
            <a:normAutofit/>
          </a:bodyPr>
          <a:lstStyle/>
          <a:p>
            <a:r>
              <a:rPr lang="mr-IN" sz="3200" dirty="0"/>
              <a:t>1914 ते 15 चेंबरलीन आयोगाची स्थापना-</a:t>
            </a:r>
          </a:p>
          <a:p>
            <a:r>
              <a:rPr lang="mr-IN" sz="3200" dirty="0"/>
              <a:t> सरकारने भारतीय बँकिंग स्थिती पाहता भारतात एक केंद्रीय बँक असणे आवश्यक आहे. अशी आवश्यकता वाटल्याने  चेंबरलीन आयोगाची स्थापना झाली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02196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FEB7A-9E4E-4709-8817-050CC3625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b="1" dirty="0"/>
              <a:t>संन-1921 इम्पेरियल बँक ऑफ इंडियाची स्थापना-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24C49-C61C-43ED-BCC6-A0848752B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r-IN" sz="3200" dirty="0"/>
              <a:t>प्रेसिडेन्सी बँक ऑफ बंगाल </a:t>
            </a:r>
          </a:p>
          <a:p>
            <a:r>
              <a:rPr lang="mr-IN" sz="3200" dirty="0"/>
              <a:t>प्रेसिडेन्सी बँक ऑफ बॉम्बे</a:t>
            </a:r>
          </a:p>
          <a:p>
            <a:r>
              <a:rPr lang="mr-IN" sz="3200" dirty="0"/>
              <a:t> प्रेसिडेन्सी बँक ऑफ मद्रास</a:t>
            </a:r>
          </a:p>
          <a:p>
            <a:r>
              <a:rPr lang="mr-IN" sz="3200" dirty="0"/>
              <a:t> या तिन्ही बँकांचे विलीनीकरण करून 1921 मध्ये इम्पेरियल बँक ऑफ इंडिया ची स्थापना करण्यात आली </a:t>
            </a:r>
          </a:p>
          <a:p>
            <a:r>
              <a:rPr lang="mr-IN" sz="3200" dirty="0"/>
              <a:t>इम्पेरियल बँकेला केंद्रीय बँकेचे कार्य देण्यात आली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07831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175</TotalTime>
  <Words>412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Mangal</vt:lpstr>
      <vt:lpstr>Trebuchet MS</vt:lpstr>
      <vt:lpstr>Tw Cen MT</vt:lpstr>
      <vt:lpstr>Circuit</vt:lpstr>
      <vt:lpstr> लोकनेते डॉ.बाळासाहेब विखे पाटील(पद्मभूषण उपाधिने सन्मानित ) प्रवरा ग्रामीण शिक्षण संस्थेचे , कला,वाणिज्य व विज्ञान महाविद्यालय ,अळकुटी  ता.-पारनेर ,जि.-अहमदनगर IQAC Dept. and Dept. of Commerce Online Youtube Lecture </vt:lpstr>
      <vt:lpstr>  </vt:lpstr>
      <vt:lpstr>भारतातील आधुनिक बँकांचा इतिहास - </vt:lpstr>
      <vt:lpstr> सन.1770 सर्वप्रथम भारतातील आधुनिक बँक-   बँक ऑफ हिंदुस्तान-  </vt:lpstr>
      <vt:lpstr>प्रेसिडेन्सी बँकांचा इतिहास-</vt:lpstr>
      <vt:lpstr>संन.1865 इलाहाबाद बँक स्थापना झाली-</vt:lpstr>
      <vt:lpstr>संन. 1894 पंजाब नॅशनल बँक-  प्रथम भारतीय द्वारे स्थापन केली</vt:lpstr>
      <vt:lpstr>1913 ते 17 –बँकिंग संकट कालावधी –  प्रथम विश्व युद्धामुळे कोणती नवीन बँक स्थापन झाली नाही</vt:lpstr>
      <vt:lpstr>संन-1921 इम्पेरियल बँक ऑफ इंडियाची स्थापना-</vt:lpstr>
      <vt:lpstr>1926 ते 27 हिल्टन आयोगाची स्थापना-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डॉ.बाबासाहेब आंबेडकर मराठवाडा विद्यापीठ औरंगाबाद व</dc:title>
  <dc:creator>Lenovo T480</dc:creator>
  <cp:lastModifiedBy>Lenovo T480</cp:lastModifiedBy>
  <cp:revision>24</cp:revision>
  <dcterms:created xsi:type="dcterms:W3CDTF">2022-12-11T13:37:53Z</dcterms:created>
  <dcterms:modified xsi:type="dcterms:W3CDTF">2023-08-19T08:19:35Z</dcterms:modified>
</cp:coreProperties>
</file>