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13"/>
  </p:notesMasterIdLst>
  <p:sldIdLst>
    <p:sldId id="270" r:id="rId2"/>
    <p:sldId id="258" r:id="rId3"/>
    <p:sldId id="259" r:id="rId4"/>
    <p:sldId id="261" r:id="rId5"/>
    <p:sldId id="262" r:id="rId6"/>
    <p:sldId id="263" r:id="rId7"/>
    <p:sldId id="266" r:id="rId8"/>
    <p:sldId id="267" r:id="rId9"/>
    <p:sldId id="268" r:id="rId10"/>
    <p:sldId id="269"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122FBE"/>
    <a:srgbClr val="3DBC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9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38EABD-D863-47EB-92E0-6961252A30C4}" type="datetimeFigureOut">
              <a:rPr lang="en-IN" smtClean="0"/>
              <a:t>19-08-2023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8BED65-F8F3-4947-9618-570B49C67CD3}" type="slidenum">
              <a:rPr lang="en-IN" smtClean="0"/>
              <a:t>‹#›</a:t>
            </a:fld>
            <a:endParaRPr lang="en-IN"/>
          </a:p>
        </p:txBody>
      </p:sp>
    </p:spTree>
    <p:extLst>
      <p:ext uri="{BB962C8B-B14F-4D97-AF65-F5344CB8AC3E}">
        <p14:creationId xmlns:p14="http://schemas.microsoft.com/office/powerpoint/2010/main" val="2945058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ABE836-4F1F-4FBE-8082-1DDD0CFAB3D6}" type="slidenum">
              <a:rPr lang="en-US" smtClean="0"/>
              <a:t>1</a:t>
            </a:fld>
            <a:endParaRPr lang="en-US"/>
          </a:p>
        </p:txBody>
      </p:sp>
    </p:spTree>
    <p:extLst>
      <p:ext uri="{BB962C8B-B14F-4D97-AF65-F5344CB8AC3E}">
        <p14:creationId xmlns:p14="http://schemas.microsoft.com/office/powerpoint/2010/main" val="4084196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28BED65-F8F3-4947-9618-570B49C67CD3}" type="slidenum">
              <a:rPr lang="en-IN" smtClean="0"/>
              <a:t>5</a:t>
            </a:fld>
            <a:endParaRPr lang="en-IN"/>
          </a:p>
        </p:txBody>
      </p:sp>
    </p:spTree>
    <p:extLst>
      <p:ext uri="{BB962C8B-B14F-4D97-AF65-F5344CB8AC3E}">
        <p14:creationId xmlns:p14="http://schemas.microsoft.com/office/powerpoint/2010/main" val="3312106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56E1F15-E64A-480A-B085-D34175405676}"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101150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6E1F15-E64A-480A-B085-D34175405676}"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4124115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6E1F15-E64A-480A-B085-D34175405676}"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8B87E9-5829-4A77-8EAC-7FB24794327C}"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56361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6E1F15-E64A-480A-B085-D34175405676}"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3222622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6E1F15-E64A-480A-B085-D34175405676}"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8B87E9-5829-4A77-8EAC-7FB24794327C}"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02455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6E1F15-E64A-480A-B085-D34175405676}"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4083552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6E1F15-E64A-480A-B085-D34175405676}"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3797461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6E1F15-E64A-480A-B085-D34175405676}"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1763137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6E1F15-E64A-480A-B085-D34175405676}"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172880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6E1F15-E64A-480A-B085-D34175405676}"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3048562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56E1F15-E64A-480A-B085-D34175405676}" type="datetimeFigureOut">
              <a:rPr lang="en-IN" smtClean="0"/>
              <a:t>19-08-2023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1115458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6E1F15-E64A-480A-B085-D34175405676}" type="datetimeFigureOut">
              <a:rPr lang="en-IN" smtClean="0"/>
              <a:t>19-08-2023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357631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56E1F15-E64A-480A-B085-D34175405676}" type="datetimeFigureOut">
              <a:rPr lang="en-IN" smtClean="0"/>
              <a:t>19-08-2023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1551907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6E1F15-E64A-480A-B085-D34175405676}" type="datetimeFigureOut">
              <a:rPr lang="en-IN" smtClean="0"/>
              <a:t>19-08-2023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2098938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6E1F15-E64A-480A-B085-D34175405676}" type="datetimeFigureOut">
              <a:rPr lang="en-IN" smtClean="0"/>
              <a:t>19-08-2023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3558569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6E1F15-E64A-480A-B085-D34175405676}" type="datetimeFigureOut">
              <a:rPr lang="en-IN" smtClean="0"/>
              <a:t>19-08-2023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8B87E9-5829-4A77-8EAC-7FB24794327C}" type="slidenum">
              <a:rPr lang="en-IN" smtClean="0"/>
              <a:t>‹#›</a:t>
            </a:fld>
            <a:endParaRPr lang="en-IN"/>
          </a:p>
        </p:txBody>
      </p:sp>
    </p:spTree>
    <p:extLst>
      <p:ext uri="{BB962C8B-B14F-4D97-AF65-F5344CB8AC3E}">
        <p14:creationId xmlns:p14="http://schemas.microsoft.com/office/powerpoint/2010/main" val="931666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56E1F15-E64A-480A-B085-D34175405676}" type="datetimeFigureOut">
              <a:rPr lang="en-IN" smtClean="0"/>
              <a:t>19-08-2023</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CA8B87E9-5829-4A77-8EAC-7FB24794327C}" type="slidenum">
              <a:rPr lang="en-IN" smtClean="0"/>
              <a:t>‹#›</a:t>
            </a:fld>
            <a:endParaRPr lang="en-IN"/>
          </a:p>
        </p:txBody>
      </p:sp>
    </p:spTree>
    <p:extLst>
      <p:ext uri="{BB962C8B-B14F-4D97-AF65-F5344CB8AC3E}">
        <p14:creationId xmlns:p14="http://schemas.microsoft.com/office/powerpoint/2010/main" val="1702035720"/>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36194"/>
            <a:ext cx="10855843" cy="3176906"/>
          </a:xfrm>
          <a:solidFill>
            <a:schemeClr val="accent1">
              <a:lumMod val="20000"/>
              <a:lumOff val="80000"/>
            </a:schemeClr>
          </a:solidFill>
        </p:spPr>
        <p:txBody>
          <a:bodyPr/>
          <a:lstStyle/>
          <a:p>
            <a:pPr algn="ctr"/>
            <a:r>
              <a:rPr lang="mr-IN" sz="3600" b="1" dirty="0">
                <a:solidFill>
                  <a:srgbClr val="E40059"/>
                </a:solidFill>
              </a:rPr>
              <a:t>लोकनेते डॉ .बाळासाहेब विखे पाटील</a:t>
            </a:r>
            <a:br>
              <a:rPr lang="mr-IN" sz="3600" b="1" dirty="0">
                <a:solidFill>
                  <a:srgbClr val="E40059"/>
                </a:solidFill>
              </a:rPr>
            </a:br>
            <a:r>
              <a:rPr lang="mr-IN" sz="1800" b="1" dirty="0">
                <a:solidFill>
                  <a:srgbClr val="C00000"/>
                </a:solidFill>
              </a:rPr>
              <a:t> </a:t>
            </a:r>
            <a:r>
              <a:rPr lang="mr-IN" sz="1800" b="1" dirty="0">
                <a:solidFill>
                  <a:srgbClr val="002060"/>
                </a:solidFill>
              </a:rPr>
              <a:t>(पद्मभुषण उपाधीने सन्मानित) </a:t>
            </a:r>
            <a:br>
              <a:rPr lang="mr-IN" sz="1800" b="1" dirty="0">
                <a:solidFill>
                  <a:srgbClr val="002060"/>
                </a:solidFill>
              </a:rPr>
            </a:br>
            <a:r>
              <a:rPr lang="mr-IN" sz="3600" b="1" dirty="0">
                <a:solidFill>
                  <a:srgbClr val="002060"/>
                </a:solidFill>
              </a:rPr>
              <a:t>प्रवरा ग्रामीण शिक्षण संस्थेचे</a:t>
            </a:r>
            <a:r>
              <a:rPr lang="mr-IN" sz="3600" dirty="0">
                <a:solidFill>
                  <a:srgbClr val="002060"/>
                </a:solidFill>
              </a:rPr>
              <a:t>,</a:t>
            </a:r>
            <a:br>
              <a:rPr lang="mr-IN" sz="3600" dirty="0">
                <a:solidFill>
                  <a:srgbClr val="002060"/>
                </a:solidFill>
              </a:rPr>
            </a:br>
            <a:r>
              <a:rPr lang="mr-IN" sz="4000" b="1" dirty="0">
                <a:solidFill>
                  <a:srgbClr val="00B050"/>
                </a:solidFill>
                <a:latin typeface="Times New Roman" pitchFamily="18" charset="0"/>
              </a:rPr>
              <a:t>कला,वाणिज्य व विज्ञान महाविद्यालय,अळकुटी</a:t>
            </a:r>
            <a:r>
              <a:rPr lang="mr-IN" sz="4000" dirty="0">
                <a:solidFill>
                  <a:srgbClr val="00B050"/>
                </a:solidFill>
              </a:rPr>
              <a:t>.</a:t>
            </a:r>
            <a:br>
              <a:rPr lang="mr-IN" sz="4000" dirty="0">
                <a:solidFill>
                  <a:srgbClr val="00B050"/>
                </a:solidFill>
              </a:rPr>
            </a:br>
            <a:r>
              <a:rPr lang="mr-IN" sz="2800" b="1" dirty="0">
                <a:solidFill>
                  <a:srgbClr val="002060"/>
                </a:solidFill>
              </a:rPr>
              <a:t>तालुका-पारनेर ,जिल्हा -अहमदनगर</a:t>
            </a:r>
            <a:endParaRPr lang="en-US" sz="2800" dirty="0"/>
          </a:p>
        </p:txBody>
      </p:sp>
      <p:sp>
        <p:nvSpPr>
          <p:cNvPr id="3" name="Subtitle 2"/>
          <p:cNvSpPr>
            <a:spLocks noGrp="1"/>
          </p:cNvSpPr>
          <p:nvPr>
            <p:ph type="subTitle" idx="1"/>
          </p:nvPr>
        </p:nvSpPr>
        <p:spPr>
          <a:xfrm>
            <a:off x="-1" y="3213099"/>
            <a:ext cx="10898373" cy="3830639"/>
          </a:xfrm>
          <a:solidFill>
            <a:schemeClr val="accent3">
              <a:lumMod val="20000"/>
              <a:lumOff val="80000"/>
            </a:schemeClr>
          </a:solidFill>
        </p:spPr>
        <p:txBody>
          <a:bodyPr>
            <a:normAutofit/>
          </a:bodyPr>
          <a:lstStyle/>
          <a:p>
            <a:pPr lvl="0" algn="ctr">
              <a:spcBef>
                <a:spcPts val="0"/>
              </a:spcBef>
              <a:buClrTx/>
              <a:buSzTx/>
            </a:pPr>
            <a:endParaRPr lang="en-US" sz="2400" b="1" dirty="0">
              <a:solidFill>
                <a:srgbClr val="E40059"/>
              </a:solidFill>
              <a:latin typeface="Times New Roman" pitchFamily="18" charset="0"/>
            </a:endParaRPr>
          </a:p>
          <a:p>
            <a:pPr lvl="0" algn="ctr">
              <a:spcBef>
                <a:spcPts val="0"/>
              </a:spcBef>
              <a:buClrTx/>
              <a:buSzTx/>
            </a:pPr>
            <a:endParaRPr lang="en-US" sz="2400" b="1" dirty="0" smtClean="0">
              <a:solidFill>
                <a:srgbClr val="E40059"/>
              </a:solidFill>
              <a:latin typeface="Times New Roman" pitchFamily="18" charset="0"/>
            </a:endParaRPr>
          </a:p>
          <a:p>
            <a:pPr lvl="0" algn="ctr">
              <a:spcBef>
                <a:spcPts val="0"/>
              </a:spcBef>
              <a:buClrTx/>
              <a:buSzTx/>
            </a:pPr>
            <a:r>
              <a:rPr lang="mr-IN" sz="2400" b="1" dirty="0" smtClean="0">
                <a:solidFill>
                  <a:srgbClr val="E40059"/>
                </a:solidFill>
                <a:latin typeface="Times New Roman" pitchFamily="18" charset="0"/>
              </a:rPr>
              <a:t>                   </a:t>
            </a:r>
            <a:r>
              <a:rPr lang="en-US" sz="3200" b="1" dirty="0">
                <a:solidFill>
                  <a:srgbClr val="E40059"/>
                </a:solidFill>
                <a:latin typeface="Times New Roman" pitchFamily="18" charset="0"/>
              </a:rPr>
              <a:t> </a:t>
            </a:r>
            <a:r>
              <a:rPr lang="en-US" sz="3200" b="1" dirty="0" smtClean="0">
                <a:solidFill>
                  <a:srgbClr val="E40059"/>
                </a:solidFill>
                <a:latin typeface="Times New Roman" pitchFamily="18" charset="0"/>
              </a:rPr>
              <a:t>               </a:t>
            </a:r>
            <a:r>
              <a:rPr lang="mr-IN" sz="3200" b="1" dirty="0" smtClean="0">
                <a:solidFill>
                  <a:srgbClr val="E40059"/>
                </a:solidFill>
                <a:latin typeface="Times New Roman" pitchFamily="18" charset="0"/>
              </a:rPr>
              <a:t>डॉ.कुंदा </a:t>
            </a:r>
            <a:r>
              <a:rPr lang="mr-IN" sz="3200" b="1" dirty="0">
                <a:solidFill>
                  <a:srgbClr val="E40059"/>
                </a:solidFill>
                <a:latin typeface="Times New Roman" pitchFamily="18" charset="0"/>
              </a:rPr>
              <a:t>कवडे </a:t>
            </a:r>
            <a:br>
              <a:rPr lang="mr-IN" sz="3200" b="1" dirty="0">
                <a:solidFill>
                  <a:srgbClr val="E40059"/>
                </a:solidFill>
                <a:latin typeface="Times New Roman" pitchFamily="18" charset="0"/>
              </a:rPr>
            </a:br>
            <a:r>
              <a:rPr lang="mr-IN" sz="2000" b="1" dirty="0">
                <a:solidFill>
                  <a:srgbClr val="002060"/>
                </a:solidFill>
                <a:latin typeface="Times New Roman" pitchFamily="18" charset="0"/>
              </a:rPr>
              <a:t>                              </a:t>
            </a:r>
            <a:r>
              <a:rPr lang="mr-IN" sz="2000" b="1" dirty="0" smtClean="0">
                <a:solidFill>
                  <a:srgbClr val="002060"/>
                </a:solidFill>
                <a:latin typeface="Times New Roman" pitchFamily="18" charset="0"/>
              </a:rPr>
              <a:t> </a:t>
            </a:r>
            <a:r>
              <a:rPr lang="en-US" sz="2000" b="1" dirty="0" smtClean="0">
                <a:solidFill>
                  <a:srgbClr val="002060"/>
                </a:solidFill>
                <a:latin typeface="Times New Roman" pitchFamily="18" charset="0"/>
              </a:rPr>
              <a:t>               </a:t>
            </a:r>
            <a:r>
              <a:rPr lang="mr-IN" sz="2000" b="1" dirty="0" smtClean="0">
                <a:solidFill>
                  <a:srgbClr val="002060"/>
                </a:solidFill>
                <a:latin typeface="Times New Roman" pitchFamily="18" charset="0"/>
              </a:rPr>
              <a:t>  </a:t>
            </a:r>
            <a:r>
              <a:rPr lang="mr-IN" sz="2000" b="1" dirty="0">
                <a:solidFill>
                  <a:srgbClr val="002060"/>
                </a:solidFill>
                <a:latin typeface="Times New Roman" pitchFamily="18" charset="0"/>
              </a:rPr>
              <a:t>(मराठी </a:t>
            </a:r>
            <a:r>
              <a:rPr lang="mr-IN" sz="2000" b="1" dirty="0" smtClean="0">
                <a:solidFill>
                  <a:srgbClr val="002060"/>
                </a:solidFill>
                <a:latin typeface="Times New Roman" pitchFamily="18" charset="0"/>
              </a:rPr>
              <a:t>विभागप्रमुख</a:t>
            </a:r>
            <a:r>
              <a:rPr lang="mr-IN" sz="2000" b="1" dirty="0">
                <a:solidFill>
                  <a:srgbClr val="002060"/>
                </a:solidFill>
                <a:latin typeface="Times New Roman" pitchFamily="18" charset="0"/>
              </a:rPr>
              <a:t>) </a:t>
            </a:r>
            <a:br>
              <a:rPr lang="mr-IN" sz="2000" b="1" dirty="0">
                <a:solidFill>
                  <a:srgbClr val="002060"/>
                </a:solidFill>
                <a:latin typeface="Times New Roman" pitchFamily="18" charset="0"/>
              </a:rPr>
            </a:br>
            <a:r>
              <a:rPr lang="mr-IN" sz="2400" b="1" dirty="0">
                <a:solidFill>
                  <a:srgbClr val="002060"/>
                </a:solidFill>
                <a:latin typeface="Times New Roman" pitchFamily="18" charset="0"/>
              </a:rPr>
              <a:t>                    </a:t>
            </a:r>
            <a:r>
              <a:rPr lang="mr-IN" sz="2400" b="1" dirty="0" smtClean="0">
                <a:solidFill>
                  <a:srgbClr val="002060"/>
                </a:solidFill>
                <a:latin typeface="Times New Roman" pitchFamily="18" charset="0"/>
              </a:rPr>
              <a:t> </a:t>
            </a:r>
            <a:r>
              <a:rPr lang="en-US" sz="2400" b="1" dirty="0" smtClean="0">
                <a:solidFill>
                  <a:srgbClr val="002060"/>
                </a:solidFill>
                <a:latin typeface="Times New Roman" pitchFamily="18" charset="0"/>
              </a:rPr>
              <a:t>              </a:t>
            </a:r>
            <a:r>
              <a:rPr lang="mr-IN" sz="2400" b="1" dirty="0" smtClean="0">
                <a:solidFill>
                  <a:srgbClr val="C00000"/>
                </a:solidFill>
                <a:latin typeface="Times New Roman" pitchFamily="18" charset="0"/>
              </a:rPr>
              <a:t>कला</a:t>
            </a:r>
            <a:r>
              <a:rPr lang="mr-IN" sz="2400" b="1" dirty="0">
                <a:solidFill>
                  <a:srgbClr val="C00000"/>
                </a:solidFill>
                <a:latin typeface="Times New Roman" pitchFamily="18" charset="0"/>
              </a:rPr>
              <a:t>, वाणिज्य विज्ञान महाविदयालय </a:t>
            </a:r>
            <a:r>
              <a:rPr lang="mr-IN" sz="2400" b="1" dirty="0" smtClean="0">
                <a:solidFill>
                  <a:srgbClr val="C00000"/>
                </a:solidFill>
                <a:latin typeface="Times New Roman" pitchFamily="18" charset="0"/>
              </a:rPr>
              <a:t>अळकुटी.                         </a:t>
            </a:r>
            <a:r>
              <a:rPr lang="mr-IN" sz="2000" b="1" dirty="0">
                <a:solidFill>
                  <a:srgbClr val="002060"/>
                </a:solidFill>
                <a:latin typeface="Times New Roman" pitchFamily="18" charset="0"/>
              </a:rPr>
              <a:t/>
            </a:r>
            <a:br>
              <a:rPr lang="mr-IN" sz="2000" b="1" dirty="0">
                <a:solidFill>
                  <a:srgbClr val="002060"/>
                </a:solidFill>
                <a:latin typeface="Times New Roman" pitchFamily="18" charset="0"/>
              </a:rPr>
            </a:br>
            <a:r>
              <a:rPr lang="mr-IN" sz="1400" b="1" dirty="0">
                <a:solidFill>
                  <a:srgbClr val="002060"/>
                </a:solidFill>
                <a:latin typeface="Times New Roman" pitchFamily="18" charset="0"/>
              </a:rPr>
              <a:t>                                             </a:t>
            </a:r>
            <a:r>
              <a:rPr lang="en-US" sz="1400" b="1" dirty="0" smtClean="0">
                <a:solidFill>
                  <a:srgbClr val="002060"/>
                </a:solidFill>
                <a:latin typeface="Times New Roman" pitchFamily="18" charset="0"/>
              </a:rPr>
              <a:t> </a:t>
            </a:r>
            <a:r>
              <a:rPr lang="mr-IN" sz="1400" b="1" dirty="0" smtClean="0">
                <a:solidFill>
                  <a:srgbClr val="002060"/>
                </a:solidFill>
                <a:latin typeface="Times New Roman" pitchFamily="18" charset="0"/>
              </a:rPr>
              <a:t> </a:t>
            </a:r>
            <a:r>
              <a:rPr lang="mr-IN" b="1" dirty="0">
                <a:solidFill>
                  <a:srgbClr val="002060"/>
                </a:solidFill>
                <a:latin typeface="Times New Roman" pitchFamily="18" charset="0"/>
              </a:rPr>
              <a:t>ता-पारनेर जि – </a:t>
            </a:r>
            <a:r>
              <a:rPr lang="mr-IN" b="1" dirty="0" smtClean="0">
                <a:solidFill>
                  <a:srgbClr val="002060"/>
                </a:solidFill>
                <a:latin typeface="Times New Roman" pitchFamily="18" charset="0"/>
              </a:rPr>
              <a:t>अहमदनगर</a:t>
            </a:r>
            <a:r>
              <a:rPr lang="mr-IN" b="1" dirty="0" smtClean="0">
                <a:solidFill>
                  <a:srgbClr val="002060"/>
                </a:solidFill>
              </a:rPr>
              <a:t>  </a:t>
            </a:r>
          </a:p>
          <a:p>
            <a:pPr algn="ctr"/>
            <a:endParaRPr lang="en-US" dirty="0"/>
          </a:p>
        </p:txBody>
      </p:sp>
      <p:pic>
        <p:nvPicPr>
          <p:cNvPr id="4" name="Picture 3" descr="C:\Users\Alkuti\Desktop\Symbol.jpg"/>
          <p:cNvPicPr/>
          <p:nvPr/>
        </p:nvPicPr>
        <p:blipFill>
          <a:blip r:embed="rId3"/>
          <a:srcRect/>
          <a:stretch>
            <a:fillRect/>
          </a:stretch>
        </p:blipFill>
        <p:spPr bwMode="auto">
          <a:xfrm>
            <a:off x="1" y="115133"/>
            <a:ext cx="1492802" cy="1124903"/>
          </a:xfrm>
          <a:prstGeom prst="rect">
            <a:avLst/>
          </a:prstGeom>
          <a:noFill/>
          <a:ln w="9525">
            <a:noFill/>
            <a:miter lim="800000"/>
            <a:headEnd/>
            <a:tailEnd/>
          </a:ln>
        </p:spPr>
      </p:pic>
      <p:pic>
        <p:nvPicPr>
          <p:cNvPr id="5" name="Picture 4" descr="Padmashri 1"/>
          <p:cNvPicPr/>
          <p:nvPr/>
        </p:nvPicPr>
        <p:blipFill>
          <a:blip r:embed="rId4" cstate="print"/>
          <a:srcRect/>
          <a:stretch>
            <a:fillRect/>
          </a:stretch>
        </p:blipFill>
        <p:spPr bwMode="auto">
          <a:xfrm>
            <a:off x="9128345" y="115133"/>
            <a:ext cx="1440418" cy="1295829"/>
          </a:xfrm>
          <a:prstGeom prst="rect">
            <a:avLst/>
          </a:prstGeom>
          <a:noFill/>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4169229"/>
            <a:ext cx="3026452" cy="2954584"/>
          </a:xfrm>
          <a:prstGeom prst="rect">
            <a:avLst/>
          </a:prstGeom>
        </p:spPr>
      </p:pic>
    </p:spTree>
    <p:extLst>
      <p:ext uri="{BB962C8B-B14F-4D97-AF65-F5344CB8AC3E}">
        <p14:creationId xmlns:p14="http://schemas.microsoft.com/office/powerpoint/2010/main" val="52275507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864392" cy="5850194"/>
          </a:xfrm>
        </p:spPr>
        <p:txBody>
          <a:bodyPr>
            <a:normAutofit/>
          </a:bodyPr>
          <a:lstStyle/>
          <a:p>
            <a:pPr>
              <a:lnSpc>
                <a:spcPct val="150000"/>
              </a:lnSpc>
            </a:pPr>
            <a:r>
              <a:rPr lang="mr-IN" b="1" dirty="0" smtClean="0">
                <a:solidFill>
                  <a:srgbClr val="FF0000"/>
                </a:solidFill>
              </a:rPr>
              <a:t>सारांश-</a:t>
            </a:r>
            <a:r>
              <a:rPr lang="mr-IN" sz="2800" dirty="0" smtClean="0">
                <a:solidFill>
                  <a:schemeClr val="accent5"/>
                </a:solidFill>
              </a:rPr>
              <a:t/>
            </a:r>
            <a:br>
              <a:rPr lang="mr-IN" sz="2800" dirty="0" smtClean="0">
                <a:solidFill>
                  <a:schemeClr val="accent5"/>
                </a:solidFill>
              </a:rPr>
            </a:br>
            <a:r>
              <a:rPr lang="mr-IN" sz="3200" b="1" dirty="0">
                <a:solidFill>
                  <a:srgbClr val="0033CC"/>
                </a:solidFill>
              </a:rPr>
              <a:t> </a:t>
            </a:r>
            <a:r>
              <a:rPr lang="mr-IN" sz="3200" b="1" dirty="0" smtClean="0">
                <a:solidFill>
                  <a:srgbClr val="0033CC"/>
                </a:solidFill>
              </a:rPr>
              <a:t>      कल्पना शक्ती संदर्भात विवेचन केले असता असे लक्षात येते की ते सुस्पष्टपनणे कोणीही मांडलेले नाही.ती व्यक्ती परत्वे बदलत गेलेली असली तरी तिची नवनिर्माण क्षमता बहुतेकांनी मान्य केलेली आहे.कल्पना शक्तीचा व्यापार अटोक्यात न येणारा असल्यामुळे तिच्या स्वरूपाचेही विवेचन ढोबळ मानाने राहिले असे वाटते.</a:t>
            </a:r>
            <a:endParaRPr lang="en-IN" sz="3200" b="1" dirty="0">
              <a:solidFill>
                <a:srgbClr val="0033CC"/>
              </a:solidFill>
            </a:endParaRPr>
          </a:p>
        </p:txBody>
      </p:sp>
    </p:spTree>
    <p:extLst>
      <p:ext uri="{BB962C8B-B14F-4D97-AF65-F5344CB8AC3E}">
        <p14:creationId xmlns:p14="http://schemas.microsoft.com/office/powerpoint/2010/main" val="3167685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edium%20pink%20bouquet.jpg"/>
          <p:cNvPicPr>
            <a:picLocks noChangeAspect="1"/>
          </p:cNvPicPr>
          <p:nvPr/>
        </p:nvPicPr>
        <p:blipFill>
          <a:blip r:embed="rId2" cstate="print"/>
          <a:stretch>
            <a:fillRect/>
          </a:stretch>
        </p:blipFill>
        <p:spPr>
          <a:xfrm rot="20738375">
            <a:off x="4985389" y="3282541"/>
            <a:ext cx="4917729" cy="3148082"/>
          </a:xfrm>
          <a:prstGeom prst="roundRect">
            <a:avLst>
              <a:gd name="adj" fmla="val 23136"/>
            </a:avLst>
          </a:prstGeom>
          <a:solidFill>
            <a:srgbClr val="FFFFFF">
              <a:shade val="85000"/>
            </a:srgbClr>
          </a:solidFill>
          <a:ln>
            <a:noFill/>
          </a:ln>
          <a:effectLst>
            <a:reflection blurRad="12700" stA="38000" endPos="28000" dist="5000" dir="5400000" sy="-100000" algn="bl" rotWithShape="0"/>
          </a:effectLst>
        </p:spPr>
      </p:pic>
      <p:sp>
        <p:nvSpPr>
          <p:cNvPr id="3" name="Rectangle 2"/>
          <p:cNvSpPr/>
          <p:nvPr/>
        </p:nvSpPr>
        <p:spPr>
          <a:xfrm>
            <a:off x="-1843548" y="545690"/>
            <a:ext cx="9158748" cy="1569660"/>
          </a:xfrm>
          <a:prstGeom prst="rect">
            <a:avLst/>
          </a:prstGeom>
        </p:spPr>
        <p:txBody>
          <a:bodyPr wrap="square">
            <a:spAutoFit/>
          </a:bodyPr>
          <a:lstStyle/>
          <a:p>
            <a:pPr algn="ctr">
              <a:buNone/>
            </a:pPr>
            <a:r>
              <a:rPr lang="mr-IN" sz="9600" b="1" i="1" dirty="0" smtClean="0">
                <a:solidFill>
                  <a:srgbClr val="FF0000"/>
                </a:solidFill>
                <a:latin typeface="Aparajita" pitchFamily="34" charset="0"/>
                <a:cs typeface="Aparajita" pitchFamily="34" charset="0"/>
              </a:rPr>
              <a:t>धन्यवाद</a:t>
            </a:r>
            <a:r>
              <a:rPr lang="mr-IN" sz="1200" dirty="0" smtClean="0">
                <a:latin typeface="Utsaah" pitchFamily="34" charset="0"/>
                <a:cs typeface="Utsaah" pitchFamily="34" charset="0"/>
              </a:rPr>
              <a:t> </a:t>
            </a:r>
            <a:endParaRPr lang="en-IN" sz="1200" dirty="0">
              <a:latin typeface="Utsaah" pitchFamily="34" charset="0"/>
              <a:cs typeface="Utsaah" pitchFamily="34" charset="0"/>
            </a:endParaRPr>
          </a:p>
        </p:txBody>
      </p:sp>
    </p:spTree>
    <p:extLst>
      <p:ext uri="{BB962C8B-B14F-4D97-AF65-F5344CB8AC3E}">
        <p14:creationId xmlns:p14="http://schemas.microsoft.com/office/powerpoint/2010/main" val="9900569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3" y="321277"/>
            <a:ext cx="10097759" cy="6355096"/>
          </a:xfrm>
        </p:spPr>
        <p:txBody>
          <a:bodyPr>
            <a:normAutofit/>
          </a:bodyPr>
          <a:lstStyle/>
          <a:p>
            <a:pPr algn="ctr"/>
            <a:r>
              <a:rPr lang="mr-IN" b="1" dirty="0">
                <a:solidFill>
                  <a:srgbClr val="C00000"/>
                </a:solidFill>
              </a:rPr>
              <a:t>विषय :- मराठी </a:t>
            </a:r>
            <a:br>
              <a:rPr lang="mr-IN" b="1" dirty="0">
                <a:solidFill>
                  <a:srgbClr val="C00000"/>
                </a:solidFill>
              </a:rPr>
            </a:br>
            <a:r>
              <a:rPr lang="mr-IN" b="1" dirty="0" smtClean="0">
                <a:solidFill>
                  <a:srgbClr val="7030A0"/>
                </a:solidFill>
              </a:rPr>
              <a:t/>
            </a:r>
            <a:br>
              <a:rPr lang="mr-IN" b="1" dirty="0" smtClean="0">
                <a:solidFill>
                  <a:srgbClr val="7030A0"/>
                </a:solidFill>
              </a:rPr>
            </a:br>
            <a:r>
              <a:rPr lang="en-US" b="1" dirty="0" smtClean="0">
                <a:solidFill>
                  <a:srgbClr val="122FBE"/>
                </a:solidFill>
              </a:rPr>
              <a:t>    </a:t>
            </a:r>
            <a:r>
              <a:rPr lang="mr-IN" b="1" dirty="0" smtClean="0">
                <a:solidFill>
                  <a:srgbClr val="122FBE"/>
                </a:solidFill>
              </a:rPr>
              <a:t>वर्ग- टी.वाय.बी.ए</a:t>
            </a:r>
            <a:br>
              <a:rPr lang="mr-IN" b="1" dirty="0" smtClean="0">
                <a:solidFill>
                  <a:srgbClr val="122FBE"/>
                </a:solidFill>
              </a:rPr>
            </a:br>
            <a:r>
              <a:rPr lang="mr-IN" b="1" dirty="0" smtClean="0">
                <a:solidFill>
                  <a:srgbClr val="122FBE"/>
                </a:solidFill>
              </a:rPr>
              <a:t/>
            </a:r>
            <a:br>
              <a:rPr lang="mr-IN" b="1" dirty="0" smtClean="0">
                <a:solidFill>
                  <a:srgbClr val="122FBE"/>
                </a:solidFill>
              </a:rPr>
            </a:br>
            <a:r>
              <a:rPr lang="en-US" b="1" dirty="0" smtClean="0">
                <a:solidFill>
                  <a:srgbClr val="7030A0"/>
                </a:solidFill>
              </a:rPr>
              <a:t>    </a:t>
            </a:r>
            <a:r>
              <a:rPr lang="mr-IN" sz="6000" b="1" dirty="0" smtClean="0">
                <a:solidFill>
                  <a:srgbClr val="7030A0"/>
                </a:solidFill>
              </a:rPr>
              <a:t>विषय -साहित्य विचार(</a:t>
            </a:r>
            <a:r>
              <a:rPr lang="en-US" sz="6000" b="1" dirty="0" smtClean="0">
                <a:solidFill>
                  <a:srgbClr val="7030A0"/>
                </a:solidFill>
              </a:rPr>
              <a:t>S-3)</a:t>
            </a:r>
            <a:r>
              <a:rPr lang="mr-IN" sz="6000" b="1" dirty="0" smtClean="0">
                <a:solidFill>
                  <a:srgbClr val="7030A0"/>
                </a:solidFill>
              </a:rPr>
              <a:t/>
            </a:r>
            <a:br>
              <a:rPr lang="mr-IN" sz="6000" b="1" dirty="0" smtClean="0">
                <a:solidFill>
                  <a:srgbClr val="7030A0"/>
                </a:solidFill>
              </a:rPr>
            </a:br>
            <a:r>
              <a:rPr lang="en-US" b="1" dirty="0" smtClean="0">
                <a:solidFill>
                  <a:srgbClr val="7030A0"/>
                </a:solidFill>
              </a:rPr>
              <a:t/>
            </a:r>
            <a:br>
              <a:rPr lang="en-US" b="1" dirty="0" smtClean="0">
                <a:solidFill>
                  <a:srgbClr val="7030A0"/>
                </a:solidFill>
              </a:rPr>
            </a:br>
            <a:r>
              <a:rPr lang="en-US" b="1" dirty="0">
                <a:solidFill>
                  <a:srgbClr val="7030A0"/>
                </a:solidFill>
              </a:rPr>
              <a:t> </a:t>
            </a:r>
            <a:r>
              <a:rPr lang="en-US" b="1" dirty="0" smtClean="0">
                <a:solidFill>
                  <a:srgbClr val="7030A0"/>
                </a:solidFill>
              </a:rPr>
              <a:t>  </a:t>
            </a:r>
            <a:r>
              <a:rPr lang="mr-IN" sz="3100" b="1" dirty="0" smtClean="0">
                <a:solidFill>
                  <a:srgbClr val="FF0000"/>
                </a:solidFill>
              </a:rPr>
              <a:t>स्पेशल पेपर क्र-३</a:t>
            </a:r>
            <a:br>
              <a:rPr lang="mr-IN" sz="3100" b="1" dirty="0" smtClean="0">
                <a:solidFill>
                  <a:srgbClr val="FF0000"/>
                </a:solidFill>
              </a:rPr>
            </a:br>
            <a:r>
              <a:rPr lang="mr-IN" sz="3100" b="1" dirty="0">
                <a:solidFill>
                  <a:srgbClr val="7030A0"/>
                </a:solidFill>
              </a:rPr>
              <a:t/>
            </a:r>
            <a:br>
              <a:rPr lang="mr-IN" sz="3100" b="1" dirty="0">
                <a:solidFill>
                  <a:srgbClr val="7030A0"/>
                </a:solidFill>
              </a:rPr>
            </a:br>
            <a:r>
              <a:rPr lang="mr-IN" b="1" dirty="0" smtClean="0">
                <a:solidFill>
                  <a:srgbClr val="7030A0"/>
                </a:solidFill>
              </a:rPr>
              <a:t/>
            </a:r>
            <a:br>
              <a:rPr lang="mr-IN" b="1" dirty="0" smtClean="0">
                <a:solidFill>
                  <a:srgbClr val="7030A0"/>
                </a:solidFill>
              </a:rPr>
            </a:br>
            <a:r>
              <a:rPr lang="mr-IN" b="1" dirty="0" smtClean="0">
                <a:solidFill>
                  <a:srgbClr val="7030A0"/>
                </a:solidFill>
              </a:rPr>
              <a:t/>
            </a:r>
            <a:br>
              <a:rPr lang="mr-IN" b="1" dirty="0" smtClean="0">
                <a:solidFill>
                  <a:srgbClr val="7030A0"/>
                </a:solidFill>
              </a:rPr>
            </a:br>
            <a:endParaRPr lang="en-IN" sz="2000" b="1" dirty="0">
              <a:solidFill>
                <a:srgbClr val="7030A0"/>
              </a:solidFill>
            </a:endParaRPr>
          </a:p>
        </p:txBody>
      </p:sp>
    </p:spTree>
    <p:extLst>
      <p:ext uri="{BB962C8B-B14F-4D97-AF65-F5344CB8AC3E}">
        <p14:creationId xmlns:p14="http://schemas.microsoft.com/office/powerpoint/2010/main" val="1123489095"/>
      </p:ext>
    </p:extLst>
  </p:cSld>
  <p:clrMapOvr>
    <a:masterClrMapping/>
  </p:clrMapOvr>
  <p:transition spd="slow">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a:ln>
            <a:solidFill>
              <a:schemeClr val="accent6">
                <a:lumMod val="60000"/>
                <a:lumOff val="40000"/>
              </a:schemeClr>
            </a:solidFill>
          </a:ln>
        </p:spPr>
        <p:txBody>
          <a:bodyPr/>
          <a:lstStyle/>
          <a:p>
            <a:pPr algn="ctr"/>
            <a:r>
              <a:rPr lang="mr-IN" dirty="0" smtClean="0"/>
              <a:t>   </a:t>
            </a:r>
            <a:r>
              <a:rPr lang="mr-IN" b="1" dirty="0" smtClean="0"/>
              <a:t>प्रकरण-१</a:t>
            </a:r>
            <a:r>
              <a:rPr lang="mr-IN" b="1" dirty="0" smtClean="0">
                <a:solidFill>
                  <a:schemeClr val="accent5">
                    <a:lumMod val="75000"/>
                  </a:schemeClr>
                </a:solidFill>
              </a:rPr>
              <a:t/>
            </a:r>
            <a:br>
              <a:rPr lang="mr-IN" b="1" dirty="0" smtClean="0">
                <a:solidFill>
                  <a:schemeClr val="accent5">
                    <a:lumMod val="75000"/>
                  </a:schemeClr>
                </a:solidFill>
              </a:rPr>
            </a:br>
            <a:r>
              <a:rPr lang="mr-IN" b="1" dirty="0">
                <a:solidFill>
                  <a:srgbClr val="0070C0"/>
                </a:solidFill>
              </a:rPr>
              <a:t> </a:t>
            </a:r>
            <a:r>
              <a:rPr lang="mr-IN" b="1" dirty="0" smtClean="0">
                <a:solidFill>
                  <a:srgbClr val="0070C0"/>
                </a:solidFill>
              </a:rPr>
              <a:t>   साहित्याची निर्मिती प्रक्रिया  </a:t>
            </a:r>
            <a:endParaRPr lang="en-IN" b="1" dirty="0">
              <a:solidFill>
                <a:srgbClr val="0070C0"/>
              </a:solidFill>
            </a:endParaRPr>
          </a:p>
        </p:txBody>
      </p:sp>
      <p:sp>
        <p:nvSpPr>
          <p:cNvPr id="3" name="Content Placeholder 2"/>
          <p:cNvSpPr>
            <a:spLocks noGrp="1"/>
          </p:cNvSpPr>
          <p:nvPr>
            <p:ph idx="1"/>
          </p:nvPr>
        </p:nvSpPr>
        <p:spPr>
          <a:xfrm>
            <a:off x="543697" y="1952369"/>
            <a:ext cx="8730305" cy="4596712"/>
          </a:xfrm>
        </p:spPr>
        <p:txBody>
          <a:bodyPr>
            <a:normAutofit fontScale="92500" lnSpcReduction="10000"/>
          </a:bodyPr>
          <a:lstStyle/>
          <a:p>
            <a:r>
              <a:rPr lang="mr-IN" sz="3000" b="1" dirty="0" smtClean="0">
                <a:solidFill>
                  <a:srgbClr val="122FBE"/>
                </a:solidFill>
              </a:rPr>
              <a:t>प्रास्ताविक:-</a:t>
            </a:r>
          </a:p>
          <a:p>
            <a:pPr marL="0" indent="0">
              <a:buNone/>
            </a:pPr>
            <a:r>
              <a:rPr lang="mr-IN" sz="2800" dirty="0">
                <a:solidFill>
                  <a:srgbClr val="002060"/>
                </a:solidFill>
              </a:rPr>
              <a:t> </a:t>
            </a:r>
            <a:r>
              <a:rPr lang="mr-IN" sz="2800" dirty="0" smtClean="0">
                <a:solidFill>
                  <a:srgbClr val="002060"/>
                </a:solidFill>
              </a:rPr>
              <a:t>       </a:t>
            </a:r>
            <a:r>
              <a:rPr lang="mr-IN" sz="2400" b="1" dirty="0" smtClean="0">
                <a:solidFill>
                  <a:srgbClr val="002060"/>
                </a:solidFill>
              </a:rPr>
              <a:t>अस्तिवात नसलेली वस्तू अस्तित्वात आणणे म्हणजे निर्मिती </a:t>
            </a:r>
            <a:endParaRPr lang="en-US" sz="2400" b="1" dirty="0" smtClean="0">
              <a:solidFill>
                <a:srgbClr val="002060"/>
              </a:solidFill>
            </a:endParaRPr>
          </a:p>
          <a:p>
            <a:pPr marL="0" indent="0">
              <a:buNone/>
            </a:pPr>
            <a:r>
              <a:rPr lang="mr-IN" sz="2400" b="1" dirty="0" smtClean="0">
                <a:solidFill>
                  <a:srgbClr val="002060"/>
                </a:solidFill>
              </a:rPr>
              <a:t>करणे हा अर्थ होय.साहित्याची निर्मिती प्रक्रिया ही साहित्य शास्त्रातील </a:t>
            </a:r>
            <a:endParaRPr lang="en-US" sz="2400" b="1" dirty="0" smtClean="0">
              <a:solidFill>
                <a:srgbClr val="002060"/>
              </a:solidFill>
            </a:endParaRPr>
          </a:p>
          <a:p>
            <a:pPr marL="0" indent="0">
              <a:buNone/>
            </a:pPr>
            <a:r>
              <a:rPr lang="mr-IN" sz="2400" b="1" dirty="0" smtClean="0">
                <a:solidFill>
                  <a:srgbClr val="002060"/>
                </a:solidFill>
              </a:rPr>
              <a:t>एक संकल्पना आहे.लेखन करताना लेखकाची कोणती मानसिक </a:t>
            </a:r>
            <a:endParaRPr lang="en-US" sz="2400" b="1" dirty="0" smtClean="0">
              <a:solidFill>
                <a:srgbClr val="002060"/>
              </a:solidFill>
            </a:endParaRPr>
          </a:p>
          <a:p>
            <a:pPr marL="0" indent="0">
              <a:buNone/>
            </a:pPr>
            <a:r>
              <a:rPr lang="mr-IN" sz="2400" b="1" dirty="0" smtClean="0">
                <a:solidFill>
                  <a:srgbClr val="002060"/>
                </a:solidFill>
              </a:rPr>
              <a:t>प्रक्रिंया घडते याचा अभ्यास यात होतो.कलेच्या निर्मितीतील एक </a:t>
            </a:r>
            <a:endParaRPr lang="en-US" sz="2400" b="1" dirty="0" smtClean="0">
              <a:solidFill>
                <a:srgbClr val="002060"/>
              </a:solidFill>
            </a:endParaRPr>
          </a:p>
          <a:p>
            <a:pPr marL="0" indent="0">
              <a:buNone/>
            </a:pPr>
            <a:r>
              <a:rPr lang="mr-IN" sz="2400" b="1" dirty="0" smtClean="0">
                <a:solidFill>
                  <a:srgbClr val="002060"/>
                </a:solidFill>
              </a:rPr>
              <a:t>महत्वाची चर्चा म्हणून निर्मिती प्रक्रीयेचा विचार मानला जातो.प्राचीन व </a:t>
            </a:r>
            <a:endParaRPr lang="en-US" sz="2400" b="1" dirty="0" smtClean="0">
              <a:solidFill>
                <a:srgbClr val="002060"/>
              </a:solidFill>
            </a:endParaRPr>
          </a:p>
          <a:p>
            <a:pPr marL="0" indent="0">
              <a:buNone/>
            </a:pPr>
            <a:r>
              <a:rPr lang="mr-IN" sz="2400" b="1" dirty="0" smtClean="0">
                <a:solidFill>
                  <a:srgbClr val="002060"/>
                </a:solidFill>
              </a:rPr>
              <a:t>आधुनिक अशा भारतीय आणि पाश्चात्य अशा दोन्ही काळात व खंडात </a:t>
            </a:r>
            <a:endParaRPr lang="en-US" sz="2400" b="1" dirty="0" smtClean="0">
              <a:solidFill>
                <a:srgbClr val="002060"/>
              </a:solidFill>
            </a:endParaRPr>
          </a:p>
          <a:p>
            <a:pPr marL="0" indent="0">
              <a:buNone/>
            </a:pPr>
            <a:r>
              <a:rPr lang="mr-IN" sz="2400" b="1" dirty="0" smtClean="0">
                <a:solidFill>
                  <a:srgbClr val="002060"/>
                </a:solidFill>
              </a:rPr>
              <a:t>निर्मिती प्रक्रियेचा अभ्यास केला जातो.निर्मिती प्रक्रियेचे स्वरूप गुंतागुंतीचे </a:t>
            </a:r>
            <a:endParaRPr lang="en-US" sz="2400" b="1" dirty="0" smtClean="0">
              <a:solidFill>
                <a:srgbClr val="002060"/>
              </a:solidFill>
            </a:endParaRPr>
          </a:p>
          <a:p>
            <a:pPr marL="0" indent="0">
              <a:buNone/>
            </a:pPr>
            <a:r>
              <a:rPr lang="mr-IN" sz="2400" b="1" dirty="0" smtClean="0">
                <a:solidFill>
                  <a:srgbClr val="002060"/>
                </a:solidFill>
              </a:rPr>
              <a:t>असले तरी साहित्याच्या आकलना आस्वादसाठी मात्र निर्मिती प्रक्रियेचा </a:t>
            </a:r>
            <a:endParaRPr lang="en-US" sz="2400" b="1" dirty="0" smtClean="0">
              <a:solidFill>
                <a:srgbClr val="002060"/>
              </a:solidFill>
            </a:endParaRPr>
          </a:p>
          <a:p>
            <a:pPr marL="0" indent="0">
              <a:buNone/>
            </a:pPr>
            <a:r>
              <a:rPr lang="mr-IN" sz="2400" b="1" dirty="0" smtClean="0">
                <a:solidFill>
                  <a:srgbClr val="002060"/>
                </a:solidFill>
              </a:rPr>
              <a:t>अभ्यास उपकारक ठरत असतो.  </a:t>
            </a:r>
            <a:endParaRPr lang="en-IN" sz="2400" b="1" dirty="0">
              <a:solidFill>
                <a:srgbClr val="002060"/>
              </a:solidFill>
            </a:endParaRPr>
          </a:p>
        </p:txBody>
      </p:sp>
    </p:spTree>
    <p:extLst>
      <p:ext uri="{BB962C8B-B14F-4D97-AF65-F5344CB8AC3E}">
        <p14:creationId xmlns:p14="http://schemas.microsoft.com/office/powerpoint/2010/main" val="1446986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6748"/>
          </a:xfrm>
          <a:solidFill>
            <a:srgbClr val="92D050"/>
          </a:solidFill>
        </p:spPr>
        <p:txBody>
          <a:bodyPr/>
          <a:lstStyle/>
          <a:p>
            <a:pPr algn="ctr"/>
            <a:r>
              <a:rPr lang="en-US" b="1" dirty="0" smtClean="0"/>
              <a:t>    </a:t>
            </a:r>
            <a:r>
              <a:rPr lang="mr-IN" sz="3200" b="1" dirty="0" smtClean="0">
                <a:solidFill>
                  <a:srgbClr val="FF0000"/>
                </a:solidFill>
              </a:rPr>
              <a:t>साहित्य निर्मिती प्रक्रियेतील मानसिक शक्ती </a:t>
            </a:r>
            <a:endParaRPr lang="en-IN" sz="3200" b="1" dirty="0">
              <a:solidFill>
                <a:srgbClr val="FF0000"/>
              </a:solidFill>
            </a:endParaRPr>
          </a:p>
        </p:txBody>
      </p:sp>
      <p:sp>
        <p:nvSpPr>
          <p:cNvPr id="3" name="Content Placeholder 2"/>
          <p:cNvSpPr>
            <a:spLocks noGrp="1"/>
          </p:cNvSpPr>
          <p:nvPr>
            <p:ph idx="1"/>
          </p:nvPr>
        </p:nvSpPr>
        <p:spPr>
          <a:xfrm>
            <a:off x="222423" y="1666569"/>
            <a:ext cx="9391134" cy="4374794"/>
          </a:xfrm>
        </p:spPr>
        <p:txBody>
          <a:bodyPr>
            <a:normAutofit lnSpcReduction="10000"/>
          </a:bodyPr>
          <a:lstStyle/>
          <a:p>
            <a:r>
              <a:rPr lang="mr-IN" sz="3600" b="1" dirty="0" smtClean="0">
                <a:solidFill>
                  <a:srgbClr val="122FBE"/>
                </a:solidFill>
              </a:rPr>
              <a:t>प्रतिभा:- </a:t>
            </a:r>
            <a:endParaRPr lang="en-US" sz="3600" b="1" dirty="0" smtClean="0">
              <a:solidFill>
                <a:srgbClr val="122FBE"/>
              </a:solidFill>
            </a:endParaRPr>
          </a:p>
          <a:p>
            <a:endParaRPr lang="en-US" sz="2400" dirty="0" smtClean="0"/>
          </a:p>
          <a:p>
            <a:pPr marL="0" indent="0" algn="just">
              <a:buNone/>
            </a:pPr>
            <a:r>
              <a:rPr lang="en-US" sz="2000" b="1" dirty="0" smtClean="0">
                <a:solidFill>
                  <a:srgbClr val="7030A0"/>
                </a:solidFill>
              </a:rPr>
              <a:t>      </a:t>
            </a:r>
            <a:r>
              <a:rPr lang="mr-IN" sz="2000" b="1" dirty="0" smtClean="0">
                <a:solidFill>
                  <a:srgbClr val="002060"/>
                </a:solidFill>
              </a:rPr>
              <a:t>ललित साहित्य निर्माण करणारी लेखकाजवळ असलेली साहित्य निर्मितीच्या </a:t>
            </a:r>
            <a:endParaRPr lang="en-US" sz="2000" b="1" dirty="0" smtClean="0">
              <a:solidFill>
                <a:srgbClr val="002060"/>
              </a:solidFill>
            </a:endParaRPr>
          </a:p>
          <a:p>
            <a:pPr marL="0" indent="0" algn="just">
              <a:buNone/>
            </a:pPr>
            <a:r>
              <a:rPr lang="mr-IN" sz="2000" b="1" dirty="0" smtClean="0">
                <a:solidFill>
                  <a:srgbClr val="002060"/>
                </a:solidFill>
              </a:rPr>
              <a:t>मुळासी असलेली सर्वात महत्वाची शक्ती म्हणजे प्रतिभा होय.एक नवीन अपूर्व विश्व </a:t>
            </a:r>
            <a:endParaRPr lang="en-US" sz="2000" b="1" dirty="0" smtClean="0">
              <a:solidFill>
                <a:srgbClr val="002060"/>
              </a:solidFill>
            </a:endParaRPr>
          </a:p>
          <a:p>
            <a:pPr marL="0" indent="0" algn="just">
              <a:buNone/>
            </a:pPr>
            <a:r>
              <a:rPr lang="mr-IN" sz="2000" b="1" dirty="0" smtClean="0">
                <a:solidFill>
                  <a:srgbClr val="002060"/>
                </a:solidFill>
              </a:rPr>
              <a:t>निर्माण करण्याचे  सामर्थ्य तिच्यात आहे.प्रतिभेला परमेश्वरी देणगी,नैसर्गिक </a:t>
            </a:r>
            <a:endParaRPr lang="en-US" sz="2000" b="1" dirty="0" smtClean="0">
              <a:solidFill>
                <a:srgbClr val="002060"/>
              </a:solidFill>
            </a:endParaRPr>
          </a:p>
          <a:p>
            <a:pPr marL="0" indent="0" algn="just">
              <a:buNone/>
            </a:pPr>
            <a:r>
              <a:rPr lang="mr-IN" sz="2000" b="1" dirty="0" smtClean="0">
                <a:solidFill>
                  <a:srgbClr val="002060"/>
                </a:solidFill>
              </a:rPr>
              <a:t>देणगी,जन्मतः प्राप्त होणारी अलौकिक शक्ती मानली जाते.तिचे अस्तीत्व हे सर्वांच्या </a:t>
            </a:r>
            <a:endParaRPr lang="en-US" sz="2000" b="1" dirty="0" smtClean="0">
              <a:solidFill>
                <a:srgbClr val="002060"/>
              </a:solidFill>
            </a:endParaRPr>
          </a:p>
          <a:p>
            <a:pPr marL="0" indent="0" algn="just">
              <a:buNone/>
            </a:pPr>
            <a:r>
              <a:rPr lang="mr-IN" sz="2000" b="1" dirty="0" smtClean="0">
                <a:solidFill>
                  <a:srgbClr val="002060"/>
                </a:solidFill>
              </a:rPr>
              <a:t>ठिकाणी नसून फारच थोड्यांच्या ठिकाणी असते. कवितेतून कवीचे वेगळेपण दाखवले </a:t>
            </a:r>
            <a:endParaRPr lang="en-US" sz="2000" b="1" dirty="0" smtClean="0">
              <a:solidFill>
                <a:srgbClr val="002060"/>
              </a:solidFill>
            </a:endParaRPr>
          </a:p>
          <a:p>
            <a:pPr marL="0" indent="0" algn="just">
              <a:buNone/>
            </a:pPr>
            <a:r>
              <a:rPr lang="mr-IN" sz="2000" b="1" dirty="0" smtClean="0">
                <a:solidFill>
                  <a:srgbClr val="002060"/>
                </a:solidFill>
              </a:rPr>
              <a:t>जाते.आणि ते ज्यामुळे त्या शक्तीला दैवी मानले जाते.कला निर्मितीसाठी</a:t>
            </a:r>
            <a:endParaRPr lang="en-US" sz="2000" b="1" dirty="0" smtClean="0">
              <a:solidFill>
                <a:srgbClr val="002060"/>
              </a:solidFill>
            </a:endParaRPr>
          </a:p>
          <a:p>
            <a:pPr marL="0" indent="0" algn="just">
              <a:buNone/>
            </a:pPr>
            <a:r>
              <a:rPr lang="mr-IN" sz="2000" b="1" dirty="0" smtClean="0">
                <a:solidFill>
                  <a:srgbClr val="002060"/>
                </a:solidFill>
              </a:rPr>
              <a:t>आवश्यक असणारा अलिप्तपणा आणि व्यक्तिगत अनुभवातील विश्वात्म आशयाचा </a:t>
            </a:r>
            <a:endParaRPr lang="en-US" sz="2000" b="1" dirty="0" smtClean="0">
              <a:solidFill>
                <a:srgbClr val="002060"/>
              </a:solidFill>
            </a:endParaRPr>
          </a:p>
          <a:p>
            <a:pPr marL="0" indent="0" algn="just">
              <a:buNone/>
            </a:pPr>
            <a:r>
              <a:rPr lang="mr-IN" sz="2000" b="1" dirty="0" smtClean="0">
                <a:solidFill>
                  <a:srgbClr val="002060"/>
                </a:solidFill>
              </a:rPr>
              <a:t>बोध या गोष्टीही प्रतिभेमुळे कवीला श्यक्य होतात.   </a:t>
            </a:r>
            <a:endParaRPr lang="en-IN" sz="2000" b="1" dirty="0">
              <a:solidFill>
                <a:srgbClr val="002060"/>
              </a:solidFill>
            </a:endParaRPr>
          </a:p>
        </p:txBody>
      </p:sp>
    </p:spTree>
    <p:extLst>
      <p:ext uri="{BB962C8B-B14F-4D97-AF65-F5344CB8AC3E}">
        <p14:creationId xmlns:p14="http://schemas.microsoft.com/office/powerpoint/2010/main" val="2085437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1472" y="0"/>
            <a:ext cx="8596668" cy="879987"/>
          </a:xfrm>
          <a:solidFill>
            <a:srgbClr val="92D050"/>
          </a:solidFill>
        </p:spPr>
        <p:txBody>
          <a:bodyPr/>
          <a:lstStyle/>
          <a:p>
            <a:r>
              <a:rPr lang="mr-IN" dirty="0" smtClean="0">
                <a:solidFill>
                  <a:srgbClr val="FF0000"/>
                </a:solidFill>
              </a:rPr>
              <a:t>          </a:t>
            </a:r>
            <a:r>
              <a:rPr lang="mr-IN" b="1" dirty="0" smtClean="0">
                <a:solidFill>
                  <a:srgbClr val="FF0000"/>
                </a:solidFill>
              </a:rPr>
              <a:t>प्रतिभेच्या व्याख्या </a:t>
            </a:r>
            <a:endParaRPr lang="en-IN" b="1" dirty="0">
              <a:solidFill>
                <a:srgbClr val="FF0000"/>
              </a:solidFill>
            </a:endParaRPr>
          </a:p>
        </p:txBody>
      </p:sp>
      <p:sp>
        <p:nvSpPr>
          <p:cNvPr id="3" name="Content Placeholder 2"/>
          <p:cNvSpPr>
            <a:spLocks noGrp="1"/>
          </p:cNvSpPr>
          <p:nvPr>
            <p:ph idx="1"/>
          </p:nvPr>
        </p:nvSpPr>
        <p:spPr>
          <a:xfrm>
            <a:off x="677334" y="1047134"/>
            <a:ext cx="8596668" cy="5810865"/>
          </a:xfrm>
        </p:spPr>
        <p:txBody>
          <a:bodyPr>
            <a:noAutofit/>
          </a:bodyPr>
          <a:lstStyle/>
          <a:p>
            <a:r>
              <a:rPr lang="mr-IN" sz="2400" b="1" dirty="0" smtClean="0">
                <a:solidFill>
                  <a:srgbClr val="FF0000"/>
                </a:solidFill>
              </a:rPr>
              <a:t>अभिनवगुप्त</a:t>
            </a:r>
            <a:r>
              <a:rPr lang="mr-IN" sz="2400" dirty="0" smtClean="0">
                <a:solidFill>
                  <a:srgbClr val="FF0000"/>
                </a:solidFill>
              </a:rPr>
              <a:t>:- </a:t>
            </a:r>
            <a:r>
              <a:rPr lang="mr-IN" sz="2400" b="1" dirty="0" smtClean="0">
                <a:solidFill>
                  <a:srgbClr val="002060"/>
                </a:solidFill>
              </a:rPr>
              <a:t>‘अपूर्व वस्तूनिर्माणक्षमा प्रज्ञा’   (म्हणजे पूर्वी अस्तिवात नसलेली,नवी अशी वस्तू निर्माण करण्याची क्षमता असलेली प्रज्ञा म्हणजे प्रतिभा होय.)</a:t>
            </a:r>
          </a:p>
          <a:p>
            <a:pPr marL="0" indent="0">
              <a:buNone/>
            </a:pPr>
            <a:endParaRPr lang="mr-IN" sz="2400" dirty="0" smtClean="0">
              <a:solidFill>
                <a:srgbClr val="7030A0"/>
              </a:solidFill>
            </a:endParaRPr>
          </a:p>
          <a:p>
            <a:r>
              <a:rPr lang="mr-IN" sz="2400" dirty="0" smtClean="0">
                <a:solidFill>
                  <a:srgbClr val="7030A0"/>
                </a:solidFill>
              </a:rPr>
              <a:t> </a:t>
            </a:r>
            <a:r>
              <a:rPr lang="mr-IN" sz="2400" b="1" dirty="0" smtClean="0">
                <a:solidFill>
                  <a:srgbClr val="C00000"/>
                </a:solidFill>
              </a:rPr>
              <a:t>दन्डी</a:t>
            </a:r>
            <a:r>
              <a:rPr lang="mr-IN" sz="2400" dirty="0" smtClean="0">
                <a:solidFill>
                  <a:srgbClr val="C00000"/>
                </a:solidFill>
              </a:rPr>
              <a:t>:- </a:t>
            </a:r>
            <a:r>
              <a:rPr lang="mr-IN" sz="2400" b="1" dirty="0" smtClean="0">
                <a:solidFill>
                  <a:srgbClr val="0033CC"/>
                </a:solidFill>
              </a:rPr>
              <a:t>“पुर्ववासनागुणानुबंधि ”</a:t>
            </a:r>
          </a:p>
          <a:p>
            <a:pPr marL="0" indent="0">
              <a:buNone/>
            </a:pPr>
            <a:r>
              <a:rPr lang="mr-IN" sz="2400" b="1" dirty="0" smtClean="0">
                <a:solidFill>
                  <a:srgbClr val="0033CC"/>
                </a:solidFill>
              </a:rPr>
              <a:t>(पूर्व जन्मामध्ये मनावर झालेल्या संस्कारातून निष्पन्न होणारे ज्ञान होय.)</a:t>
            </a:r>
          </a:p>
          <a:p>
            <a:pPr marL="0" indent="0">
              <a:buNone/>
            </a:pPr>
            <a:endParaRPr lang="mr-IN" sz="2400" dirty="0" smtClean="0">
              <a:solidFill>
                <a:srgbClr val="7030A0"/>
              </a:solidFill>
            </a:endParaRPr>
          </a:p>
          <a:p>
            <a:r>
              <a:rPr lang="mr-IN" sz="2400" b="1" dirty="0" smtClean="0">
                <a:solidFill>
                  <a:srgbClr val="FF0000"/>
                </a:solidFill>
              </a:rPr>
              <a:t>मम्मट</a:t>
            </a:r>
            <a:r>
              <a:rPr lang="mr-IN" sz="2400" dirty="0" smtClean="0">
                <a:solidFill>
                  <a:srgbClr val="FF0000"/>
                </a:solidFill>
              </a:rPr>
              <a:t>:- </a:t>
            </a:r>
            <a:r>
              <a:rPr lang="mr-IN" sz="2400" dirty="0" smtClean="0">
                <a:solidFill>
                  <a:srgbClr val="7030A0"/>
                </a:solidFill>
              </a:rPr>
              <a:t>“</a:t>
            </a:r>
            <a:r>
              <a:rPr lang="mr-IN" sz="2400" b="1" dirty="0" smtClean="0">
                <a:solidFill>
                  <a:schemeClr val="accent1">
                    <a:lumMod val="75000"/>
                  </a:schemeClr>
                </a:solidFill>
              </a:rPr>
              <a:t>प्रतिभेला ‘शक्ती’ म्हटले आहे.त्याच्यामते शक्तीच्या अभावी काव्य निर्माण होवू शकत नाही”.</a:t>
            </a:r>
          </a:p>
          <a:p>
            <a:endParaRPr lang="mr-IN" sz="2400" b="1" dirty="0" smtClean="0">
              <a:solidFill>
                <a:schemeClr val="accent1">
                  <a:lumMod val="75000"/>
                </a:schemeClr>
              </a:solidFill>
            </a:endParaRPr>
          </a:p>
          <a:p>
            <a:r>
              <a:rPr lang="mr-IN" sz="2400" b="1" dirty="0" smtClean="0">
                <a:solidFill>
                  <a:srgbClr val="FF0000"/>
                </a:solidFill>
              </a:rPr>
              <a:t>रुद्रट:</a:t>
            </a:r>
            <a:r>
              <a:rPr lang="mr-IN" sz="2400" dirty="0" smtClean="0">
                <a:solidFill>
                  <a:srgbClr val="FF0000"/>
                </a:solidFill>
              </a:rPr>
              <a:t>- </a:t>
            </a:r>
            <a:r>
              <a:rPr lang="mr-IN" sz="2400" b="1" dirty="0" smtClean="0">
                <a:solidFill>
                  <a:schemeClr val="accent6">
                    <a:lumMod val="50000"/>
                  </a:schemeClr>
                </a:solidFill>
              </a:rPr>
              <a:t>“शक्तीच्या योगाने मनोवृती तल्लीन होते.आणि वर्ण्य विषयासंबंधी विस्मरण होवून आपोआप उचित शब्द सुचतात” .     </a:t>
            </a:r>
            <a:endParaRPr lang="en-IN" sz="2400" b="1" dirty="0">
              <a:solidFill>
                <a:schemeClr val="accent6">
                  <a:lumMod val="50000"/>
                </a:schemeClr>
              </a:solidFill>
            </a:endParaRPr>
          </a:p>
        </p:txBody>
      </p:sp>
    </p:spTree>
    <p:extLst>
      <p:ext uri="{BB962C8B-B14F-4D97-AF65-F5344CB8AC3E}">
        <p14:creationId xmlns:p14="http://schemas.microsoft.com/office/powerpoint/2010/main" val="150298630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68411"/>
            <a:ext cx="8596668" cy="5463679"/>
          </a:xfrm>
        </p:spPr>
        <p:txBody>
          <a:bodyPr/>
          <a:lstStyle/>
          <a:p>
            <a:r>
              <a:rPr lang="mr-IN" sz="2800" b="1" dirty="0">
                <a:solidFill>
                  <a:srgbClr val="FF0000"/>
                </a:solidFill>
              </a:rPr>
              <a:t>महिमभट्ट</a:t>
            </a:r>
            <a:r>
              <a:rPr lang="mr-IN" sz="2800" dirty="0">
                <a:solidFill>
                  <a:srgbClr val="FF0000"/>
                </a:solidFill>
              </a:rPr>
              <a:t>:-  </a:t>
            </a:r>
            <a:r>
              <a:rPr lang="mr-IN" sz="2800" dirty="0">
                <a:solidFill>
                  <a:srgbClr val="7030A0"/>
                </a:solidFill>
              </a:rPr>
              <a:t>“</a:t>
            </a:r>
            <a:r>
              <a:rPr lang="mr-IN" sz="2400" b="1" dirty="0">
                <a:solidFill>
                  <a:srgbClr val="0070C0"/>
                </a:solidFill>
              </a:rPr>
              <a:t>प्रतिभा ही शंकराच्या तिसऱ्या डोळ्यासारखी असते</a:t>
            </a:r>
            <a:r>
              <a:rPr lang="mr-IN" sz="2400" b="1" dirty="0" smtClean="0">
                <a:solidFill>
                  <a:srgbClr val="0070C0"/>
                </a:solidFill>
              </a:rPr>
              <a:t>”.</a:t>
            </a:r>
            <a:br>
              <a:rPr lang="mr-IN" sz="2400" b="1" dirty="0" smtClean="0">
                <a:solidFill>
                  <a:srgbClr val="0070C0"/>
                </a:solidFill>
              </a:rPr>
            </a:br>
            <a:r>
              <a:rPr lang="mr-IN" sz="2800" dirty="0">
                <a:solidFill>
                  <a:srgbClr val="7030A0"/>
                </a:solidFill>
              </a:rPr>
              <a:t/>
            </a:r>
            <a:br>
              <a:rPr lang="mr-IN" sz="2800" dirty="0">
                <a:solidFill>
                  <a:srgbClr val="7030A0"/>
                </a:solidFill>
              </a:rPr>
            </a:br>
            <a:r>
              <a:rPr lang="mr-IN" sz="2800" b="1" dirty="0">
                <a:solidFill>
                  <a:srgbClr val="FF0000"/>
                </a:solidFill>
              </a:rPr>
              <a:t>लोंब्रोसा</a:t>
            </a:r>
            <a:r>
              <a:rPr lang="mr-IN" sz="2800" b="1" dirty="0">
                <a:solidFill>
                  <a:srgbClr val="3DBC10"/>
                </a:solidFill>
              </a:rPr>
              <a:t>:- </a:t>
            </a:r>
            <a:r>
              <a:rPr lang="en-US" sz="2800" b="1" dirty="0" smtClean="0">
                <a:solidFill>
                  <a:srgbClr val="3DBC10"/>
                </a:solidFill>
              </a:rPr>
              <a:t>  </a:t>
            </a:r>
            <a:r>
              <a:rPr lang="mr-IN" sz="2800" b="1" dirty="0" smtClean="0">
                <a:solidFill>
                  <a:srgbClr val="3DBC10"/>
                </a:solidFill>
              </a:rPr>
              <a:t>“</a:t>
            </a:r>
            <a:r>
              <a:rPr lang="mr-IN" sz="2800" b="1" dirty="0">
                <a:solidFill>
                  <a:srgbClr val="3DBC10"/>
                </a:solidFill>
              </a:rPr>
              <a:t>प्रतिभेला वेडाची बहिण मानले आहे</a:t>
            </a:r>
            <a:r>
              <a:rPr lang="mr-IN" sz="2800" b="1" dirty="0" smtClean="0">
                <a:solidFill>
                  <a:srgbClr val="3DBC10"/>
                </a:solidFill>
              </a:rPr>
              <a:t>”</a:t>
            </a:r>
            <a:br>
              <a:rPr lang="mr-IN" sz="2800" b="1" dirty="0" smtClean="0">
                <a:solidFill>
                  <a:srgbClr val="3DBC10"/>
                </a:solidFill>
              </a:rPr>
            </a:br>
            <a:r>
              <a:rPr lang="mr-IN" sz="2800" b="1" dirty="0">
                <a:solidFill>
                  <a:srgbClr val="3DBC10"/>
                </a:solidFill>
              </a:rPr>
              <a:t/>
            </a:r>
            <a:br>
              <a:rPr lang="mr-IN" sz="2800" b="1" dirty="0">
                <a:solidFill>
                  <a:srgbClr val="3DBC10"/>
                </a:solidFill>
              </a:rPr>
            </a:br>
            <a:r>
              <a:rPr lang="mr-IN" sz="2800" b="1" dirty="0">
                <a:solidFill>
                  <a:srgbClr val="FF0000"/>
                </a:solidFill>
              </a:rPr>
              <a:t>शेक्सपिअर</a:t>
            </a:r>
            <a:r>
              <a:rPr lang="mr-IN" sz="2800" b="1" dirty="0" smtClean="0">
                <a:solidFill>
                  <a:srgbClr val="122FBE"/>
                </a:solidFill>
              </a:rPr>
              <a:t>:-</a:t>
            </a:r>
            <a:r>
              <a:rPr lang="en-US" sz="2800" b="1" dirty="0" smtClean="0">
                <a:solidFill>
                  <a:srgbClr val="122FBE"/>
                </a:solidFill>
              </a:rPr>
              <a:t> </a:t>
            </a:r>
            <a:r>
              <a:rPr lang="mr-IN" sz="2800" b="1" dirty="0" smtClean="0">
                <a:solidFill>
                  <a:srgbClr val="122FBE"/>
                </a:solidFill>
              </a:rPr>
              <a:t> </a:t>
            </a:r>
            <a:r>
              <a:rPr lang="mr-IN" sz="2800" b="1" dirty="0">
                <a:solidFill>
                  <a:srgbClr val="122FBE"/>
                </a:solidFill>
              </a:rPr>
              <a:t>“कवी प्रेमिक आणि वेडे यांना एकाच पंक्तीत बसविले </a:t>
            </a:r>
            <a:r>
              <a:rPr lang="mr-IN" sz="2800" b="1" dirty="0" smtClean="0">
                <a:solidFill>
                  <a:srgbClr val="122FBE"/>
                </a:solidFill>
              </a:rPr>
              <a:t>आहे”</a:t>
            </a:r>
            <a:r>
              <a:rPr lang="mr-IN" b="1" dirty="0" smtClean="0">
                <a:solidFill>
                  <a:srgbClr val="122FBE"/>
                </a:solidFill>
              </a:rPr>
              <a:t>.</a:t>
            </a:r>
            <a:br>
              <a:rPr lang="mr-IN" b="1" dirty="0" smtClean="0">
                <a:solidFill>
                  <a:srgbClr val="122FBE"/>
                </a:solidFill>
              </a:rPr>
            </a:br>
            <a:r>
              <a:rPr lang="mr-IN" dirty="0">
                <a:solidFill>
                  <a:srgbClr val="7030A0"/>
                </a:solidFill>
              </a:rPr>
              <a:t/>
            </a:r>
            <a:br>
              <a:rPr lang="mr-IN" dirty="0">
                <a:solidFill>
                  <a:srgbClr val="7030A0"/>
                </a:solidFill>
              </a:rPr>
            </a:br>
            <a:r>
              <a:rPr lang="mr-IN" dirty="0" smtClean="0">
                <a:solidFill>
                  <a:srgbClr val="7030A0"/>
                </a:solidFill>
              </a:rPr>
              <a:t>   </a:t>
            </a:r>
            <a:r>
              <a:rPr lang="mr-IN" sz="2800" b="1" dirty="0" smtClean="0">
                <a:solidFill>
                  <a:srgbClr val="002060"/>
                </a:solidFill>
              </a:rPr>
              <a:t>कलेबाबतची प्रतिभा हे सौंदर्याधारित असते.सत्याला सौंदर्यदृष्टीचा स्पर्श लाभलेला असतो.    </a:t>
            </a:r>
            <a:r>
              <a:rPr lang="en-IN" sz="2800" b="1" dirty="0">
                <a:solidFill>
                  <a:srgbClr val="002060"/>
                </a:solidFill>
              </a:rPr>
              <a:t/>
            </a:r>
            <a:br>
              <a:rPr lang="en-IN" sz="2800" b="1" dirty="0">
                <a:solidFill>
                  <a:srgbClr val="002060"/>
                </a:solidFill>
              </a:rPr>
            </a:br>
            <a:endParaRPr lang="en-IN" sz="2800" b="1" dirty="0">
              <a:solidFill>
                <a:srgbClr val="002060"/>
              </a:solidFill>
            </a:endParaRPr>
          </a:p>
        </p:txBody>
      </p:sp>
    </p:spTree>
    <p:extLst>
      <p:ext uri="{BB962C8B-B14F-4D97-AF65-F5344CB8AC3E}">
        <p14:creationId xmlns:p14="http://schemas.microsoft.com/office/powerpoint/2010/main" val="80104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38981"/>
          </a:xfrm>
          <a:solidFill>
            <a:srgbClr val="92D050"/>
          </a:solidFill>
        </p:spPr>
        <p:txBody>
          <a:bodyPr>
            <a:normAutofit/>
          </a:bodyPr>
          <a:lstStyle/>
          <a:p>
            <a:r>
              <a:rPr lang="mr-IN" sz="4800" b="1" dirty="0" smtClean="0"/>
              <a:t>               </a:t>
            </a:r>
            <a:r>
              <a:rPr lang="mr-IN" sz="4800" b="1" dirty="0" smtClean="0">
                <a:solidFill>
                  <a:srgbClr val="FF0000"/>
                </a:solidFill>
              </a:rPr>
              <a:t>कल्पना शक्ती  </a:t>
            </a:r>
            <a:endParaRPr lang="en-IN" sz="4800" b="1" dirty="0">
              <a:solidFill>
                <a:srgbClr val="FF0000"/>
              </a:solidFill>
            </a:endParaRPr>
          </a:p>
        </p:txBody>
      </p:sp>
      <p:sp>
        <p:nvSpPr>
          <p:cNvPr id="3" name="Content Placeholder 2"/>
          <p:cNvSpPr>
            <a:spLocks noGrp="1"/>
          </p:cNvSpPr>
          <p:nvPr>
            <p:ph idx="1"/>
          </p:nvPr>
        </p:nvSpPr>
        <p:spPr>
          <a:xfrm>
            <a:off x="677334" y="1548581"/>
            <a:ext cx="8596668" cy="5029200"/>
          </a:xfrm>
        </p:spPr>
        <p:txBody>
          <a:bodyPr>
            <a:normAutofit lnSpcReduction="10000"/>
          </a:bodyPr>
          <a:lstStyle/>
          <a:p>
            <a:r>
              <a:rPr lang="mr-IN" sz="2400" b="1" dirty="0" smtClean="0">
                <a:solidFill>
                  <a:srgbClr val="FF0000"/>
                </a:solidFill>
              </a:rPr>
              <a:t>प्रास्ताविक:-</a:t>
            </a:r>
          </a:p>
          <a:p>
            <a:pPr marL="0" indent="0">
              <a:lnSpc>
                <a:spcPct val="150000"/>
              </a:lnSpc>
              <a:buNone/>
            </a:pPr>
            <a:r>
              <a:rPr lang="mr-IN" sz="2000" b="1" dirty="0" smtClean="0">
                <a:solidFill>
                  <a:srgbClr val="002060"/>
                </a:solidFill>
              </a:rPr>
              <a:t>              कल्पनाशक्ती ही संपूर्ण निसर्ग निर्मिती साधणारी शक्ती होय.कल्पनेत चैतन्याचा किंवा मानवी अंतकरणाचा अविष्कार असतो.बालकवीच्या कवितेत कल्पनाशक्तीने साधलेल्या एका अपार विश्वाचे दर्शन घडते. त्यात प्रतिभा आणि आशय यांचे कवीच्या व्यक्तीमत्वात मुरून एकजीव रसायन झालेले दिसते.कल्पनाशक्ती म्हणजे नवनिर्मिती साधनारी सर्जन शक्ती होय. ती प्रतिभेचे एक आधारभूत अंग आहे.तिच्या कार्यात धारणा शक्ती आणि स्मरण शक्ती यांना महत्वाचे स्थान आहे. मानवी मनावर नेहमी नानाधी संस्कार होत असतात.ते तसे विस्मुर्तीतही जात असतात.स्मरण शक्तीच्या जोरावर त्यातील अर्थपूर्ण संस्काराची माणूस पुनर्निर्मिती करत असतो. धारण आणि स्मरण या दोन शक्तीच्या  सहाय्याने कल्पना शक्ती करते हाच कवी व्यापार होय. </a:t>
            </a:r>
            <a:endParaRPr lang="en-IN" sz="2400" b="1" dirty="0">
              <a:solidFill>
                <a:srgbClr val="002060"/>
              </a:solidFill>
            </a:endParaRPr>
          </a:p>
        </p:txBody>
      </p:sp>
    </p:spTree>
    <p:extLst>
      <p:ext uri="{BB962C8B-B14F-4D97-AF65-F5344CB8AC3E}">
        <p14:creationId xmlns:p14="http://schemas.microsoft.com/office/powerpoint/2010/main" val="29394736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9265"/>
          </a:xfrm>
          <a:solidFill>
            <a:srgbClr val="92D050"/>
          </a:solidFill>
        </p:spPr>
        <p:txBody>
          <a:bodyPr>
            <a:normAutofit fontScale="90000"/>
          </a:bodyPr>
          <a:lstStyle/>
          <a:p>
            <a:pPr algn="ctr"/>
            <a:r>
              <a:rPr lang="mr-IN" dirty="0" smtClean="0"/>
              <a:t>       </a:t>
            </a:r>
            <a:r>
              <a:rPr lang="mr-IN" b="1" dirty="0" smtClean="0">
                <a:solidFill>
                  <a:srgbClr val="FF0000"/>
                </a:solidFill>
              </a:rPr>
              <a:t>कल्पना शक्तीचे स्वरूप </a:t>
            </a:r>
            <a:endParaRPr lang="en-IN" b="1" dirty="0">
              <a:solidFill>
                <a:srgbClr val="FF0000"/>
              </a:solidFill>
            </a:endParaRPr>
          </a:p>
        </p:txBody>
      </p:sp>
      <p:sp>
        <p:nvSpPr>
          <p:cNvPr id="3" name="Content Placeholder 2"/>
          <p:cNvSpPr>
            <a:spLocks noGrp="1"/>
          </p:cNvSpPr>
          <p:nvPr>
            <p:ph idx="1"/>
          </p:nvPr>
        </p:nvSpPr>
        <p:spPr>
          <a:xfrm>
            <a:off x="677334" y="1533833"/>
            <a:ext cx="8596668" cy="4507530"/>
          </a:xfrm>
        </p:spPr>
        <p:txBody>
          <a:bodyPr>
            <a:normAutofit fontScale="92500"/>
          </a:bodyPr>
          <a:lstStyle/>
          <a:p>
            <a:pPr marL="0" indent="0">
              <a:lnSpc>
                <a:spcPct val="150000"/>
              </a:lnSpc>
              <a:buNone/>
            </a:pPr>
            <a:r>
              <a:rPr lang="mr-IN" sz="2400" dirty="0" smtClean="0">
                <a:latin typeface="Magneto" panose="04030805050802020D02" pitchFamily="82" charset="0"/>
              </a:rPr>
              <a:t>    </a:t>
            </a:r>
            <a:r>
              <a:rPr lang="mr-IN" sz="2400" b="1" dirty="0" smtClean="0">
                <a:solidFill>
                  <a:srgbClr val="0033CC"/>
                </a:solidFill>
                <a:latin typeface="Magneto" panose="04030805050802020D02" pitchFamily="82" charset="0"/>
              </a:rPr>
              <a:t>कल्पना शक्तीचे दोन प्रकार मानले जातात डॉ.रा.भा.पाटणकर यांनी कल्पनाशक्तीचे स्वरूप विषद केले आहे.कल्पना शक्ती ही सेंद्रिय ज्ञानात महत्वाची कामगिरी बजावते हे कार्य म्हणजे संवेदना शक्ती व संकल्पना शक्ती यांचे मिलन घडून आणणे होय.कल्पना शक्ती ही ज्ञानाची निर्मिती करते.ती कल्प निर्माण करून ज्ञानाची निष्पत्ती करते. ही शक्ती सगळ्या माणसांना लाभलेली असते.ती कालवंताना नसते.ही शक्ती एक निराळे विश्व निर्माण करते.संवेदन शक्ती,कल्पना शक्ती,आणि संकल्पना शक्ती यांचे कोणत्याही नियामाशियाय मिलन घडते.हाच सौदर्याचा अनुभव होय. </a:t>
            </a:r>
            <a:endParaRPr lang="en-IN" b="1" dirty="0">
              <a:solidFill>
                <a:srgbClr val="0033CC"/>
              </a:solidFill>
              <a:latin typeface="Magneto" panose="04030805050802020D02" pitchFamily="82" charset="0"/>
            </a:endParaRPr>
          </a:p>
        </p:txBody>
      </p:sp>
    </p:spTree>
    <p:extLst>
      <p:ext uri="{BB962C8B-B14F-4D97-AF65-F5344CB8AC3E}">
        <p14:creationId xmlns:p14="http://schemas.microsoft.com/office/powerpoint/2010/main" val="114387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0477" y="256902"/>
            <a:ext cx="8596668" cy="5835445"/>
          </a:xfrm>
        </p:spPr>
        <p:txBody>
          <a:bodyPr>
            <a:normAutofit/>
          </a:bodyPr>
          <a:lstStyle/>
          <a:p>
            <a:pPr>
              <a:lnSpc>
                <a:spcPct val="150000"/>
              </a:lnSpc>
            </a:pPr>
            <a:r>
              <a:rPr lang="mr-IN" b="1" dirty="0" smtClean="0">
                <a:solidFill>
                  <a:srgbClr val="C00000"/>
                </a:solidFill>
              </a:rPr>
              <a:t>उदा-       </a:t>
            </a:r>
            <a:r>
              <a:rPr lang="mr-IN" sz="2800" b="1" dirty="0" smtClean="0">
                <a:solidFill>
                  <a:srgbClr val="00B050"/>
                </a:solidFill>
              </a:rPr>
              <a:t>“हिरवे हिरवे गाल गालिचे |</a:t>
            </a:r>
            <a:br>
              <a:rPr lang="mr-IN" sz="2800" b="1" dirty="0" smtClean="0">
                <a:solidFill>
                  <a:srgbClr val="00B050"/>
                </a:solidFill>
              </a:rPr>
            </a:br>
            <a:r>
              <a:rPr lang="mr-IN" sz="2800" b="1" dirty="0">
                <a:solidFill>
                  <a:srgbClr val="00B050"/>
                </a:solidFill>
              </a:rPr>
              <a:t> </a:t>
            </a:r>
            <a:r>
              <a:rPr lang="mr-IN" sz="2800" b="1" dirty="0" smtClean="0">
                <a:solidFill>
                  <a:srgbClr val="00B050"/>
                </a:solidFill>
              </a:rPr>
              <a:t>                                हरित तृणाच्या मखमालीचे”</a:t>
            </a:r>
            <a:br>
              <a:rPr lang="mr-IN" sz="2800" b="1" dirty="0" smtClean="0">
                <a:solidFill>
                  <a:srgbClr val="00B050"/>
                </a:solidFill>
              </a:rPr>
            </a:br>
            <a:r>
              <a:rPr lang="mr-IN" sz="2400" dirty="0">
                <a:solidFill>
                  <a:srgbClr val="C00000"/>
                </a:solidFill>
              </a:rPr>
              <a:t> </a:t>
            </a:r>
            <a:r>
              <a:rPr lang="mr-IN" sz="2400" dirty="0" smtClean="0">
                <a:solidFill>
                  <a:srgbClr val="C00000"/>
                </a:solidFill>
              </a:rPr>
              <a:t>                      </a:t>
            </a:r>
            <a:r>
              <a:rPr lang="mr-IN" sz="2800" b="1" dirty="0" smtClean="0">
                <a:solidFill>
                  <a:srgbClr val="0033CC"/>
                </a:solidFill>
              </a:rPr>
              <a:t>या ओळीत संदर्भातून वेगळा काढलेला प्रत्येक शब्द हा संकल्पनात्मक आहे असे म्हणता येइल ‘हिरवे हिरवे’ गार मधील हरित हे शब्द संवेदनांचे सूचक म्हणून येतात संवेदना आणि संकल्पना यांच्यामधले प्रतीकात्मक स्वरूप प्राप्त होते.हे प्रतीकात्मक स्वरूप देणारी शक्ती म्हणजे कल्पना शक्ती होय.तिची सर्जनशीलता प्रचंड आहे.</a:t>
            </a:r>
            <a:endParaRPr lang="en-IN" sz="2800" b="1" dirty="0">
              <a:solidFill>
                <a:srgbClr val="0033CC"/>
              </a:solidFill>
            </a:endParaRPr>
          </a:p>
        </p:txBody>
      </p:sp>
    </p:spTree>
    <p:extLst>
      <p:ext uri="{BB962C8B-B14F-4D97-AF65-F5344CB8AC3E}">
        <p14:creationId xmlns:p14="http://schemas.microsoft.com/office/powerpoint/2010/main" val="1755528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167</TotalTime>
  <Words>446</Words>
  <Application>Microsoft Office PowerPoint</Application>
  <PresentationFormat>Custom</PresentationFormat>
  <Paragraphs>47</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Facet</vt:lpstr>
      <vt:lpstr>लोकनेते डॉ .बाळासाहेब विखे पाटील  (पद्मभुषण उपाधीने सन्मानित)  प्रवरा ग्रामीण शिक्षण संस्थेचे, कला,वाणिज्य व विज्ञान महाविद्यालय,अळकुटी. तालुका-पारनेर ,जिल्हा -अहमदनगर</vt:lpstr>
      <vt:lpstr>विषय :- मराठी       वर्ग- टी.वाय.बी.ए      विषय -साहित्य विचार(S-3)     स्पेशल पेपर क्र-३    </vt:lpstr>
      <vt:lpstr>   प्रकरण-१     साहित्याची निर्मिती प्रक्रिया  </vt:lpstr>
      <vt:lpstr>    साहित्य निर्मिती प्रक्रियेतील मानसिक शक्ती </vt:lpstr>
      <vt:lpstr>          प्रतिभेच्या व्याख्या </vt:lpstr>
      <vt:lpstr>महिमभट्ट:-  “प्रतिभा ही शंकराच्या तिसऱ्या डोळ्यासारखी असते”.  लोंब्रोसा:-   “प्रतिभेला वेडाची बहिण मानले आहे”  शेक्सपिअर:-  “कवी प्रेमिक आणि वेडे यांना एकाच पंक्तीत बसविले आहे”.     कलेबाबतची प्रतिभा हे सौंदर्याधारित असते.सत्याला सौंदर्यदृष्टीचा स्पर्श लाभलेला असतो.     </vt:lpstr>
      <vt:lpstr>               कल्पना शक्ती  </vt:lpstr>
      <vt:lpstr>       कल्पना शक्तीचे स्वरूप </vt:lpstr>
      <vt:lpstr>उदा-       “हिरवे हिरवे गाल गालिचे |                                  हरित तृणाच्या मखमालीचे”                        या ओळीत संदर्भातून वेगळा काढलेला प्रत्येक शब्द हा संकल्पनात्मक आहे असे म्हणता येइल ‘हिरवे हिरवे’ गार मधील हरित हे शब्द संवेदनांचे सूचक म्हणून येतात संवेदना आणि संकल्पना यांच्यामधले प्रतीकात्मक स्वरूप प्राप्त होते.हे प्रतीकात्मक स्वरूप देणारी शक्ती म्हणजे कल्पना शक्ती होय.तिची सर्जनशीलता प्रचंड आहे.</vt:lpstr>
      <vt:lpstr>सारांश-        कल्पना शक्ती संदर्भात विवेचन केले असता असे लक्षात येते की ते सुस्पष्टपनणे कोणीही मांडलेले नाही.ती व्यक्ती परत्वे बदलत गेलेली असली तरी तिची नवनिर्माण क्षमता बहुतेकांनी मान्य केलेली आहे.कल्पना शक्तीचा व्यापार अटोक्यात न येणारा असल्यामुळे तिच्या स्वरूपाचेही विवेचन ढोबळ मानाने राहिले असे वाटते.</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विभाग-मराठी       वर्ग- टी.वाय.बी.ए      विषय -साहित्य विचार(S-3)     स्पेशल पेपर क्र-३                           विषय शिक्षक-श्रीम.कवडे के.बी                                                   (  विभाग-मराठी)</dc:title>
  <dc:creator>bharat pacharne</dc:creator>
  <cp:lastModifiedBy>Pravara Physics</cp:lastModifiedBy>
  <cp:revision>38</cp:revision>
  <dcterms:created xsi:type="dcterms:W3CDTF">2020-06-26T10:44:42Z</dcterms:created>
  <dcterms:modified xsi:type="dcterms:W3CDTF">2023-08-19T06:23:54Z</dcterms:modified>
</cp:coreProperties>
</file>