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68" r:id="rId2"/>
    <p:sldId id="257" r:id="rId3"/>
    <p:sldId id="261" r:id="rId4"/>
    <p:sldId id="258" r:id="rId5"/>
    <p:sldId id="259" r:id="rId6"/>
    <p:sldId id="260" r:id="rId7"/>
    <p:sldId id="262" r:id="rId8"/>
    <p:sldId id="263" r:id="rId9"/>
    <p:sldId id="264" r:id="rId10"/>
    <p:sldId id="266" r:id="rId11"/>
    <p:sldId id="265" r:id="rId12"/>
    <p:sldId id="269"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F0066"/>
    <a:srgbClr val="FF00FF"/>
    <a:srgbClr val="CC3300"/>
    <a:srgbClr val="00CCFF"/>
    <a:srgbClr val="66FFFF"/>
    <a:srgbClr val="FF99CC"/>
    <a:srgbClr val="FB81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p:scale>
          <a:sx n="90" d="100"/>
          <a:sy n="90" d="100"/>
        </p:scale>
        <p:origin x="-1500"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8/21/2023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8/21/2023</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8/21/2023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8/21/2023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066800"/>
            <a:ext cx="7239000" cy="2177519"/>
          </a:xfrm>
          <a:prstGeom prst="rect">
            <a:avLst/>
          </a:prstGeom>
        </p:spPr>
        <p:txBody>
          <a:bodyPr wrap="square">
            <a:spAutoFit/>
          </a:bodyPr>
          <a:lstStyle/>
          <a:p>
            <a:pPr algn="ctr"/>
            <a:r>
              <a:rPr lang="en-US" sz="1600" b="1" dirty="0" err="1">
                <a:solidFill>
                  <a:srgbClr val="FF0066"/>
                </a:solidFill>
                <a:latin typeface="Times New Roman" pitchFamily="18" charset="0"/>
                <a:ea typeface="Calibri"/>
                <a:cs typeface="Times New Roman" pitchFamily="18" charset="0"/>
              </a:rPr>
              <a:t>लोकनेते</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डॉ</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बाळासाहेब</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विखे</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पाटील</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पद्मभूषण</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उपाधीने</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सन्मानित</a:t>
            </a:r>
            <a:r>
              <a:rPr lang="en-US" sz="1600" b="1" dirty="0">
                <a:solidFill>
                  <a:srgbClr val="FF0066"/>
                </a:solidFill>
                <a:latin typeface="Times New Roman" pitchFamily="18" charset="0"/>
                <a:ea typeface="Calibri"/>
                <a:cs typeface="Times New Roman" pitchFamily="18" charset="0"/>
              </a:rPr>
              <a:t> )</a:t>
            </a:r>
            <a:br>
              <a:rPr lang="en-US" sz="1600" b="1" dirty="0">
                <a:solidFill>
                  <a:srgbClr val="FF0066"/>
                </a:solidFill>
                <a:latin typeface="Times New Roman" pitchFamily="18" charset="0"/>
                <a:ea typeface="Calibri"/>
                <a:cs typeface="Times New Roman" pitchFamily="18" charset="0"/>
              </a:rPr>
            </a:br>
            <a:r>
              <a:rPr lang="en-US" sz="900" b="1" dirty="0">
                <a:solidFill>
                  <a:srgbClr val="FF0066"/>
                </a:solidFill>
                <a:latin typeface="Times New Roman" pitchFamily="18" charset="0"/>
                <a:ea typeface="Calibri"/>
                <a:cs typeface="Times New Roman" pitchFamily="18" charset="0"/>
              </a:rPr>
              <a:t/>
            </a:r>
            <a:br>
              <a:rPr lang="en-US" sz="900" b="1" dirty="0">
                <a:solidFill>
                  <a:srgbClr val="FF0066"/>
                </a:solidFill>
                <a:latin typeface="Times New Roman" pitchFamily="18" charset="0"/>
                <a:ea typeface="Calibri"/>
                <a:cs typeface="Times New Roman" pitchFamily="18" charset="0"/>
              </a:rPr>
            </a:br>
            <a:r>
              <a:rPr lang="en-US" sz="2000" b="1" dirty="0" err="1">
                <a:solidFill>
                  <a:srgbClr val="FF0066"/>
                </a:solidFill>
                <a:latin typeface="Times New Roman" pitchFamily="18" charset="0"/>
                <a:ea typeface="Calibri"/>
                <a:cs typeface="Times New Roman" pitchFamily="18" charset="0"/>
              </a:rPr>
              <a:t>प्रवरा</a:t>
            </a:r>
            <a:r>
              <a:rPr lang="en-US" sz="2000" b="1" dirty="0">
                <a:solidFill>
                  <a:srgbClr val="FF0066"/>
                </a:solidFill>
                <a:latin typeface="Times New Roman" pitchFamily="18" charset="0"/>
                <a:ea typeface="Calibri"/>
                <a:cs typeface="Times New Roman" pitchFamily="18" charset="0"/>
              </a:rPr>
              <a:t> </a:t>
            </a:r>
            <a:r>
              <a:rPr lang="en-US" sz="2000" b="1" dirty="0" err="1">
                <a:solidFill>
                  <a:srgbClr val="FF0066"/>
                </a:solidFill>
                <a:latin typeface="Times New Roman" pitchFamily="18" charset="0"/>
                <a:ea typeface="Calibri"/>
                <a:cs typeface="Times New Roman" pitchFamily="18" charset="0"/>
              </a:rPr>
              <a:t>ग्रामीण</a:t>
            </a:r>
            <a:r>
              <a:rPr lang="en-US" sz="2000" b="1" dirty="0">
                <a:solidFill>
                  <a:srgbClr val="FF0066"/>
                </a:solidFill>
                <a:latin typeface="Times New Roman" pitchFamily="18" charset="0"/>
                <a:ea typeface="Calibri"/>
                <a:cs typeface="Times New Roman" pitchFamily="18" charset="0"/>
              </a:rPr>
              <a:t> </a:t>
            </a:r>
            <a:r>
              <a:rPr lang="en-US" sz="2000" b="1" dirty="0" err="1">
                <a:solidFill>
                  <a:srgbClr val="FF0066"/>
                </a:solidFill>
                <a:latin typeface="Times New Roman" pitchFamily="18" charset="0"/>
                <a:ea typeface="Calibri"/>
                <a:cs typeface="Times New Roman" pitchFamily="18" charset="0"/>
              </a:rPr>
              <a:t>शिक्षण</a:t>
            </a:r>
            <a:r>
              <a:rPr lang="en-US" sz="2000" b="1" dirty="0">
                <a:solidFill>
                  <a:srgbClr val="FF0066"/>
                </a:solidFill>
                <a:latin typeface="Times New Roman" pitchFamily="18" charset="0"/>
                <a:ea typeface="Calibri"/>
                <a:cs typeface="Times New Roman" pitchFamily="18" charset="0"/>
              </a:rPr>
              <a:t> </a:t>
            </a:r>
            <a:r>
              <a:rPr lang="en-US" sz="2000" b="1" dirty="0" err="1">
                <a:solidFill>
                  <a:srgbClr val="FF0066"/>
                </a:solidFill>
                <a:latin typeface="Times New Roman" pitchFamily="18" charset="0"/>
                <a:ea typeface="Calibri"/>
                <a:cs typeface="Times New Roman" pitchFamily="18" charset="0"/>
              </a:rPr>
              <a:t>संस्थेचे</a:t>
            </a:r>
            <a:r>
              <a:rPr lang="en-US" sz="2000" b="1" dirty="0">
                <a:solidFill>
                  <a:srgbClr val="FF0066"/>
                </a:solidFill>
                <a:latin typeface="Times New Roman" pitchFamily="18" charset="0"/>
                <a:ea typeface="Calibri"/>
                <a:cs typeface="Times New Roman" pitchFamily="18" charset="0"/>
              </a:rPr>
              <a:t>,</a:t>
            </a:r>
            <a:br>
              <a:rPr lang="en-US" sz="2000" b="1" dirty="0">
                <a:solidFill>
                  <a:srgbClr val="FF0066"/>
                </a:solidFill>
                <a:latin typeface="Times New Roman" pitchFamily="18" charset="0"/>
                <a:ea typeface="Calibri"/>
                <a:cs typeface="Times New Roman" pitchFamily="18" charset="0"/>
              </a:rPr>
            </a:br>
            <a:r>
              <a:rPr lang="en-US" sz="1050" b="1" dirty="0">
                <a:gradFill>
                  <a:gsLst>
                    <a:gs pos="0">
                      <a:prstClr val="black"/>
                    </a:gs>
                    <a:gs pos="40000">
                      <a:prstClr val="black">
                        <a:lumMod val="75000"/>
                        <a:lumOff val="25000"/>
                      </a:prstClr>
                    </a:gs>
                    <a:gs pos="100000">
                      <a:srgbClr val="212745">
                        <a:alpha val="65000"/>
                      </a:srgbClr>
                    </a:gs>
                  </a:gsLst>
                  <a:lin ang="5400000" scaled="0"/>
                </a:gradFill>
                <a:latin typeface="Times New Roman" pitchFamily="18" charset="0"/>
                <a:ea typeface="Calibri"/>
                <a:cs typeface="Times New Roman" pitchFamily="18" charset="0"/>
              </a:rPr>
              <a:t/>
            </a:r>
            <a:br>
              <a:rPr lang="en-US" sz="1050" b="1" dirty="0">
                <a:gradFill>
                  <a:gsLst>
                    <a:gs pos="0">
                      <a:prstClr val="black"/>
                    </a:gs>
                    <a:gs pos="40000">
                      <a:prstClr val="black">
                        <a:lumMod val="75000"/>
                        <a:lumOff val="25000"/>
                      </a:prstClr>
                    </a:gs>
                    <a:gs pos="100000">
                      <a:srgbClr val="212745">
                        <a:alpha val="65000"/>
                      </a:srgbClr>
                    </a:gs>
                  </a:gsLst>
                  <a:lin ang="5400000" scaled="0"/>
                </a:gradFill>
                <a:latin typeface="Times New Roman" pitchFamily="18" charset="0"/>
                <a:ea typeface="Calibri"/>
                <a:cs typeface="Times New Roman" pitchFamily="18" charset="0"/>
              </a:rPr>
            </a:br>
            <a:r>
              <a:rPr lang="en-US" sz="2800" b="1" dirty="0" err="1">
                <a:solidFill>
                  <a:srgbClr val="7030A0"/>
                </a:solidFill>
                <a:latin typeface="Times New Roman" pitchFamily="18" charset="0"/>
                <a:ea typeface="Calibri"/>
                <a:cs typeface="Times New Roman" pitchFamily="18" charset="0"/>
              </a:rPr>
              <a:t>कला</a:t>
            </a:r>
            <a:r>
              <a:rPr lang="en-US" sz="2800" b="1" dirty="0">
                <a:solidFill>
                  <a:srgbClr val="7030A0"/>
                </a:solidFill>
                <a:latin typeface="Times New Roman" pitchFamily="18" charset="0"/>
                <a:ea typeface="Calibri"/>
                <a:cs typeface="Times New Roman" pitchFamily="18" charset="0"/>
              </a:rPr>
              <a:t>, </a:t>
            </a:r>
            <a:r>
              <a:rPr lang="en-US" sz="2800" b="1" dirty="0" err="1">
                <a:solidFill>
                  <a:srgbClr val="7030A0"/>
                </a:solidFill>
                <a:latin typeface="Times New Roman" pitchFamily="18" charset="0"/>
                <a:ea typeface="Calibri"/>
                <a:cs typeface="Times New Roman" pitchFamily="18" charset="0"/>
              </a:rPr>
              <a:t>वाणिज्य</a:t>
            </a:r>
            <a:r>
              <a:rPr lang="en-US" sz="2800" b="1" dirty="0">
                <a:solidFill>
                  <a:srgbClr val="7030A0"/>
                </a:solidFill>
                <a:latin typeface="Times New Roman" pitchFamily="18" charset="0"/>
                <a:ea typeface="Calibri"/>
                <a:cs typeface="Times New Roman" pitchFamily="18" charset="0"/>
              </a:rPr>
              <a:t> व </a:t>
            </a:r>
            <a:r>
              <a:rPr lang="en-US" sz="2800" b="1" dirty="0" err="1">
                <a:solidFill>
                  <a:srgbClr val="7030A0"/>
                </a:solidFill>
                <a:latin typeface="Times New Roman" pitchFamily="18" charset="0"/>
                <a:ea typeface="Calibri"/>
                <a:cs typeface="Times New Roman" pitchFamily="18" charset="0"/>
              </a:rPr>
              <a:t>विज्ञान</a:t>
            </a:r>
            <a:r>
              <a:rPr lang="en-US" sz="2800" b="1" dirty="0">
                <a:solidFill>
                  <a:srgbClr val="7030A0"/>
                </a:solidFill>
                <a:latin typeface="Times New Roman" pitchFamily="18" charset="0"/>
                <a:ea typeface="Calibri"/>
                <a:cs typeface="Times New Roman" pitchFamily="18" charset="0"/>
              </a:rPr>
              <a:t> </a:t>
            </a:r>
            <a:r>
              <a:rPr lang="en-US" sz="2800" b="1" dirty="0" err="1">
                <a:solidFill>
                  <a:srgbClr val="7030A0"/>
                </a:solidFill>
                <a:latin typeface="Times New Roman" pitchFamily="18" charset="0"/>
                <a:ea typeface="Calibri"/>
                <a:cs typeface="Times New Roman" pitchFamily="18" charset="0"/>
              </a:rPr>
              <a:t>महाविद्यालय</a:t>
            </a:r>
            <a:r>
              <a:rPr lang="en-US" sz="2800" b="1" dirty="0">
                <a:solidFill>
                  <a:srgbClr val="7030A0"/>
                </a:solidFill>
                <a:latin typeface="Times New Roman" pitchFamily="18" charset="0"/>
                <a:ea typeface="Calibri"/>
                <a:cs typeface="Times New Roman" pitchFamily="18" charset="0"/>
              </a:rPr>
              <a:t> ,</a:t>
            </a:r>
            <a:r>
              <a:rPr lang="en-US" sz="2800" b="1" dirty="0" err="1">
                <a:solidFill>
                  <a:srgbClr val="7030A0"/>
                </a:solidFill>
                <a:latin typeface="Times New Roman" pitchFamily="18" charset="0"/>
                <a:ea typeface="Calibri"/>
                <a:cs typeface="Times New Roman" pitchFamily="18" charset="0"/>
              </a:rPr>
              <a:t>अळकुटी</a:t>
            </a:r>
            <a:r>
              <a:rPr lang="en-US" sz="2800" b="1" dirty="0">
                <a:solidFill>
                  <a:srgbClr val="7030A0"/>
                </a:solidFill>
                <a:latin typeface="Times New Roman" pitchFamily="18" charset="0"/>
                <a:ea typeface="Calibri"/>
                <a:cs typeface="Times New Roman" pitchFamily="18" charset="0"/>
              </a:rPr>
              <a:t/>
            </a:r>
            <a:br>
              <a:rPr lang="en-US" sz="2800" b="1" dirty="0">
                <a:solidFill>
                  <a:srgbClr val="7030A0"/>
                </a:solidFill>
                <a:latin typeface="Times New Roman" pitchFamily="18" charset="0"/>
                <a:ea typeface="Calibri"/>
                <a:cs typeface="Times New Roman" pitchFamily="18" charset="0"/>
              </a:rPr>
            </a:br>
            <a:r>
              <a:rPr lang="en-US" sz="1200" b="1" dirty="0">
                <a:solidFill>
                  <a:srgbClr val="7030A0"/>
                </a:solidFill>
                <a:latin typeface="Times New Roman" pitchFamily="18" charset="0"/>
                <a:ea typeface="Calibri"/>
                <a:cs typeface="Times New Roman" pitchFamily="18" charset="0"/>
              </a:rPr>
              <a:t/>
            </a:r>
            <a:br>
              <a:rPr lang="en-US" sz="1200" b="1" dirty="0">
                <a:solidFill>
                  <a:srgbClr val="7030A0"/>
                </a:solidFill>
                <a:latin typeface="Times New Roman" pitchFamily="18" charset="0"/>
                <a:ea typeface="Calibri"/>
                <a:cs typeface="Times New Roman" pitchFamily="18" charset="0"/>
              </a:rPr>
            </a:br>
            <a:r>
              <a:rPr lang="en-US" sz="2000" b="1" dirty="0" err="1">
                <a:solidFill>
                  <a:srgbClr val="7030A0"/>
                </a:solidFill>
                <a:latin typeface="Times New Roman" pitchFamily="18" charset="0"/>
                <a:ea typeface="Calibri"/>
                <a:cs typeface="Times New Roman" pitchFamily="18" charset="0"/>
              </a:rPr>
              <a:t>ता.पारनेर,जि.अहमदनगर</a:t>
            </a:r>
            <a:r>
              <a:rPr lang="en-US" sz="1050" b="1" dirty="0">
                <a:solidFill>
                  <a:srgbClr val="7030A0"/>
                </a:solidFill>
                <a:latin typeface="Times New Roman" pitchFamily="18" charset="0"/>
                <a:ea typeface="Calibri"/>
                <a:cs typeface="Times New Roman" pitchFamily="18" charset="0"/>
              </a:rPr>
              <a:t/>
            </a:r>
            <a:br>
              <a:rPr lang="en-US" sz="1050" b="1" dirty="0">
                <a:solidFill>
                  <a:srgbClr val="7030A0"/>
                </a:solidFill>
                <a:latin typeface="Times New Roman" pitchFamily="18" charset="0"/>
                <a:ea typeface="Calibri"/>
                <a:cs typeface="Times New Roman" pitchFamily="18" charset="0"/>
              </a:rPr>
            </a:br>
            <a:endParaRPr lang="en-US" dirty="0"/>
          </a:p>
        </p:txBody>
      </p:sp>
      <p:sp>
        <p:nvSpPr>
          <p:cNvPr id="3" name="Rounded Rectangle 2"/>
          <p:cNvSpPr/>
          <p:nvPr/>
        </p:nvSpPr>
        <p:spPr>
          <a:xfrm>
            <a:off x="1524000" y="3505199"/>
            <a:ext cx="5867400" cy="444029"/>
          </a:xfrm>
          <a:prstGeom prst="roundRect">
            <a:avLst/>
          </a:prstGeom>
          <a:solidFill>
            <a:srgbClr val="66FFFF"/>
          </a:solidFill>
          <a:ln w="12700"/>
          <a:effectLst>
            <a:glow rad="101600">
              <a:schemeClr val="accent5">
                <a:satMod val="175000"/>
                <a:alpha val="40000"/>
              </a:schemeClr>
            </a:glow>
            <a:outerShdw blurRad="63500" dist="50800" dir="5400000" sx="98000" sy="98000" rotWithShape="0">
              <a:srgbClr val="000000">
                <a:alpha val="2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lvl="0" algn="ctr">
              <a:spcBef>
                <a:spcPct val="20000"/>
              </a:spcBef>
              <a:spcAft>
                <a:spcPts val="300"/>
              </a:spcAft>
              <a:buClr>
                <a:srgbClr val="F14124">
                  <a:lumMod val="75000"/>
                </a:srgbClr>
              </a:buClr>
              <a:buSzPct val="130000"/>
            </a:pPr>
            <a:r>
              <a:rPr lang="hi-IN" sz="2400" b="1" dirty="0">
                <a:solidFill>
                  <a:srgbClr val="F14124"/>
                </a:solidFill>
                <a:latin typeface="Times New Roman" pitchFamily="18" charset="0"/>
              </a:rPr>
              <a:t>विषय</a:t>
            </a:r>
            <a:r>
              <a:rPr lang="en-US" sz="2400" b="1" dirty="0" smtClean="0">
                <a:solidFill>
                  <a:srgbClr val="F14124"/>
                </a:solidFill>
                <a:latin typeface="Times New Roman" pitchFamily="18" charset="0"/>
              </a:rPr>
              <a:t>-</a:t>
            </a:r>
            <a:r>
              <a:rPr lang="hi-IN" sz="2400" b="1" dirty="0">
                <a:solidFill>
                  <a:srgbClr val="F14124"/>
                </a:solidFill>
                <a:latin typeface="Times New Roman" pitchFamily="18" charset="0"/>
              </a:rPr>
              <a:t>साहित्य विचार</a:t>
            </a:r>
            <a:endParaRPr lang="en-GB" sz="2400" b="1" dirty="0">
              <a:solidFill>
                <a:srgbClr val="F14124"/>
              </a:solidFill>
              <a:latin typeface="Times New Roman" pitchFamily="18" charset="0"/>
              <a:cs typeface="Times New Roman" pitchFamily="18" charset="0"/>
            </a:endParaRPr>
          </a:p>
        </p:txBody>
      </p:sp>
      <p:sp>
        <p:nvSpPr>
          <p:cNvPr id="4" name="Rectangle 3"/>
          <p:cNvSpPr/>
          <p:nvPr/>
        </p:nvSpPr>
        <p:spPr>
          <a:xfrm>
            <a:off x="2057400" y="4038600"/>
            <a:ext cx="4811233" cy="1623521"/>
          </a:xfrm>
          <a:prstGeom prst="rect">
            <a:avLst/>
          </a:prstGeom>
        </p:spPr>
        <p:txBody>
          <a:bodyPr wrap="square">
            <a:spAutoFit/>
          </a:bodyPr>
          <a:lstStyle/>
          <a:p>
            <a:pPr lvl="0" algn="ctr">
              <a:spcBef>
                <a:spcPct val="20000"/>
              </a:spcBef>
              <a:spcAft>
                <a:spcPts val="300"/>
              </a:spcAft>
              <a:buClr>
                <a:srgbClr val="F14124">
                  <a:lumMod val="75000"/>
                </a:srgbClr>
              </a:buClr>
              <a:buSzPct val="130000"/>
            </a:pPr>
            <a:r>
              <a:rPr lang="hi-IN" sz="2000" b="1" dirty="0">
                <a:latin typeface="Times New Roman" pitchFamily="18" charset="0"/>
                <a:cs typeface="Times New Roman" pitchFamily="18" charset="0"/>
              </a:rPr>
              <a:t>वर्ग- एस.वाय बी .ए </a:t>
            </a:r>
            <a:r>
              <a:rPr lang="en-GB" sz="2000" b="1" dirty="0" smtClean="0">
                <a:latin typeface="Times New Roman" pitchFamily="18" charset="0"/>
                <a:cs typeface="Times New Roman" pitchFamily="18" charset="0"/>
              </a:rPr>
              <a:t>S-2</a:t>
            </a:r>
            <a:endParaRPr lang="en-GB" sz="2000" b="1" dirty="0">
              <a:latin typeface="Times New Roman" pitchFamily="18" charset="0"/>
              <a:cs typeface="Times New Roman" pitchFamily="18" charset="0"/>
            </a:endParaRPr>
          </a:p>
          <a:p>
            <a:pPr lvl="0">
              <a:spcBef>
                <a:spcPct val="20000"/>
              </a:spcBef>
              <a:spcAft>
                <a:spcPts val="300"/>
              </a:spcAft>
              <a:buClr>
                <a:srgbClr val="F14124">
                  <a:lumMod val="75000"/>
                </a:srgbClr>
              </a:buClr>
              <a:buSzPct val="130000"/>
            </a:pPr>
            <a:r>
              <a:rPr lang="hi-IN" sz="2000" b="1" dirty="0" smtClean="0">
                <a:solidFill>
                  <a:srgbClr val="0070C0"/>
                </a:solidFill>
                <a:latin typeface="Times New Roman" pitchFamily="18" charset="0"/>
                <a:cs typeface="Times New Roman" pitchFamily="18" charset="0"/>
              </a:rPr>
              <a:t>घटक </a:t>
            </a:r>
            <a:r>
              <a:rPr lang="hi-IN" sz="2000" b="1" dirty="0">
                <a:solidFill>
                  <a:srgbClr val="0070C0"/>
                </a:solidFill>
                <a:latin typeface="Times New Roman" pitchFamily="18" charset="0"/>
                <a:cs typeface="Times New Roman" pitchFamily="18" charset="0"/>
              </a:rPr>
              <a:t>१ साहित्याचे स्वरूप आणि प्रयोजन</a:t>
            </a:r>
            <a:endParaRPr lang="en-GB" sz="2000" b="1" dirty="0" smtClean="0">
              <a:solidFill>
                <a:srgbClr val="0070C0"/>
              </a:solidFill>
              <a:latin typeface="Times New Roman" pitchFamily="18" charset="0"/>
              <a:cs typeface="Times New Roman" pitchFamily="18" charset="0"/>
            </a:endParaRPr>
          </a:p>
          <a:p>
            <a:pPr lvl="0">
              <a:spcBef>
                <a:spcPct val="20000"/>
              </a:spcBef>
              <a:spcAft>
                <a:spcPts val="300"/>
              </a:spcAft>
              <a:buClr>
                <a:srgbClr val="F14124">
                  <a:lumMod val="75000"/>
                </a:srgbClr>
              </a:buClr>
              <a:buSzPct val="130000"/>
            </a:pPr>
            <a:endParaRPr lang="en-GB" sz="2000" b="1" dirty="0">
              <a:solidFill>
                <a:srgbClr val="0070C0"/>
              </a:solidFill>
              <a:latin typeface="Times New Roman" pitchFamily="18" charset="0"/>
              <a:cs typeface="Times New Roman" pitchFamily="18" charset="0"/>
            </a:endParaRPr>
          </a:p>
          <a:p>
            <a:pPr lvl="0">
              <a:spcBef>
                <a:spcPct val="20000"/>
              </a:spcBef>
              <a:spcAft>
                <a:spcPts val="300"/>
              </a:spcAft>
              <a:buClr>
                <a:srgbClr val="F14124">
                  <a:lumMod val="75000"/>
                </a:srgbClr>
              </a:buClr>
              <a:buSzPct val="130000"/>
            </a:pPr>
            <a:endParaRPr lang="en-GB" sz="2000" b="1" dirty="0">
              <a:solidFill>
                <a:srgbClr val="7030A0"/>
              </a:solidFill>
              <a:latin typeface="Times New Roman" pitchFamily="18" charset="0"/>
              <a:cs typeface="Times New Roman" pitchFamily="18" charset="0"/>
            </a:endParaRPr>
          </a:p>
        </p:txBody>
      </p:sp>
      <p:sp>
        <p:nvSpPr>
          <p:cNvPr id="5" name="Rectangle 4"/>
          <p:cNvSpPr/>
          <p:nvPr/>
        </p:nvSpPr>
        <p:spPr>
          <a:xfrm>
            <a:off x="2476500" y="4438710"/>
            <a:ext cx="4572000" cy="1477328"/>
          </a:xfrm>
          <a:prstGeom prst="rect">
            <a:avLst/>
          </a:prstGeom>
        </p:spPr>
        <p:txBody>
          <a:bodyPr>
            <a:spAutoFit/>
          </a:bodyPr>
          <a:lstStyle/>
          <a:p>
            <a:pPr algn="r"/>
            <a:endParaRPr lang="en-US" b="1" dirty="0" smtClean="0">
              <a:solidFill>
                <a:srgbClr val="FF0066"/>
              </a:solidFill>
              <a:latin typeface="Times New Roman" pitchFamily="18" charset="0"/>
            </a:endParaRPr>
          </a:p>
          <a:p>
            <a:pPr algn="r"/>
            <a:endParaRPr lang="en-US" b="1" dirty="0" smtClean="0">
              <a:solidFill>
                <a:srgbClr val="FF0066"/>
              </a:solidFill>
              <a:latin typeface="Times New Roman" pitchFamily="18" charset="0"/>
            </a:endParaRPr>
          </a:p>
          <a:p>
            <a:pPr algn="r"/>
            <a:endParaRPr lang="en-US" b="1" dirty="0" smtClean="0">
              <a:solidFill>
                <a:srgbClr val="FF0066"/>
              </a:solidFill>
              <a:latin typeface="Times New Roman" pitchFamily="18" charset="0"/>
            </a:endParaRPr>
          </a:p>
          <a:p>
            <a:pPr algn="r"/>
            <a:r>
              <a:rPr lang="hi-IN" b="1" dirty="0" smtClean="0">
                <a:solidFill>
                  <a:srgbClr val="FF0066"/>
                </a:solidFill>
                <a:latin typeface="Times New Roman" pitchFamily="18" charset="0"/>
              </a:rPr>
              <a:t>सहा.प्रा.श्रीमती </a:t>
            </a:r>
            <a:r>
              <a:rPr lang="hi-IN" b="1" dirty="0">
                <a:solidFill>
                  <a:srgbClr val="FF0066"/>
                </a:solidFill>
                <a:latin typeface="Times New Roman" pitchFamily="18" charset="0"/>
              </a:rPr>
              <a:t>स्वाती रमेश फापाळे</a:t>
            </a:r>
            <a:endParaRPr lang="en-US" b="1" dirty="0">
              <a:solidFill>
                <a:srgbClr val="FF0066"/>
              </a:solidFill>
              <a:latin typeface="Times New Roman" pitchFamily="18" charset="0"/>
              <a:cs typeface="Times New Roman" pitchFamily="18" charset="0"/>
            </a:endParaRPr>
          </a:p>
          <a:p>
            <a:pPr algn="ctr"/>
            <a:r>
              <a:rPr lang="en-US" b="1" dirty="0">
                <a:solidFill>
                  <a:srgbClr val="FF0066"/>
                </a:solidFill>
                <a:latin typeface="Times New Roman" pitchFamily="18" charset="0"/>
                <a:cs typeface="Times New Roman" pitchFamily="18" charset="0"/>
              </a:rPr>
              <a:t>                     </a:t>
            </a:r>
            <a:r>
              <a:rPr lang="hi-IN" b="1" dirty="0" smtClean="0">
                <a:solidFill>
                  <a:srgbClr val="FF0066"/>
                </a:solidFill>
                <a:latin typeface="Times New Roman" pitchFamily="18" charset="0"/>
              </a:rPr>
              <a:t>मराठी </a:t>
            </a:r>
            <a:r>
              <a:rPr lang="hi-IN" b="1" dirty="0">
                <a:solidFill>
                  <a:srgbClr val="FF0066"/>
                </a:solidFill>
                <a:latin typeface="Times New Roman" pitchFamily="18" charset="0"/>
              </a:rPr>
              <a:t>विभाग</a:t>
            </a:r>
            <a:endParaRPr lang="en-US" b="1" dirty="0">
              <a:solidFill>
                <a:srgbClr val="FF0066"/>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301" y="4267200"/>
            <a:ext cx="1539186" cy="1152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8501" y="4263772"/>
            <a:ext cx="1540457" cy="1156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7807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524000" y="685800"/>
            <a:ext cx="3962400" cy="4191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b="1" dirty="0">
                <a:solidFill>
                  <a:srgbClr val="FF0066"/>
                </a:solidFill>
              </a:rPr>
              <a:t>मम्मटाची प्रयोजने</a:t>
            </a:r>
            <a:endParaRPr lang="en-US" b="1" dirty="0">
              <a:solidFill>
                <a:srgbClr val="FF0066"/>
              </a:solidFill>
            </a:endParaRPr>
          </a:p>
        </p:txBody>
      </p:sp>
      <p:sp>
        <p:nvSpPr>
          <p:cNvPr id="4" name="Rectangle 3"/>
          <p:cNvSpPr/>
          <p:nvPr/>
        </p:nvSpPr>
        <p:spPr>
          <a:xfrm>
            <a:off x="1066800" y="1219200"/>
            <a:ext cx="7010400" cy="5262979"/>
          </a:xfrm>
          <a:prstGeom prst="rect">
            <a:avLst/>
          </a:prstGeom>
        </p:spPr>
        <p:txBody>
          <a:bodyPr wrap="square">
            <a:spAutoFit/>
          </a:bodyPr>
          <a:lstStyle/>
          <a:p>
            <a:pPr>
              <a:lnSpc>
                <a:spcPct val="150000"/>
              </a:lnSpc>
            </a:pPr>
            <a:r>
              <a:rPr lang="hi-IN" sz="1600" b="1" dirty="0"/>
              <a:t>पौर्वात्य साहित्य विचारवंतांमध्ये मम्मट या काव्यमीमांसकाला विशेष महत्व आहे. कारण त्यांनी 'काव्य प्रकाश' या बृहत् ग्रंथात काव्यशास्त्राच्या अनुषंगाने साहित्याची तत्त्वनिष्ठ चर्चा केली आहे. त्यात 'काव्यप्रयोजन' हे स्वतंत्र प्रकरण आहे. साहित्याच्या या प्रयोजनविचारात मम्मटाने सूचित केलेली प्रयोजने महत्त्वाची ठरतात. प्रयोजनाचे सार असलेली मम्मटाची प्रसिद्ध कारिका पुढीलप्रमाणे :-काव्यं यशसे, अर्थकृते, व्यवहारविदे, शिवेतरक्षतये, सद्यः परनिर्वृतये, कान्तासंमिततयोपदेशयुजे। (काव्यप्रकाश </a:t>
            </a:r>
            <a:endParaRPr lang="en-US" sz="1600" b="1" dirty="0" smtClean="0"/>
          </a:p>
          <a:p>
            <a:pPr>
              <a:lnSpc>
                <a:spcPct val="150000"/>
              </a:lnSpc>
            </a:pPr>
            <a:r>
              <a:rPr lang="hi-IN" sz="1600" b="1" dirty="0" smtClean="0">
                <a:solidFill>
                  <a:srgbClr val="FF0000"/>
                </a:solidFill>
              </a:rPr>
              <a:t>१:२</a:t>
            </a:r>
            <a:r>
              <a:rPr lang="hi-IN" sz="1600" b="1" dirty="0">
                <a:solidFill>
                  <a:srgbClr val="FF0000"/>
                </a:solidFill>
              </a:rPr>
              <a:t>) मम्मटाने या संस्कृत कारिकेत सहा प्रयोजने सांगितली </a:t>
            </a:r>
            <a:r>
              <a:rPr lang="hi-IN" sz="1600" b="1" dirty="0" smtClean="0">
                <a:solidFill>
                  <a:srgbClr val="FF0000"/>
                </a:solidFill>
              </a:rPr>
              <a:t>आहेत</a:t>
            </a:r>
            <a:endParaRPr lang="en-US" sz="1600" b="1" dirty="0" smtClean="0">
              <a:solidFill>
                <a:srgbClr val="FF0000"/>
              </a:solidFill>
            </a:endParaRPr>
          </a:p>
          <a:p>
            <a:pPr>
              <a:lnSpc>
                <a:spcPct val="150000"/>
              </a:lnSpc>
            </a:pPr>
            <a:r>
              <a:rPr lang="hi-IN" sz="1600" b="1" dirty="0" smtClean="0">
                <a:solidFill>
                  <a:srgbClr val="0070C0"/>
                </a:solidFill>
              </a:rPr>
              <a:t>(१</a:t>
            </a:r>
            <a:r>
              <a:rPr lang="hi-IN" sz="1600" b="1" dirty="0">
                <a:solidFill>
                  <a:srgbClr val="0070C0"/>
                </a:solidFill>
              </a:rPr>
              <a:t>) यश</a:t>
            </a:r>
            <a:r>
              <a:rPr lang="hi-IN" sz="1600" b="1" dirty="0" smtClean="0">
                <a:solidFill>
                  <a:srgbClr val="0070C0"/>
                </a:solidFill>
              </a:rPr>
              <a:t>,</a:t>
            </a:r>
            <a:endParaRPr lang="en-US" sz="1600" b="1" dirty="0" smtClean="0">
              <a:solidFill>
                <a:srgbClr val="0070C0"/>
              </a:solidFill>
            </a:endParaRPr>
          </a:p>
          <a:p>
            <a:pPr>
              <a:lnSpc>
                <a:spcPct val="150000"/>
              </a:lnSpc>
            </a:pPr>
            <a:r>
              <a:rPr lang="hi-IN" sz="1600" b="1" dirty="0" smtClean="0">
                <a:solidFill>
                  <a:srgbClr val="0070C0"/>
                </a:solidFill>
              </a:rPr>
              <a:t>(</a:t>
            </a:r>
            <a:r>
              <a:rPr lang="hi-IN" sz="1600" b="1" dirty="0">
                <a:solidFill>
                  <a:srgbClr val="0070C0"/>
                </a:solidFill>
              </a:rPr>
              <a:t>२) द्रव्यलाभ, </a:t>
            </a:r>
            <a:endParaRPr lang="en-US" sz="1600" b="1" dirty="0" smtClean="0">
              <a:solidFill>
                <a:srgbClr val="0070C0"/>
              </a:solidFill>
            </a:endParaRPr>
          </a:p>
          <a:p>
            <a:pPr>
              <a:lnSpc>
                <a:spcPct val="150000"/>
              </a:lnSpc>
            </a:pPr>
            <a:r>
              <a:rPr lang="hi-IN" sz="1600" b="1" dirty="0" smtClean="0">
                <a:solidFill>
                  <a:srgbClr val="0070C0"/>
                </a:solidFill>
              </a:rPr>
              <a:t>(</a:t>
            </a:r>
            <a:r>
              <a:rPr lang="hi-IN" sz="1600" b="1" dirty="0">
                <a:solidFill>
                  <a:srgbClr val="0070C0"/>
                </a:solidFill>
              </a:rPr>
              <a:t>३) व्यवहारज्ञान, </a:t>
            </a:r>
            <a:endParaRPr lang="en-US" sz="1600" b="1" dirty="0" smtClean="0">
              <a:solidFill>
                <a:srgbClr val="0070C0"/>
              </a:solidFill>
            </a:endParaRPr>
          </a:p>
          <a:p>
            <a:pPr>
              <a:lnSpc>
                <a:spcPct val="150000"/>
              </a:lnSpc>
            </a:pPr>
            <a:r>
              <a:rPr lang="hi-IN" sz="1600" b="1" dirty="0" smtClean="0">
                <a:solidFill>
                  <a:srgbClr val="0070C0"/>
                </a:solidFill>
              </a:rPr>
              <a:t>(</a:t>
            </a:r>
            <a:r>
              <a:rPr lang="hi-IN" sz="1600" b="1" dirty="0">
                <a:solidFill>
                  <a:srgbClr val="0070C0"/>
                </a:solidFill>
              </a:rPr>
              <a:t>४) अशुभनाश</a:t>
            </a:r>
            <a:r>
              <a:rPr lang="hi-IN" sz="1600" b="1" dirty="0" smtClean="0">
                <a:solidFill>
                  <a:srgbClr val="0070C0"/>
                </a:solidFill>
              </a:rPr>
              <a:t>,</a:t>
            </a:r>
            <a:endParaRPr lang="en-US" sz="1600" b="1" dirty="0" smtClean="0">
              <a:solidFill>
                <a:srgbClr val="0070C0"/>
              </a:solidFill>
            </a:endParaRPr>
          </a:p>
          <a:p>
            <a:pPr>
              <a:lnSpc>
                <a:spcPct val="150000"/>
              </a:lnSpc>
            </a:pPr>
            <a:r>
              <a:rPr lang="hi-IN" sz="1600" b="1" dirty="0" smtClean="0">
                <a:solidFill>
                  <a:srgbClr val="0070C0"/>
                </a:solidFill>
              </a:rPr>
              <a:t>(</a:t>
            </a:r>
            <a:r>
              <a:rPr lang="hi-IN" sz="1600" b="1" dirty="0">
                <a:solidFill>
                  <a:srgbClr val="0070C0"/>
                </a:solidFill>
              </a:rPr>
              <a:t>५) तात्काळ मिळणारा ब्रह्मानंद </a:t>
            </a:r>
            <a:r>
              <a:rPr lang="hi-IN" sz="1600" b="1" dirty="0" smtClean="0">
                <a:solidFill>
                  <a:srgbClr val="0070C0"/>
                </a:solidFill>
              </a:rPr>
              <a:t>व</a:t>
            </a:r>
            <a:endParaRPr lang="en-US" sz="1600" b="1" dirty="0" smtClean="0">
              <a:solidFill>
                <a:srgbClr val="0070C0"/>
              </a:solidFill>
            </a:endParaRPr>
          </a:p>
          <a:p>
            <a:pPr>
              <a:lnSpc>
                <a:spcPct val="150000"/>
              </a:lnSpc>
            </a:pPr>
            <a:r>
              <a:rPr lang="hi-IN" sz="1600" b="1" dirty="0" smtClean="0">
                <a:solidFill>
                  <a:srgbClr val="0070C0"/>
                </a:solidFill>
              </a:rPr>
              <a:t>(</a:t>
            </a:r>
            <a:r>
              <a:rPr lang="hi-IN" sz="1600" b="1" dirty="0">
                <a:solidFill>
                  <a:srgbClr val="0070C0"/>
                </a:solidFill>
              </a:rPr>
              <a:t>६) पत्नीच्या प्रेमळ वचनाप्रमाणे केलेला उपदेश</a:t>
            </a:r>
            <a:endParaRPr lang="en-US" sz="1600" b="1" dirty="0">
              <a:solidFill>
                <a:srgbClr val="0070C0"/>
              </a:solidFill>
            </a:endParaRPr>
          </a:p>
        </p:txBody>
      </p:sp>
    </p:spTree>
    <p:extLst>
      <p:ext uri="{BB962C8B-B14F-4D97-AF65-F5344CB8AC3E}">
        <p14:creationId xmlns:p14="http://schemas.microsoft.com/office/powerpoint/2010/main" val="203886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438400" y="914400"/>
            <a:ext cx="4343400" cy="4572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hi-IN" sz="2000" b="1" dirty="0">
                <a:solidFill>
                  <a:srgbClr val="FF0066"/>
                </a:solidFill>
              </a:rPr>
              <a:t>१.२.२ पाश्चात्यांची प्रयोजने</a:t>
            </a:r>
            <a:endParaRPr lang="en-US" sz="2000" b="1" dirty="0">
              <a:solidFill>
                <a:srgbClr val="FF0066"/>
              </a:solidFill>
            </a:endParaRPr>
          </a:p>
        </p:txBody>
      </p:sp>
      <p:sp>
        <p:nvSpPr>
          <p:cNvPr id="4" name="Rectangle 3"/>
          <p:cNvSpPr/>
          <p:nvPr/>
        </p:nvSpPr>
        <p:spPr>
          <a:xfrm>
            <a:off x="1981200" y="2057400"/>
            <a:ext cx="4572000" cy="3785652"/>
          </a:xfrm>
          <a:prstGeom prst="rect">
            <a:avLst/>
          </a:prstGeom>
        </p:spPr>
        <p:txBody>
          <a:bodyPr>
            <a:spAutoFit/>
          </a:bodyPr>
          <a:lstStyle/>
          <a:p>
            <a:pPr marL="342900" indent="-342900">
              <a:lnSpc>
                <a:spcPct val="150000"/>
              </a:lnSpc>
              <a:buFont typeface="Wingdings" pitchFamily="2" charset="2"/>
              <a:buChar char="v"/>
            </a:pPr>
            <a:r>
              <a:rPr lang="hi-IN" sz="2000" b="1" dirty="0" smtClean="0">
                <a:solidFill>
                  <a:srgbClr val="FF0066"/>
                </a:solidFill>
              </a:rPr>
              <a:t>पलायनवाद</a:t>
            </a:r>
            <a:endParaRPr lang="en-US" sz="2000" b="1" dirty="0" smtClean="0">
              <a:solidFill>
                <a:srgbClr val="FF0066"/>
              </a:solidFill>
            </a:endParaRPr>
          </a:p>
          <a:p>
            <a:pPr>
              <a:lnSpc>
                <a:spcPct val="150000"/>
              </a:lnSpc>
            </a:pPr>
            <a:r>
              <a:rPr lang="hi-IN" sz="2000" b="1" dirty="0" smtClean="0">
                <a:solidFill>
                  <a:srgbClr val="FF0066"/>
                </a:solidFill>
              </a:rPr>
              <a:t> </a:t>
            </a:r>
            <a:endParaRPr lang="en-US" sz="2000" b="1" dirty="0" smtClean="0">
              <a:solidFill>
                <a:srgbClr val="FF0066"/>
              </a:solidFill>
            </a:endParaRPr>
          </a:p>
          <a:p>
            <a:pPr marL="342900" indent="-342900">
              <a:lnSpc>
                <a:spcPct val="150000"/>
              </a:lnSpc>
              <a:buFont typeface="Wingdings" pitchFamily="2" charset="2"/>
              <a:buChar char="v"/>
            </a:pPr>
            <a:r>
              <a:rPr lang="hi-IN" sz="2000" b="1" dirty="0" smtClean="0">
                <a:solidFill>
                  <a:srgbClr val="7030A0"/>
                </a:solidFill>
              </a:rPr>
              <a:t>इच्छापूर्ती </a:t>
            </a:r>
            <a:r>
              <a:rPr lang="hi-IN" sz="2000" b="1" dirty="0">
                <a:solidFill>
                  <a:srgbClr val="7030A0"/>
                </a:solidFill>
              </a:rPr>
              <a:t>किंवा वासना तृप्ती </a:t>
            </a:r>
            <a:endParaRPr lang="en-US" sz="2000" b="1" dirty="0" smtClean="0">
              <a:solidFill>
                <a:srgbClr val="7030A0"/>
              </a:solidFill>
            </a:endParaRPr>
          </a:p>
          <a:p>
            <a:pPr marL="342900" indent="-342900">
              <a:lnSpc>
                <a:spcPct val="150000"/>
              </a:lnSpc>
              <a:buFont typeface="Wingdings" pitchFamily="2" charset="2"/>
              <a:buChar char="v"/>
            </a:pPr>
            <a:endParaRPr lang="en-US" sz="2000" b="1" dirty="0" smtClean="0">
              <a:solidFill>
                <a:srgbClr val="7030A0"/>
              </a:solidFill>
            </a:endParaRPr>
          </a:p>
          <a:p>
            <a:pPr marL="342900" indent="-342900">
              <a:lnSpc>
                <a:spcPct val="150000"/>
              </a:lnSpc>
              <a:buFont typeface="Wingdings" pitchFamily="2" charset="2"/>
              <a:buChar char="v"/>
            </a:pPr>
            <a:r>
              <a:rPr lang="hi-IN" sz="2000" b="1" dirty="0" smtClean="0">
                <a:solidFill>
                  <a:srgbClr val="00CCFF"/>
                </a:solidFill>
              </a:rPr>
              <a:t>आत्माविष्कार </a:t>
            </a:r>
            <a:endParaRPr lang="en-US" sz="2000" b="1" dirty="0" smtClean="0">
              <a:solidFill>
                <a:srgbClr val="00CCFF"/>
              </a:solidFill>
            </a:endParaRPr>
          </a:p>
          <a:p>
            <a:pPr marL="342900" indent="-342900">
              <a:lnSpc>
                <a:spcPct val="150000"/>
              </a:lnSpc>
              <a:buFont typeface="Wingdings" pitchFamily="2" charset="2"/>
              <a:buChar char="v"/>
            </a:pPr>
            <a:endParaRPr lang="en-US" sz="2000" b="1" dirty="0" smtClean="0">
              <a:solidFill>
                <a:srgbClr val="00CCFF"/>
              </a:solidFill>
            </a:endParaRPr>
          </a:p>
          <a:p>
            <a:pPr marL="342900" indent="-342900">
              <a:lnSpc>
                <a:spcPct val="150000"/>
              </a:lnSpc>
              <a:buFont typeface="Wingdings" pitchFamily="2" charset="2"/>
              <a:buChar char="v"/>
            </a:pPr>
            <a:r>
              <a:rPr lang="hi-IN" sz="2000" b="1" dirty="0" smtClean="0">
                <a:solidFill>
                  <a:srgbClr val="00B050"/>
                </a:solidFill>
              </a:rPr>
              <a:t>अनुभवाचा अविष्कार</a:t>
            </a:r>
            <a:endParaRPr lang="en-US" sz="2000" b="1" dirty="0" smtClean="0">
              <a:solidFill>
                <a:srgbClr val="00B050"/>
              </a:solidFill>
            </a:endParaRPr>
          </a:p>
          <a:p>
            <a:pPr>
              <a:lnSpc>
                <a:spcPct val="150000"/>
              </a:lnSpc>
            </a:pPr>
            <a:endParaRPr lang="en-US" sz="2000" b="1" dirty="0">
              <a:solidFill>
                <a:srgbClr val="00B050"/>
              </a:solidFill>
            </a:endParaRPr>
          </a:p>
        </p:txBody>
      </p:sp>
    </p:spTree>
    <p:extLst>
      <p:ext uri="{BB962C8B-B14F-4D97-AF65-F5344CB8AC3E}">
        <p14:creationId xmlns:p14="http://schemas.microsoft.com/office/powerpoint/2010/main" val="241919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057400" y="1295400"/>
            <a:ext cx="4953000" cy="4572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b="1" dirty="0">
                <a:solidFill>
                  <a:srgbClr val="FF0066"/>
                </a:solidFill>
              </a:rPr>
              <a:t>मराठी साहित्यिकांची प्रयोजने</a:t>
            </a:r>
            <a:endParaRPr lang="en-US" b="1" dirty="0">
              <a:solidFill>
                <a:srgbClr val="FF0066"/>
              </a:solidFill>
            </a:endParaRPr>
          </a:p>
        </p:txBody>
      </p:sp>
      <p:sp>
        <p:nvSpPr>
          <p:cNvPr id="6" name="Rectangle 5"/>
          <p:cNvSpPr/>
          <p:nvPr/>
        </p:nvSpPr>
        <p:spPr>
          <a:xfrm>
            <a:off x="1257300" y="1905000"/>
            <a:ext cx="6553200" cy="4662815"/>
          </a:xfrm>
          <a:prstGeom prst="rect">
            <a:avLst/>
          </a:prstGeom>
        </p:spPr>
        <p:txBody>
          <a:bodyPr wrap="square">
            <a:spAutoFit/>
          </a:bodyPr>
          <a:lstStyle/>
          <a:p>
            <a:pPr marL="285750" indent="-285750">
              <a:lnSpc>
                <a:spcPct val="150000"/>
              </a:lnSpc>
              <a:buFont typeface="Wingdings" pitchFamily="2" charset="2"/>
              <a:buChar char="v"/>
            </a:pPr>
            <a:r>
              <a:rPr lang="hi-IN" b="1" dirty="0">
                <a:solidFill>
                  <a:srgbClr val="FF0000"/>
                </a:solidFill>
              </a:rPr>
              <a:t>उद्बोधन </a:t>
            </a:r>
            <a:endParaRPr lang="en-US" b="1" dirty="0" smtClean="0">
              <a:solidFill>
                <a:srgbClr val="FF0000"/>
              </a:solidFill>
            </a:endParaRPr>
          </a:p>
          <a:p>
            <a:pPr marL="285750" indent="-285750">
              <a:lnSpc>
                <a:spcPct val="150000"/>
              </a:lnSpc>
              <a:buFont typeface="Wingdings" pitchFamily="2" charset="2"/>
              <a:buChar char="v"/>
            </a:pPr>
            <a:endParaRPr lang="en-US" b="1" dirty="0" smtClean="0">
              <a:solidFill>
                <a:srgbClr val="FF0000"/>
              </a:solidFill>
            </a:endParaRPr>
          </a:p>
          <a:p>
            <a:pPr marL="285750" indent="-285750">
              <a:lnSpc>
                <a:spcPct val="150000"/>
              </a:lnSpc>
              <a:buFont typeface="Wingdings" pitchFamily="2" charset="2"/>
              <a:buChar char="v"/>
            </a:pPr>
            <a:r>
              <a:rPr lang="hi-IN" b="1" dirty="0" smtClean="0">
                <a:solidFill>
                  <a:srgbClr val="00B0F0"/>
                </a:solidFill>
              </a:rPr>
              <a:t>आत्मबल </a:t>
            </a:r>
            <a:endParaRPr lang="en-US" b="1" dirty="0" smtClean="0">
              <a:solidFill>
                <a:srgbClr val="00B0F0"/>
              </a:solidFill>
            </a:endParaRPr>
          </a:p>
          <a:p>
            <a:pPr marL="285750" indent="-285750">
              <a:lnSpc>
                <a:spcPct val="150000"/>
              </a:lnSpc>
              <a:buFont typeface="Wingdings" pitchFamily="2" charset="2"/>
              <a:buChar char="v"/>
            </a:pPr>
            <a:endParaRPr lang="en-US" b="1" dirty="0" smtClean="0">
              <a:solidFill>
                <a:srgbClr val="00B0F0"/>
              </a:solidFill>
            </a:endParaRPr>
          </a:p>
          <a:p>
            <a:pPr marL="285750" indent="-285750">
              <a:lnSpc>
                <a:spcPct val="150000"/>
              </a:lnSpc>
              <a:buFont typeface="Wingdings" pitchFamily="2" charset="2"/>
              <a:buChar char="v"/>
            </a:pPr>
            <a:r>
              <a:rPr lang="hi-IN" b="1" dirty="0" smtClean="0">
                <a:solidFill>
                  <a:schemeClr val="accent2">
                    <a:lumMod val="75000"/>
                  </a:schemeClr>
                </a:solidFill>
              </a:rPr>
              <a:t>अस्तित्व </a:t>
            </a:r>
            <a:r>
              <a:rPr lang="hi-IN" b="1" dirty="0">
                <a:solidFill>
                  <a:schemeClr val="accent2">
                    <a:lumMod val="75000"/>
                  </a:schemeClr>
                </a:solidFill>
              </a:rPr>
              <a:t>प्रत्यय </a:t>
            </a:r>
            <a:endParaRPr lang="en-US" b="1" dirty="0" smtClean="0">
              <a:solidFill>
                <a:schemeClr val="accent2">
                  <a:lumMod val="75000"/>
                </a:schemeClr>
              </a:solidFill>
            </a:endParaRPr>
          </a:p>
          <a:p>
            <a:pPr marL="285750" indent="-285750">
              <a:lnSpc>
                <a:spcPct val="150000"/>
              </a:lnSpc>
              <a:buFont typeface="Wingdings" pitchFamily="2" charset="2"/>
              <a:buChar char="v"/>
            </a:pPr>
            <a:endParaRPr lang="en-US" b="1" dirty="0" smtClean="0">
              <a:solidFill>
                <a:schemeClr val="accent2">
                  <a:lumMod val="75000"/>
                </a:schemeClr>
              </a:solidFill>
            </a:endParaRPr>
          </a:p>
          <a:p>
            <a:pPr marL="285750" indent="-285750">
              <a:lnSpc>
                <a:spcPct val="150000"/>
              </a:lnSpc>
              <a:buFont typeface="Wingdings" pitchFamily="2" charset="2"/>
              <a:buChar char="v"/>
            </a:pPr>
            <a:r>
              <a:rPr lang="hi-IN" b="1" dirty="0" smtClean="0">
                <a:solidFill>
                  <a:schemeClr val="accent6"/>
                </a:solidFill>
              </a:rPr>
              <a:t>स्वान्त:सुखाय </a:t>
            </a:r>
            <a:endParaRPr lang="en-US" b="1" dirty="0" smtClean="0">
              <a:solidFill>
                <a:schemeClr val="accent6"/>
              </a:solidFill>
            </a:endParaRPr>
          </a:p>
          <a:p>
            <a:pPr marL="285750" indent="-285750">
              <a:lnSpc>
                <a:spcPct val="150000"/>
              </a:lnSpc>
              <a:buFont typeface="Wingdings" pitchFamily="2" charset="2"/>
              <a:buChar char="v"/>
            </a:pPr>
            <a:endParaRPr lang="en-US" b="1" dirty="0" smtClean="0">
              <a:solidFill>
                <a:schemeClr val="accent6"/>
              </a:solidFill>
            </a:endParaRPr>
          </a:p>
          <a:p>
            <a:pPr marL="285750" indent="-285750">
              <a:lnSpc>
                <a:spcPct val="150000"/>
              </a:lnSpc>
              <a:buFont typeface="Wingdings" pitchFamily="2" charset="2"/>
              <a:buChar char="v"/>
            </a:pPr>
            <a:r>
              <a:rPr lang="hi-IN" b="1" dirty="0" smtClean="0">
                <a:solidFill>
                  <a:srgbClr val="7030A0"/>
                </a:solidFill>
              </a:rPr>
              <a:t>कलेसाठी </a:t>
            </a:r>
            <a:r>
              <a:rPr lang="hi-IN" b="1" dirty="0">
                <a:solidFill>
                  <a:srgbClr val="7030A0"/>
                </a:solidFill>
              </a:rPr>
              <a:t>कला </a:t>
            </a:r>
            <a:endParaRPr lang="en-US" b="1" dirty="0" smtClean="0">
              <a:solidFill>
                <a:srgbClr val="7030A0"/>
              </a:solidFill>
            </a:endParaRPr>
          </a:p>
          <a:p>
            <a:pPr marL="285750" indent="-285750">
              <a:lnSpc>
                <a:spcPct val="150000"/>
              </a:lnSpc>
              <a:buFont typeface="Wingdings" pitchFamily="2" charset="2"/>
              <a:buChar char="v"/>
            </a:pPr>
            <a:endParaRPr lang="en-US" b="1" dirty="0" smtClean="0">
              <a:solidFill>
                <a:srgbClr val="7030A0"/>
              </a:solidFill>
            </a:endParaRPr>
          </a:p>
          <a:p>
            <a:pPr marL="285750" indent="-285750">
              <a:lnSpc>
                <a:spcPct val="150000"/>
              </a:lnSpc>
              <a:buFont typeface="Wingdings" pitchFamily="2" charset="2"/>
              <a:buChar char="v"/>
            </a:pPr>
            <a:r>
              <a:rPr lang="hi-IN" b="1" dirty="0" smtClean="0">
                <a:solidFill>
                  <a:srgbClr val="CC3300"/>
                </a:solidFill>
              </a:rPr>
              <a:t>जीवनासाठी </a:t>
            </a:r>
            <a:r>
              <a:rPr lang="hi-IN" b="1" dirty="0">
                <a:solidFill>
                  <a:srgbClr val="CC3300"/>
                </a:solidFill>
              </a:rPr>
              <a:t>कला</a:t>
            </a:r>
            <a:endParaRPr lang="en-US" b="1" dirty="0">
              <a:solidFill>
                <a:srgbClr val="CC3300"/>
              </a:solidFill>
            </a:endParaRPr>
          </a:p>
        </p:txBody>
      </p:sp>
    </p:spTree>
    <p:extLst>
      <p:ext uri="{BB962C8B-B14F-4D97-AF65-F5344CB8AC3E}">
        <p14:creationId xmlns:p14="http://schemas.microsoft.com/office/powerpoint/2010/main" val="2772355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p:nvPr/>
        </p:nvSpPr>
        <p:spPr>
          <a:xfrm>
            <a:off x="2117651" y="1752600"/>
            <a:ext cx="4876800" cy="2743200"/>
          </a:xfrm>
          <a:prstGeom prst="round2DiagRect">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i-IN" sz="4800" b="1" dirty="0">
                <a:solidFill>
                  <a:schemeClr val="bg2">
                    <a:lumMod val="50000"/>
                  </a:schemeClr>
                </a:solidFill>
              </a:rPr>
              <a:t>धन्यवाद</a:t>
            </a:r>
            <a:endParaRPr lang="en-US" sz="4800" b="1" dirty="0">
              <a:solidFill>
                <a:schemeClr val="bg2">
                  <a:lumMod val="50000"/>
                </a:schemeClr>
              </a:solidFill>
            </a:endParaRPr>
          </a:p>
        </p:txBody>
      </p:sp>
      <p:pic>
        <p:nvPicPr>
          <p:cNvPr id="1030" name="Picture 6" descr="Image result for Beautiful Flowers to Download Free in 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6005" y="3678439"/>
            <a:ext cx="1066800" cy="841248"/>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1828" y="1752600"/>
            <a:ext cx="1143000" cy="803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529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2413338"/>
            <a:ext cx="4572000" cy="2862322"/>
          </a:xfrm>
          <a:prstGeom prst="rect">
            <a:avLst/>
          </a:prstGeom>
        </p:spPr>
        <p:txBody>
          <a:bodyPr>
            <a:spAutoFit/>
          </a:bodyPr>
          <a:lstStyle/>
          <a:p>
            <a:r>
              <a:rPr lang="hi-IN" b="1" dirty="0" smtClean="0">
                <a:solidFill>
                  <a:srgbClr val="7030A0"/>
                </a:solidFill>
              </a:rPr>
              <a:t>१.१ </a:t>
            </a:r>
            <a:r>
              <a:rPr lang="hi-IN" b="1" dirty="0">
                <a:solidFill>
                  <a:srgbClr val="7030A0"/>
                </a:solidFill>
              </a:rPr>
              <a:t>साहित्य संकल्पना व </a:t>
            </a:r>
            <a:r>
              <a:rPr lang="hi-IN" b="1" dirty="0" smtClean="0">
                <a:solidFill>
                  <a:srgbClr val="7030A0"/>
                </a:solidFill>
              </a:rPr>
              <a:t>व्याख्या</a:t>
            </a:r>
            <a:endParaRPr lang="en-US" b="1" dirty="0" smtClean="0">
              <a:solidFill>
                <a:srgbClr val="7030A0"/>
              </a:solidFill>
            </a:endParaRPr>
          </a:p>
          <a:p>
            <a:endParaRPr lang="en-US" b="1" dirty="0" smtClean="0">
              <a:solidFill>
                <a:srgbClr val="7030A0"/>
              </a:solidFill>
            </a:endParaRPr>
          </a:p>
          <a:p>
            <a:endParaRPr lang="en-US" b="1" dirty="0" smtClean="0">
              <a:solidFill>
                <a:srgbClr val="7030A0"/>
              </a:solidFill>
            </a:endParaRPr>
          </a:p>
          <a:p>
            <a:r>
              <a:rPr lang="hi-IN" b="1" dirty="0" smtClean="0">
                <a:solidFill>
                  <a:srgbClr val="7030A0"/>
                </a:solidFill>
              </a:rPr>
              <a:t>१.१.१ </a:t>
            </a:r>
            <a:r>
              <a:rPr lang="hi-IN" b="1" dirty="0">
                <a:solidFill>
                  <a:srgbClr val="7030A0"/>
                </a:solidFill>
              </a:rPr>
              <a:t>भारतीय साहित्यविचारातील </a:t>
            </a:r>
            <a:r>
              <a:rPr lang="hi-IN" b="1" dirty="0" smtClean="0">
                <a:solidFill>
                  <a:srgbClr val="7030A0"/>
                </a:solidFill>
              </a:rPr>
              <a:t>व्याख्या</a:t>
            </a:r>
            <a:endParaRPr lang="en-US" b="1" dirty="0" smtClean="0">
              <a:solidFill>
                <a:srgbClr val="7030A0"/>
              </a:solidFill>
            </a:endParaRPr>
          </a:p>
          <a:p>
            <a:endParaRPr lang="en-US" b="1" dirty="0" smtClean="0">
              <a:solidFill>
                <a:srgbClr val="7030A0"/>
              </a:solidFill>
            </a:endParaRPr>
          </a:p>
          <a:p>
            <a:endParaRPr lang="en-US" b="1" dirty="0" smtClean="0">
              <a:solidFill>
                <a:srgbClr val="7030A0"/>
              </a:solidFill>
            </a:endParaRPr>
          </a:p>
          <a:p>
            <a:r>
              <a:rPr lang="hi-IN" b="1" dirty="0" smtClean="0">
                <a:solidFill>
                  <a:srgbClr val="7030A0"/>
                </a:solidFill>
              </a:rPr>
              <a:t>१.१.२ </a:t>
            </a:r>
            <a:r>
              <a:rPr lang="hi-IN" b="1" dirty="0">
                <a:solidFill>
                  <a:srgbClr val="7030A0"/>
                </a:solidFill>
              </a:rPr>
              <a:t>पाश्चात्य साहित्यविचारातील </a:t>
            </a:r>
            <a:r>
              <a:rPr lang="hi-IN" b="1" dirty="0" smtClean="0">
                <a:solidFill>
                  <a:srgbClr val="7030A0"/>
                </a:solidFill>
              </a:rPr>
              <a:t>व्याख्या</a:t>
            </a:r>
            <a:endParaRPr lang="en-US" b="1" dirty="0" smtClean="0">
              <a:solidFill>
                <a:srgbClr val="7030A0"/>
              </a:solidFill>
            </a:endParaRPr>
          </a:p>
          <a:p>
            <a:endParaRPr lang="en-US" b="1" dirty="0" smtClean="0">
              <a:solidFill>
                <a:srgbClr val="7030A0"/>
              </a:solidFill>
            </a:endParaRPr>
          </a:p>
          <a:p>
            <a:endParaRPr lang="en-US" b="1" dirty="0" smtClean="0">
              <a:solidFill>
                <a:srgbClr val="7030A0"/>
              </a:solidFill>
            </a:endParaRPr>
          </a:p>
          <a:p>
            <a:r>
              <a:rPr lang="hi-IN" b="1" dirty="0" smtClean="0">
                <a:solidFill>
                  <a:srgbClr val="7030A0"/>
                </a:solidFill>
              </a:rPr>
              <a:t>१.१.३ </a:t>
            </a:r>
            <a:r>
              <a:rPr lang="hi-IN" b="1" dirty="0">
                <a:solidFill>
                  <a:srgbClr val="7030A0"/>
                </a:solidFill>
              </a:rPr>
              <a:t>साहित्य अनुभवांचे </a:t>
            </a:r>
            <a:r>
              <a:rPr lang="hi-IN" b="1" dirty="0" smtClean="0">
                <a:solidFill>
                  <a:srgbClr val="7030A0"/>
                </a:solidFill>
              </a:rPr>
              <a:t>विशेष</a:t>
            </a:r>
            <a:endParaRPr lang="en-US" b="1" dirty="0" smtClean="0">
              <a:solidFill>
                <a:srgbClr val="7030A0"/>
              </a:solidFill>
            </a:endParaRPr>
          </a:p>
        </p:txBody>
      </p:sp>
      <p:sp>
        <p:nvSpPr>
          <p:cNvPr id="4" name="Rounded Rectangle 3"/>
          <p:cNvSpPr/>
          <p:nvPr/>
        </p:nvSpPr>
        <p:spPr>
          <a:xfrm>
            <a:off x="2057400" y="1524000"/>
            <a:ext cx="4800600" cy="6858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b="1" dirty="0" smtClean="0">
                <a:solidFill>
                  <a:srgbClr val="FF0066"/>
                </a:solidFill>
              </a:rPr>
              <a:t>१</a:t>
            </a:r>
            <a:r>
              <a:rPr lang="en-US" b="1" dirty="0" smtClean="0">
                <a:solidFill>
                  <a:srgbClr val="FF0066"/>
                </a:solidFill>
              </a:rPr>
              <a:t>.</a:t>
            </a:r>
            <a:r>
              <a:rPr lang="hi-IN" b="1" dirty="0" smtClean="0">
                <a:solidFill>
                  <a:srgbClr val="FF0066"/>
                </a:solidFill>
              </a:rPr>
              <a:t>साहित्याचे </a:t>
            </a:r>
            <a:r>
              <a:rPr lang="hi-IN" b="1" dirty="0">
                <a:solidFill>
                  <a:srgbClr val="FF0066"/>
                </a:solidFill>
              </a:rPr>
              <a:t>स्वरुप आणि प्रयोजन</a:t>
            </a:r>
            <a:endParaRPr lang="en-US" b="1" dirty="0">
              <a:solidFill>
                <a:srgbClr val="FF0066"/>
              </a:solidFill>
            </a:endParaRPr>
          </a:p>
        </p:txBody>
      </p:sp>
    </p:spTree>
    <p:extLst>
      <p:ext uri="{BB962C8B-B14F-4D97-AF65-F5344CB8AC3E}">
        <p14:creationId xmlns:p14="http://schemas.microsoft.com/office/powerpoint/2010/main" val="790417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2362200"/>
            <a:ext cx="4572000" cy="3323987"/>
          </a:xfrm>
          <a:prstGeom prst="rect">
            <a:avLst/>
          </a:prstGeom>
        </p:spPr>
        <p:txBody>
          <a:bodyPr>
            <a:spAutoFit/>
          </a:bodyPr>
          <a:lstStyle/>
          <a:p>
            <a:pPr lvl="0">
              <a:lnSpc>
                <a:spcPct val="150000"/>
              </a:lnSpc>
            </a:pPr>
            <a:r>
              <a:rPr lang="hi-IN" sz="2000" b="1" dirty="0">
                <a:solidFill>
                  <a:srgbClr val="FF00FF"/>
                </a:solidFill>
              </a:rPr>
              <a:t>१.२ साहित्याची </a:t>
            </a:r>
            <a:r>
              <a:rPr lang="hi-IN" sz="2000" b="1" dirty="0" smtClean="0">
                <a:solidFill>
                  <a:srgbClr val="FF00FF"/>
                </a:solidFill>
              </a:rPr>
              <a:t>प्रयोजने</a:t>
            </a:r>
            <a:endParaRPr lang="en-US" sz="2000" b="1" dirty="0" smtClean="0">
              <a:solidFill>
                <a:srgbClr val="FF00FF"/>
              </a:solidFill>
            </a:endParaRPr>
          </a:p>
          <a:p>
            <a:pPr lvl="0">
              <a:lnSpc>
                <a:spcPct val="150000"/>
              </a:lnSpc>
            </a:pPr>
            <a:endParaRPr lang="en-US" sz="2000" b="1" dirty="0">
              <a:solidFill>
                <a:prstClr val="black"/>
              </a:solidFill>
            </a:endParaRPr>
          </a:p>
          <a:p>
            <a:pPr lvl="0">
              <a:lnSpc>
                <a:spcPct val="150000"/>
              </a:lnSpc>
            </a:pPr>
            <a:r>
              <a:rPr lang="hi-IN" sz="2000" b="1" dirty="0">
                <a:solidFill>
                  <a:srgbClr val="00B0F0"/>
                </a:solidFill>
              </a:rPr>
              <a:t>१.२.१ मम्मटाची </a:t>
            </a:r>
            <a:r>
              <a:rPr lang="hi-IN" sz="2000" b="1" dirty="0" smtClean="0">
                <a:solidFill>
                  <a:srgbClr val="00B0F0"/>
                </a:solidFill>
              </a:rPr>
              <a:t>उद्दिष्टे</a:t>
            </a:r>
            <a:endParaRPr lang="en-US" sz="2000" b="1" dirty="0" smtClean="0">
              <a:solidFill>
                <a:srgbClr val="00B0F0"/>
              </a:solidFill>
            </a:endParaRPr>
          </a:p>
          <a:p>
            <a:pPr lvl="0">
              <a:lnSpc>
                <a:spcPct val="150000"/>
              </a:lnSpc>
            </a:pPr>
            <a:endParaRPr lang="en-US" sz="2000" b="1" dirty="0">
              <a:solidFill>
                <a:prstClr val="black"/>
              </a:solidFill>
            </a:endParaRPr>
          </a:p>
          <a:p>
            <a:pPr lvl="0">
              <a:lnSpc>
                <a:spcPct val="150000"/>
              </a:lnSpc>
            </a:pPr>
            <a:r>
              <a:rPr lang="hi-IN" sz="2000" b="1" dirty="0">
                <a:solidFill>
                  <a:srgbClr val="FF0066"/>
                </a:solidFill>
              </a:rPr>
              <a:t>१.२.२ पाश्चात्यांची </a:t>
            </a:r>
            <a:r>
              <a:rPr lang="hi-IN" sz="2000" b="1" dirty="0" smtClean="0">
                <a:solidFill>
                  <a:srgbClr val="FF0066"/>
                </a:solidFill>
              </a:rPr>
              <a:t>प्रयोजने</a:t>
            </a:r>
            <a:endParaRPr lang="en-US" sz="2000" b="1" dirty="0" smtClean="0">
              <a:solidFill>
                <a:srgbClr val="FF0066"/>
              </a:solidFill>
            </a:endParaRPr>
          </a:p>
          <a:p>
            <a:pPr lvl="0">
              <a:lnSpc>
                <a:spcPct val="150000"/>
              </a:lnSpc>
            </a:pPr>
            <a:endParaRPr lang="en-US" sz="2000" b="1" dirty="0">
              <a:solidFill>
                <a:prstClr val="black"/>
              </a:solidFill>
            </a:endParaRPr>
          </a:p>
          <a:p>
            <a:pPr lvl="0">
              <a:lnSpc>
                <a:spcPct val="150000"/>
              </a:lnSpc>
            </a:pPr>
            <a:r>
              <a:rPr lang="hi-IN" sz="2000" b="1" dirty="0">
                <a:solidFill>
                  <a:schemeClr val="accent6"/>
                </a:solidFill>
              </a:rPr>
              <a:t>१.२.३ मराठी साहित्यिकांची प्रयोजने</a:t>
            </a:r>
            <a:endParaRPr lang="en-US" sz="2000" b="1" dirty="0">
              <a:solidFill>
                <a:schemeClr val="accent6"/>
              </a:solidFill>
            </a:endParaRPr>
          </a:p>
        </p:txBody>
      </p:sp>
      <p:sp>
        <p:nvSpPr>
          <p:cNvPr id="4" name="Rounded Rectangle 3"/>
          <p:cNvSpPr/>
          <p:nvPr/>
        </p:nvSpPr>
        <p:spPr>
          <a:xfrm>
            <a:off x="1905000" y="1066800"/>
            <a:ext cx="4724400" cy="7620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400" b="1" dirty="0">
                <a:solidFill>
                  <a:srgbClr val="FF0066"/>
                </a:solidFill>
              </a:rPr>
              <a:t>१.२ साहित्याची प्रयोजने</a:t>
            </a:r>
            <a:endParaRPr lang="en-US" sz="2400" b="1" dirty="0">
              <a:solidFill>
                <a:srgbClr val="FF0066"/>
              </a:solidFill>
            </a:endParaRPr>
          </a:p>
        </p:txBody>
      </p:sp>
    </p:spTree>
    <p:extLst>
      <p:ext uri="{BB962C8B-B14F-4D97-AF65-F5344CB8AC3E}">
        <p14:creationId xmlns:p14="http://schemas.microsoft.com/office/powerpoint/2010/main" val="3129379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919545"/>
            <a:ext cx="6934200" cy="677108"/>
          </a:xfrm>
          <a:prstGeom prst="rect">
            <a:avLst/>
          </a:prstGeom>
        </p:spPr>
        <p:txBody>
          <a:bodyPr wrap="square">
            <a:spAutoFit/>
          </a:bodyPr>
          <a:lstStyle/>
          <a:p>
            <a:endParaRPr lang="en-US" dirty="0"/>
          </a:p>
          <a:p>
            <a:endParaRPr lang="en-US" sz="2000" b="1" dirty="0"/>
          </a:p>
        </p:txBody>
      </p:sp>
      <p:sp>
        <p:nvSpPr>
          <p:cNvPr id="4" name="Rectangle 3"/>
          <p:cNvSpPr/>
          <p:nvPr/>
        </p:nvSpPr>
        <p:spPr>
          <a:xfrm>
            <a:off x="1447800" y="2413338"/>
            <a:ext cx="6705600" cy="1569660"/>
          </a:xfrm>
          <a:prstGeom prst="rect">
            <a:avLst/>
          </a:prstGeom>
        </p:spPr>
        <p:txBody>
          <a:bodyPr wrap="square">
            <a:spAutoFit/>
          </a:bodyPr>
          <a:lstStyle/>
          <a:p>
            <a:pPr>
              <a:lnSpc>
                <a:spcPct val="150000"/>
              </a:lnSpc>
            </a:pPr>
            <a:r>
              <a:rPr lang="hi-IN" sz="1600" b="1" dirty="0" smtClean="0"/>
              <a:t>सर्जनशील </a:t>
            </a:r>
            <a:r>
              <a:rPr lang="hi-IN" sz="1600" b="1" dirty="0"/>
              <a:t>लेखनासाठी मराठी भाषेमध्ये 'साहित्य', 'ललित साहित्य', ‘वाङ्मय', 'सारस्वत’, ‘विदग्ध वाङ्मय' असे शब्दप्रयोग वापरलेले दिसतात. यालाच संस्कृत भाषेमध्ये 'काव्य', 'साहित्य' असे म्हणतात तर इंग्रजी भाषेमध्ये 'लिटरेचर' किंवा 'इमॅजिनेटिव्ह लिटरेचर' असे म्हटले जाते</a:t>
            </a:r>
            <a:endParaRPr lang="en-US" sz="1600" b="1" dirty="0"/>
          </a:p>
        </p:txBody>
      </p:sp>
      <p:sp>
        <p:nvSpPr>
          <p:cNvPr id="5" name="Rounded Rectangle 4"/>
          <p:cNvSpPr/>
          <p:nvPr/>
        </p:nvSpPr>
        <p:spPr>
          <a:xfrm>
            <a:off x="2057400" y="1447800"/>
            <a:ext cx="5410200" cy="533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b="1" dirty="0">
                <a:solidFill>
                  <a:srgbClr val="FF0066"/>
                </a:solidFill>
              </a:rPr>
              <a:t>१.१ साहित्य संकल्पना व व्याख्या</a:t>
            </a:r>
            <a:endParaRPr lang="en-US" b="1" dirty="0">
              <a:solidFill>
                <a:srgbClr val="FF0066"/>
              </a:solidFill>
            </a:endParaRPr>
          </a:p>
        </p:txBody>
      </p:sp>
    </p:spTree>
    <p:extLst>
      <p:ext uri="{BB962C8B-B14F-4D97-AF65-F5344CB8AC3E}">
        <p14:creationId xmlns:p14="http://schemas.microsoft.com/office/powerpoint/2010/main" val="656176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74838"/>
            <a:ext cx="7772400" cy="1200329"/>
          </a:xfrm>
          <a:prstGeom prst="rect">
            <a:avLst/>
          </a:prstGeom>
        </p:spPr>
        <p:txBody>
          <a:bodyPr wrap="square">
            <a:spAutoFit/>
          </a:bodyPr>
          <a:lstStyle/>
          <a:p>
            <a:endParaRPr lang="en-US" dirty="0"/>
          </a:p>
          <a:p>
            <a:endParaRPr lang="en-US" dirty="0"/>
          </a:p>
          <a:p>
            <a:endParaRPr lang="en-US" dirty="0"/>
          </a:p>
          <a:p>
            <a:endParaRPr lang="en-US" dirty="0"/>
          </a:p>
        </p:txBody>
      </p:sp>
      <p:sp>
        <p:nvSpPr>
          <p:cNvPr id="3" name="Rounded Rectangle 2"/>
          <p:cNvSpPr/>
          <p:nvPr/>
        </p:nvSpPr>
        <p:spPr>
          <a:xfrm>
            <a:off x="1920949" y="1088595"/>
            <a:ext cx="5486400" cy="59843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b="1" dirty="0">
                <a:solidFill>
                  <a:srgbClr val="FF0066"/>
                </a:solidFill>
              </a:rPr>
              <a:t>१.१.१ भारतीय साहित्यविचारातील व्याख्या</a:t>
            </a:r>
            <a:endParaRPr lang="en-US" b="1" dirty="0">
              <a:solidFill>
                <a:srgbClr val="FF0066"/>
              </a:solidFill>
            </a:endParaRPr>
          </a:p>
        </p:txBody>
      </p:sp>
      <p:sp>
        <p:nvSpPr>
          <p:cNvPr id="5" name="Rectangle 4"/>
          <p:cNvSpPr/>
          <p:nvPr/>
        </p:nvSpPr>
        <p:spPr>
          <a:xfrm>
            <a:off x="1425649" y="2182505"/>
            <a:ext cx="6477000" cy="2585323"/>
          </a:xfrm>
          <a:prstGeom prst="rect">
            <a:avLst/>
          </a:prstGeom>
        </p:spPr>
        <p:txBody>
          <a:bodyPr wrap="square">
            <a:spAutoFit/>
          </a:bodyPr>
          <a:lstStyle/>
          <a:p>
            <a:pPr algn="just">
              <a:lnSpc>
                <a:spcPct val="150000"/>
              </a:lnSpc>
            </a:pPr>
            <a:r>
              <a:rPr lang="hi-IN" b="1" dirty="0">
                <a:solidFill>
                  <a:srgbClr val="FF00FF"/>
                </a:solidFill>
              </a:rPr>
              <a:t>भामह </a:t>
            </a:r>
            <a:r>
              <a:rPr lang="hi-IN" b="1" dirty="0"/>
              <a:t>-</a:t>
            </a:r>
            <a:r>
              <a:rPr lang="hi-IN" dirty="0"/>
              <a:t> </a:t>
            </a:r>
            <a:r>
              <a:rPr lang="hi-IN" b="1" dirty="0"/>
              <a:t>भामह या संस्कृतशास्त्रकाराने 'शब्दार्थो सहितौ काव्यम्' म्हणजेच शब्द आणि अर्थ यांचे सहितत्त्व म्हणजे काव्य अशी व्याख्या केली</a:t>
            </a:r>
            <a:r>
              <a:rPr lang="hi-IN" b="1" dirty="0" smtClean="0"/>
              <a:t>.</a:t>
            </a:r>
            <a:endParaRPr lang="en-US" b="1" dirty="0" smtClean="0"/>
          </a:p>
          <a:p>
            <a:pPr algn="just">
              <a:lnSpc>
                <a:spcPct val="150000"/>
              </a:lnSpc>
            </a:pPr>
            <a:r>
              <a:rPr lang="hi-IN" b="1" dirty="0" smtClean="0">
                <a:solidFill>
                  <a:srgbClr val="FF00FF"/>
                </a:solidFill>
              </a:rPr>
              <a:t>रुद्रट </a:t>
            </a:r>
            <a:r>
              <a:rPr lang="en-US" dirty="0" smtClean="0"/>
              <a:t>-</a:t>
            </a:r>
            <a:r>
              <a:rPr lang="hi-IN" b="1" dirty="0" smtClean="0"/>
              <a:t>भामहाच्या </a:t>
            </a:r>
            <a:r>
              <a:rPr lang="hi-IN" b="1" dirty="0"/>
              <a:t>मताशी मिळतीजुळती व्याख्या रुद्रटानेदेखील सांगितली आहे. 'ननु शब्दार्थो काव्यम्' खरोखरच शब्द आणि अर्थ म्हणजे काव्य. </a:t>
            </a:r>
            <a:endParaRPr lang="en-US" b="1" dirty="0"/>
          </a:p>
        </p:txBody>
      </p:sp>
    </p:spTree>
    <p:extLst>
      <p:ext uri="{BB962C8B-B14F-4D97-AF65-F5344CB8AC3E}">
        <p14:creationId xmlns:p14="http://schemas.microsoft.com/office/powerpoint/2010/main" val="2335308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1447800"/>
            <a:ext cx="7010400" cy="4247317"/>
          </a:xfrm>
          <a:prstGeom prst="rect">
            <a:avLst/>
          </a:prstGeom>
        </p:spPr>
        <p:txBody>
          <a:bodyPr wrap="square">
            <a:spAutoFit/>
          </a:bodyPr>
          <a:lstStyle/>
          <a:p>
            <a:pPr>
              <a:lnSpc>
                <a:spcPct val="150000"/>
              </a:lnSpc>
            </a:pPr>
            <a:r>
              <a:rPr lang="hi-IN" b="1" dirty="0">
                <a:solidFill>
                  <a:srgbClr val="FF00FF"/>
                </a:solidFill>
              </a:rPr>
              <a:t>मम्मट </a:t>
            </a:r>
            <a:r>
              <a:rPr lang="hi-IN" dirty="0"/>
              <a:t>- </a:t>
            </a:r>
            <a:r>
              <a:rPr lang="hi-IN" b="1" dirty="0"/>
              <a:t>मम्मटाचा 'काव्यप्रकाश' हा ग्रंथ प्रसिद्ध </a:t>
            </a:r>
            <a:r>
              <a:rPr lang="hi-IN" b="1" dirty="0" smtClean="0"/>
              <a:t>आहे</a:t>
            </a:r>
            <a:r>
              <a:rPr lang="en-US" b="1" dirty="0" smtClean="0"/>
              <a:t>.</a:t>
            </a:r>
            <a:r>
              <a:rPr lang="hi-IN" b="1" dirty="0" smtClean="0"/>
              <a:t>तत् </a:t>
            </a:r>
            <a:r>
              <a:rPr lang="hi-IN" b="1" dirty="0"/>
              <a:t>अदोषौ शब्दाथौ सगुणो </a:t>
            </a:r>
            <a:r>
              <a:rPr lang="hi-IN" b="1" dirty="0" smtClean="0"/>
              <a:t>अनलंकृती</a:t>
            </a:r>
            <a:endParaRPr lang="en-US" b="1" dirty="0" smtClean="0"/>
          </a:p>
          <a:p>
            <a:pPr>
              <a:lnSpc>
                <a:spcPct val="150000"/>
              </a:lnSpc>
            </a:pPr>
            <a:r>
              <a:rPr lang="hi-IN" b="1" dirty="0">
                <a:solidFill>
                  <a:srgbClr val="FF00FF"/>
                </a:solidFill>
              </a:rPr>
              <a:t>वामन</a:t>
            </a:r>
            <a:r>
              <a:rPr lang="hi-IN" b="1" dirty="0"/>
              <a:t> - शब्दाच्या अर्थाप्रमाणेच विशिष्ट प्रकारची पदावली हीसुद्धा काव्यातमहत्त्वाची असते हे स्पष्ट करण्यासाठी 'रीति: आत्मा काव्यस्य । विशिष्टा पदरचना रीतिः।' असे वामनाचे मत आहे</a:t>
            </a:r>
            <a:r>
              <a:rPr lang="hi-IN" b="1" dirty="0" smtClean="0"/>
              <a:t>.</a:t>
            </a:r>
            <a:endParaRPr lang="en-US" b="1" dirty="0" smtClean="0"/>
          </a:p>
          <a:p>
            <a:pPr>
              <a:lnSpc>
                <a:spcPct val="150000"/>
              </a:lnSpc>
            </a:pPr>
            <a:r>
              <a:rPr lang="hi-IN" b="1" dirty="0" smtClean="0">
                <a:solidFill>
                  <a:srgbClr val="FF00FF"/>
                </a:solidFill>
              </a:rPr>
              <a:t>आनंदवर्धन</a:t>
            </a:r>
            <a:r>
              <a:rPr lang="en-US" b="1" dirty="0" smtClean="0">
                <a:solidFill>
                  <a:srgbClr val="FF00FF"/>
                </a:solidFill>
              </a:rPr>
              <a:t>-</a:t>
            </a:r>
            <a:r>
              <a:rPr lang="hi-IN" b="1" dirty="0" smtClean="0"/>
              <a:t> </a:t>
            </a:r>
            <a:r>
              <a:rPr lang="hi-IN" b="1" dirty="0"/>
              <a:t>'काव्यस्यात्मा ध्वनीः' असे आनंदवर्धन </a:t>
            </a:r>
            <a:r>
              <a:rPr lang="hi-IN" b="1" dirty="0" smtClean="0"/>
              <a:t>मानतो</a:t>
            </a:r>
            <a:endParaRPr lang="en-US" b="1" dirty="0" smtClean="0"/>
          </a:p>
          <a:p>
            <a:pPr>
              <a:lnSpc>
                <a:spcPct val="150000"/>
              </a:lnSpc>
            </a:pPr>
            <a:r>
              <a:rPr lang="hi-IN" b="1" dirty="0">
                <a:solidFill>
                  <a:srgbClr val="FF00FF"/>
                </a:solidFill>
              </a:rPr>
              <a:t>विश्वनाथ पंडित </a:t>
            </a:r>
            <a:r>
              <a:rPr lang="en-US" b="1" dirty="0" smtClean="0">
                <a:solidFill>
                  <a:srgbClr val="FF00FF"/>
                </a:solidFill>
              </a:rPr>
              <a:t>-</a:t>
            </a:r>
            <a:r>
              <a:rPr lang="hi-IN" b="1" dirty="0"/>
              <a:t>'वाक्यं रसात्मकं काव्यम्।' </a:t>
            </a:r>
            <a:endParaRPr lang="en-US" b="1" dirty="0" smtClean="0"/>
          </a:p>
          <a:p>
            <a:pPr>
              <a:lnSpc>
                <a:spcPct val="150000"/>
              </a:lnSpc>
            </a:pPr>
            <a:r>
              <a:rPr lang="hi-IN" b="1" dirty="0">
                <a:solidFill>
                  <a:srgbClr val="FF00FF"/>
                </a:solidFill>
              </a:rPr>
              <a:t>कुंतक </a:t>
            </a:r>
            <a:r>
              <a:rPr lang="hi-IN" b="1" dirty="0"/>
              <a:t>- कुंतकाने 'वक्रोक्ती' या सौंदर्यतत्वाला प्राधान्य देऊन काव्याची . लक्षणे सूचित केली. 'वक्रोक्तिः काव्य जीवितम्' अशी त्यांची व्याख्या प्रसिद्ध आधारे आहे</a:t>
            </a:r>
            <a:endParaRPr lang="en-US" b="1" dirty="0"/>
          </a:p>
        </p:txBody>
      </p:sp>
    </p:spTree>
    <p:extLst>
      <p:ext uri="{BB962C8B-B14F-4D97-AF65-F5344CB8AC3E}">
        <p14:creationId xmlns:p14="http://schemas.microsoft.com/office/powerpoint/2010/main" val="2080391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1375144"/>
            <a:ext cx="7543800" cy="4939814"/>
          </a:xfrm>
          <a:prstGeom prst="rect">
            <a:avLst/>
          </a:prstGeom>
        </p:spPr>
        <p:txBody>
          <a:bodyPr wrap="square">
            <a:spAutoFit/>
          </a:bodyPr>
          <a:lstStyle/>
          <a:p>
            <a:pPr>
              <a:lnSpc>
                <a:spcPct val="150000"/>
              </a:lnSpc>
            </a:pPr>
            <a:r>
              <a:rPr lang="hi-IN" sz="1600" b="1" dirty="0">
                <a:solidFill>
                  <a:srgbClr val="FF0000"/>
                </a:solidFill>
              </a:rPr>
              <a:t>कोलरिज</a:t>
            </a:r>
            <a:r>
              <a:rPr lang="hi-IN" b="1" dirty="0">
                <a:solidFill>
                  <a:srgbClr val="7030A0"/>
                </a:solidFill>
              </a:rPr>
              <a:t> </a:t>
            </a:r>
            <a:r>
              <a:rPr lang="hi-IN" sz="1600" b="1" dirty="0"/>
              <a:t>याने काव्यातील शब्दक्रमाला महत्त्व दिले आहे. 'उत्तम शब्दांची उत्तम रचना म्हणजे काव्य' (</a:t>
            </a:r>
            <a:r>
              <a:rPr lang="en-US" sz="1600" b="1" dirty="0"/>
              <a:t>The best words in the best order) </a:t>
            </a:r>
            <a:r>
              <a:rPr lang="hi-IN" sz="1600" b="1" dirty="0"/>
              <a:t>अशी साहित्याची व्याख्या केली आहे</a:t>
            </a:r>
            <a:r>
              <a:rPr lang="hi-IN" sz="1600" b="1" dirty="0" smtClean="0"/>
              <a:t>.</a:t>
            </a:r>
            <a:endParaRPr lang="en-US" sz="1600" b="1" dirty="0" smtClean="0"/>
          </a:p>
          <a:p>
            <a:pPr>
              <a:lnSpc>
                <a:spcPct val="150000"/>
              </a:lnSpc>
            </a:pPr>
            <a:r>
              <a:rPr lang="hi-IN" sz="1600" b="1" dirty="0">
                <a:solidFill>
                  <a:srgbClr val="FF0000"/>
                </a:solidFill>
              </a:rPr>
              <a:t>कोर्टहॉप होर्प </a:t>
            </a:r>
            <a:r>
              <a:rPr lang="hi-IN" sz="1600" b="1" dirty="0"/>
              <a:t>- याने कल्पनात्मक विचार आणि भावनात्मक जाणीव या आधारे उच्च आनंद देणारे लेखन म्हणजे साहित्य असे म्हटले आहे. ('</a:t>
            </a:r>
            <a:r>
              <a:rPr lang="en-US" sz="1600" b="1" dirty="0"/>
              <a:t>Expression of imaginative thought and feeling in metrical language</a:t>
            </a:r>
            <a:r>
              <a:rPr lang="en-US" sz="1600" b="1" dirty="0" smtClean="0"/>
              <a:t>')</a:t>
            </a:r>
          </a:p>
          <a:p>
            <a:pPr>
              <a:lnSpc>
                <a:spcPct val="150000"/>
              </a:lnSpc>
            </a:pPr>
            <a:r>
              <a:rPr lang="hi-IN" sz="1600" b="1" dirty="0">
                <a:solidFill>
                  <a:srgbClr val="FF0000"/>
                </a:solidFill>
              </a:rPr>
              <a:t>वर्डस्वर्थ</a:t>
            </a:r>
            <a:r>
              <a:rPr lang="hi-IN" sz="1600" b="1" dirty="0"/>
              <a:t> - चिंतन, मनन, नवनिर्मिती अशा कवी व्यापारातील घटनांच्या आधारे उत्कट भावनांचा होणारा सहजोद्रेक म्हणजे काव्य, असे वर्डस्वर्थने म्हटले आहे. '</a:t>
            </a:r>
            <a:r>
              <a:rPr lang="en-US" sz="1600" b="1" dirty="0"/>
              <a:t>The spontaneous overflow of </a:t>
            </a:r>
            <a:r>
              <a:rPr lang="en-US" sz="1600" b="1" dirty="0" err="1"/>
              <a:t>powerfull</a:t>
            </a:r>
            <a:r>
              <a:rPr lang="en-US" sz="1600" b="1" dirty="0"/>
              <a:t> feelings' </a:t>
            </a:r>
            <a:endParaRPr lang="en-US" sz="1600" b="1" dirty="0" smtClean="0"/>
          </a:p>
          <a:p>
            <a:pPr>
              <a:lnSpc>
                <a:spcPct val="150000"/>
              </a:lnSpc>
            </a:pPr>
            <a:r>
              <a:rPr lang="hi-IN" sz="1600" b="1" dirty="0">
                <a:solidFill>
                  <a:srgbClr val="FF0000"/>
                </a:solidFill>
              </a:rPr>
              <a:t>एडगर्ड अॅलन पो </a:t>
            </a:r>
            <a:r>
              <a:rPr lang="hi-IN" sz="1600" b="1" dirty="0"/>
              <a:t>- याने काव्य म्हणजे सौंदर्याची लयबद्ध निर्मिती, असे म्हणून लयबद्ध सौंदर्यनिर्मितीला महत्त्व दिले</a:t>
            </a:r>
            <a:r>
              <a:rPr lang="hi-IN" sz="1600" b="1" dirty="0" smtClean="0"/>
              <a:t>.</a:t>
            </a:r>
            <a:endParaRPr lang="en-US" sz="1600" b="1" dirty="0" smtClean="0"/>
          </a:p>
          <a:p>
            <a:pPr>
              <a:lnSpc>
                <a:spcPct val="150000"/>
              </a:lnSpc>
            </a:pPr>
            <a:r>
              <a:rPr lang="hi-IN" sz="1600" b="1" dirty="0">
                <a:solidFill>
                  <a:srgbClr val="FF0000"/>
                </a:solidFill>
              </a:rPr>
              <a:t>रस्किन</a:t>
            </a:r>
            <a:r>
              <a:rPr lang="hi-IN" sz="1600" b="1" dirty="0"/>
              <a:t> </a:t>
            </a:r>
            <a:r>
              <a:rPr lang="en-US" sz="1600" b="1" dirty="0" smtClean="0"/>
              <a:t>-</a:t>
            </a:r>
            <a:r>
              <a:rPr lang="hi-IN" sz="1600" b="1" dirty="0" smtClean="0"/>
              <a:t>याच्या </a:t>
            </a:r>
            <a:r>
              <a:rPr lang="hi-IN" sz="1600" b="1" dirty="0"/>
              <a:t>मते, उदात्त भावनांची कल्पनेच्या साहाय्याने झालेली- . अभिव्यक्ती म्हणजे काव्य होय</a:t>
            </a:r>
            <a:r>
              <a:rPr lang="hi-IN" sz="1600" b="1" dirty="0" smtClean="0"/>
              <a:t>.</a:t>
            </a:r>
            <a:r>
              <a:rPr lang="en-US" sz="1600" b="1" dirty="0"/>
              <a:t> (The language of the Imagination and the Passions.)</a:t>
            </a:r>
          </a:p>
        </p:txBody>
      </p:sp>
      <p:sp>
        <p:nvSpPr>
          <p:cNvPr id="4" name="Rounded Rectangle 3"/>
          <p:cNvSpPr/>
          <p:nvPr/>
        </p:nvSpPr>
        <p:spPr>
          <a:xfrm>
            <a:off x="2019300" y="762000"/>
            <a:ext cx="4495800" cy="6096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b="1" dirty="0">
                <a:solidFill>
                  <a:srgbClr val="FF0066"/>
                </a:solidFill>
              </a:rPr>
              <a:t>१.१.२ पाश्चात्य साहित्यविचारातील व्याख्या</a:t>
            </a:r>
            <a:endParaRPr lang="en-US" b="1" dirty="0">
              <a:solidFill>
                <a:srgbClr val="FF0066"/>
              </a:solidFill>
            </a:endParaRPr>
          </a:p>
        </p:txBody>
      </p:sp>
    </p:spTree>
    <p:extLst>
      <p:ext uri="{BB962C8B-B14F-4D97-AF65-F5344CB8AC3E}">
        <p14:creationId xmlns:p14="http://schemas.microsoft.com/office/powerpoint/2010/main" val="4165046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33600" y="2514600"/>
            <a:ext cx="4343400" cy="10668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400" b="1" dirty="0">
                <a:solidFill>
                  <a:srgbClr val="7030A0"/>
                </a:solidFill>
              </a:rPr>
              <a:t>१.१.३ साहित्य अनुभवांचे विशेष</a:t>
            </a:r>
            <a:endParaRPr lang="en-US" sz="2400" b="1" dirty="0">
              <a:solidFill>
                <a:srgbClr val="7030A0"/>
              </a:solidFill>
            </a:endParaRPr>
          </a:p>
        </p:txBody>
      </p:sp>
    </p:spTree>
    <p:extLst>
      <p:ext uri="{BB962C8B-B14F-4D97-AF65-F5344CB8AC3E}">
        <p14:creationId xmlns:p14="http://schemas.microsoft.com/office/powerpoint/2010/main" val="136518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447800" y="1600200"/>
            <a:ext cx="4495800" cy="4572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400" b="1" dirty="0">
                <a:solidFill>
                  <a:srgbClr val="FF0066"/>
                </a:solidFill>
              </a:rPr>
              <a:t>१.२ साहित्याची प्रयोजने</a:t>
            </a:r>
            <a:endParaRPr lang="en-US" sz="2400" b="1" dirty="0">
              <a:solidFill>
                <a:srgbClr val="FF0066"/>
              </a:solidFill>
            </a:endParaRPr>
          </a:p>
        </p:txBody>
      </p:sp>
      <p:sp>
        <p:nvSpPr>
          <p:cNvPr id="4" name="Rectangle 3"/>
          <p:cNvSpPr/>
          <p:nvPr/>
        </p:nvSpPr>
        <p:spPr>
          <a:xfrm>
            <a:off x="990600" y="2209800"/>
            <a:ext cx="6781800" cy="2677656"/>
          </a:xfrm>
          <a:prstGeom prst="rect">
            <a:avLst/>
          </a:prstGeom>
        </p:spPr>
        <p:txBody>
          <a:bodyPr wrap="square">
            <a:spAutoFit/>
          </a:bodyPr>
          <a:lstStyle/>
          <a:p>
            <a:pPr>
              <a:lnSpc>
                <a:spcPct val="150000"/>
              </a:lnSpc>
            </a:pPr>
            <a:r>
              <a:rPr lang="hi-IN" sz="1600" b="1" dirty="0"/>
              <a:t>साहित्याच्या प्रयोजनाचा विचार भरतापासून (इ.स.पूर्व २००) आजपर्यंत केला गेला आहे. भरताप्रमाणेच भामह (इ.स. ६०० ते ७००), वामन (इ.स. ८००), अभिनवगुप्त (इ.स. ९७० ते १०२५) यांच्यापासून भा.रा. तांबे, ना.सी. फडके, आचार्य जावडेकर, अगदी आजचे डॉ. व. दि. कुलकर्णी, प्राचार्य म. सु. पाटील यांच्यापर्यंत 'साहित्य-प्रयोजन- विचार' मांडला गेलेला आहे. यात मम्मटाचा (इ.स. ११००) विचार विशेषतः महत्त्वाचा व सर्वमान्य ठरला. भालचंद्र खांडेकरांनी 'साहित्य विचार' या ग्रंथात या प्रश्नाचा सांगोपांग आढावा घेतला आहे. त्यांनी दिलेले विवेचन म्हणून मौलिक ठरते.</a:t>
            </a:r>
            <a:endParaRPr lang="en-US" sz="1600" b="1" dirty="0"/>
          </a:p>
        </p:txBody>
      </p:sp>
    </p:spTree>
    <p:extLst>
      <p:ext uri="{BB962C8B-B14F-4D97-AF65-F5344CB8AC3E}">
        <p14:creationId xmlns:p14="http://schemas.microsoft.com/office/powerpoint/2010/main" val="13317983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319</TotalTime>
  <Words>647</Words>
  <Application>Microsoft Office PowerPoint</Application>
  <PresentationFormat>On-screen Show (4:3)</PresentationFormat>
  <Paragraphs>79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Austin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Arts, Commerce and Science College.</dc:creator>
  <cp:lastModifiedBy>Pravara Physics</cp:lastModifiedBy>
  <cp:revision>45</cp:revision>
  <dcterms:created xsi:type="dcterms:W3CDTF">2006-08-16T00:00:00Z</dcterms:created>
  <dcterms:modified xsi:type="dcterms:W3CDTF">2023-08-21T15:45:22Z</dcterms:modified>
</cp:coreProperties>
</file>