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E21E5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24-Aug-23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24-Aug-23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24-Aug-23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24-Aug-23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24-Aug-23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24-Aug-23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24-Aug-23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24-Aug-23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24-Aug-23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24-Aug-23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24-Aug-23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24-Aug-23</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609600"/>
            <a:ext cx="7010400" cy="2590800"/>
          </a:xfrm>
          <a:solidFill>
            <a:srgbClr val="FFFF00"/>
          </a:solidFill>
        </p:spPr>
        <p:txBody>
          <a:bodyPr>
            <a:normAutofit fontScale="90000"/>
          </a:bodyPr>
          <a:lstStyle/>
          <a:p>
            <a:r>
              <a:rPr lang="mr-IN" b="1" dirty="0">
                <a:solidFill>
                  <a:srgbClr val="FF0000"/>
                </a:solidFill>
                <a:latin typeface="Kokila" pitchFamily="34" charset="0"/>
                <a:cs typeface="Kokila" pitchFamily="34" charset="0"/>
              </a:rPr>
              <a:t>लोकनेते डॉ. बाळासाहेब विखे पाटील</a:t>
            </a:r>
            <a:br>
              <a:rPr lang="mr-IN" b="1" dirty="0">
                <a:solidFill>
                  <a:srgbClr val="FF0000"/>
                </a:solidFill>
                <a:latin typeface="Kokila" pitchFamily="34" charset="0"/>
                <a:cs typeface="Kokila" pitchFamily="34" charset="0"/>
              </a:rPr>
            </a:br>
            <a:r>
              <a:rPr lang="mr-IN" b="1" dirty="0">
                <a:solidFill>
                  <a:srgbClr val="FF0000"/>
                </a:solidFill>
                <a:latin typeface="Kokila" pitchFamily="34" charset="0"/>
                <a:cs typeface="Kokila" pitchFamily="34" charset="0"/>
              </a:rPr>
              <a:t>(पद्मभूषण उपाधिने सन्मानित)</a:t>
            </a:r>
            <a:br>
              <a:rPr lang="mr-IN" b="1" dirty="0">
                <a:solidFill>
                  <a:srgbClr val="FF0000"/>
                </a:solidFill>
                <a:latin typeface="Kokila" pitchFamily="34" charset="0"/>
                <a:cs typeface="Kokila" pitchFamily="34" charset="0"/>
              </a:rPr>
            </a:br>
            <a:r>
              <a:rPr lang="mr-IN" b="1" dirty="0">
                <a:solidFill>
                  <a:srgbClr val="FF0000"/>
                </a:solidFill>
                <a:latin typeface="Kokila" pitchFamily="34" charset="0"/>
                <a:cs typeface="Kokila" pitchFamily="34" charset="0"/>
              </a:rPr>
              <a:t>प्रवरा ग्रामीण शिक्षण संस्थेचे, </a:t>
            </a:r>
            <a:br>
              <a:rPr lang="mr-IN" b="1" dirty="0">
                <a:solidFill>
                  <a:srgbClr val="FF0000"/>
                </a:solidFill>
                <a:latin typeface="Kokila" pitchFamily="34" charset="0"/>
                <a:cs typeface="Kokila" pitchFamily="34" charset="0"/>
              </a:rPr>
            </a:br>
            <a:r>
              <a:rPr lang="mr-IN" b="1" dirty="0">
                <a:solidFill>
                  <a:srgbClr val="FF0000"/>
                </a:solidFill>
                <a:latin typeface="Kokila" pitchFamily="34" charset="0"/>
                <a:cs typeface="Kokila" pitchFamily="34" charset="0"/>
              </a:rPr>
              <a:t>कला,वाणिज्य व विज्ञान महाविद्यालय,अळकुटी</a:t>
            </a:r>
            <a:r>
              <a:rPr lang="mr-IN" dirty="0">
                <a:solidFill>
                  <a:srgbClr val="FF0000"/>
                </a:solidFill>
                <a:latin typeface="Kokila" pitchFamily="34" charset="0"/>
                <a:cs typeface="Kokila" pitchFamily="34" charset="0"/>
              </a:rPr>
              <a:t> </a:t>
            </a:r>
            <a:endParaRPr lang="en-US" dirty="0">
              <a:solidFill>
                <a:srgbClr val="FF0000"/>
              </a:solidFill>
            </a:endParaRPr>
          </a:p>
        </p:txBody>
      </p:sp>
      <p:sp>
        <p:nvSpPr>
          <p:cNvPr id="3" name="Subtitle 2"/>
          <p:cNvSpPr>
            <a:spLocks noGrp="1"/>
          </p:cNvSpPr>
          <p:nvPr>
            <p:ph type="subTitle" idx="1"/>
          </p:nvPr>
        </p:nvSpPr>
        <p:spPr>
          <a:xfrm>
            <a:off x="1371600" y="3352800"/>
            <a:ext cx="6400800" cy="1524000"/>
          </a:xfrm>
          <a:solidFill>
            <a:srgbClr val="00B050"/>
          </a:solidFill>
        </p:spPr>
        <p:txBody>
          <a:bodyPr>
            <a:normAutofit fontScale="92500" lnSpcReduction="10000"/>
          </a:bodyPr>
          <a:lstStyle/>
          <a:p>
            <a:r>
              <a:rPr lang="mr-IN" sz="3200" b="1" dirty="0">
                <a:solidFill>
                  <a:srgbClr val="FFFF00"/>
                </a:solidFill>
                <a:latin typeface="Kokila" pitchFamily="34" charset="0"/>
                <a:cs typeface="Kokila" pitchFamily="34" charset="0"/>
              </a:rPr>
              <a:t>विषय :- </a:t>
            </a:r>
            <a:r>
              <a:rPr lang="mr-IN" sz="3200" b="1" dirty="0" smtClean="0">
                <a:solidFill>
                  <a:srgbClr val="FFFF00"/>
                </a:solidFill>
                <a:latin typeface="Kokila" pitchFamily="34" charset="0"/>
                <a:cs typeface="Kokila" pitchFamily="34" charset="0"/>
              </a:rPr>
              <a:t>व्यवसाय व्यवस्थापन </a:t>
            </a:r>
            <a:endParaRPr lang="mr-IN" sz="3200" b="1" dirty="0">
              <a:solidFill>
                <a:srgbClr val="FFFF00"/>
              </a:solidFill>
              <a:latin typeface="Kokila" pitchFamily="34" charset="0"/>
              <a:cs typeface="Kokila" pitchFamily="34" charset="0"/>
            </a:endParaRPr>
          </a:p>
          <a:p>
            <a:r>
              <a:rPr lang="mr-IN" sz="3200" b="1" dirty="0">
                <a:solidFill>
                  <a:srgbClr val="FFFF00"/>
                </a:solidFill>
                <a:latin typeface="Kokila" pitchFamily="34" charset="0"/>
                <a:cs typeface="Kokila" pitchFamily="34" charset="0"/>
              </a:rPr>
              <a:t>वर्ग :- </a:t>
            </a:r>
            <a:r>
              <a:rPr lang="mr-IN" sz="3200" b="1" dirty="0" smtClean="0">
                <a:solidFill>
                  <a:srgbClr val="FFFF00"/>
                </a:solidFill>
                <a:latin typeface="Kokila" pitchFamily="34" charset="0"/>
                <a:cs typeface="Kokila" pitchFamily="34" charset="0"/>
              </a:rPr>
              <a:t>एस.वाय.बी.कॉम</a:t>
            </a:r>
            <a:endParaRPr lang="mr-IN" sz="3200" b="1" dirty="0">
              <a:solidFill>
                <a:srgbClr val="FFFF00"/>
              </a:solidFill>
              <a:latin typeface="Kokila" pitchFamily="34" charset="0"/>
              <a:cs typeface="Kokila" pitchFamily="34" charset="0"/>
            </a:endParaRPr>
          </a:p>
          <a:p>
            <a:r>
              <a:rPr lang="mr-IN" sz="3200" b="1" dirty="0" smtClean="0">
                <a:solidFill>
                  <a:srgbClr val="FFFF00"/>
                </a:solidFill>
                <a:latin typeface="Kokila" pitchFamily="34" charset="0"/>
                <a:cs typeface="Kokila" pitchFamily="34" charset="0"/>
              </a:rPr>
              <a:t>डॉ</a:t>
            </a:r>
            <a:r>
              <a:rPr lang="mr-IN" sz="3200" b="1" dirty="0">
                <a:solidFill>
                  <a:srgbClr val="FFFF00"/>
                </a:solidFill>
                <a:latin typeface="Kokila" pitchFamily="34" charset="0"/>
                <a:cs typeface="Kokila" pitchFamily="34" charset="0"/>
              </a:rPr>
              <a:t>. </a:t>
            </a:r>
            <a:r>
              <a:rPr lang="mr-IN" sz="3200" b="1" dirty="0" smtClean="0">
                <a:solidFill>
                  <a:srgbClr val="FFFF00"/>
                </a:solidFill>
                <a:latin typeface="Kokila" pitchFamily="34" charset="0"/>
                <a:cs typeface="Kokila" pitchFamily="34" charset="0"/>
              </a:rPr>
              <a:t>थोरात एस.एस.</a:t>
            </a:r>
            <a:endParaRPr lang="en-US" sz="3200" b="1" dirty="0">
              <a:solidFill>
                <a:srgbClr val="FFFF00"/>
              </a:solidFill>
              <a:latin typeface="Kokila" pitchFamily="34" charset="0"/>
              <a:cs typeface="Kokila" pitchFamily="34" charset="0"/>
            </a:endParaRPr>
          </a:p>
          <a:p>
            <a:endParaRPr lang="en-US" dirty="0">
              <a:solidFill>
                <a:schemeClr val="tx1"/>
              </a:solidFill>
              <a:latin typeface="Kokila" pitchFamily="34" charset="0"/>
              <a:cs typeface="Kokila" pitchFamily="34" charset="0"/>
            </a:endParaRPr>
          </a:p>
          <a:p>
            <a:endParaRPr lang="en-US" dirty="0"/>
          </a:p>
        </p:txBody>
      </p:sp>
    </p:spTree>
    <p:extLst>
      <p:ext uri="{BB962C8B-B14F-4D97-AF65-F5344CB8AC3E}">
        <p14:creationId xmlns:p14="http://schemas.microsoft.com/office/powerpoint/2010/main" val="1217411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accent5">
              <a:lumMod val="60000"/>
              <a:lumOff val="40000"/>
            </a:schemeClr>
          </a:solidFill>
        </p:spPr>
        <p:txBody>
          <a:bodyPr>
            <a:normAutofit/>
          </a:bodyPr>
          <a:lstStyle/>
          <a:p>
            <a:r>
              <a:rPr lang="mr-IN" sz="5400" b="1" dirty="0" smtClean="0">
                <a:solidFill>
                  <a:srgbClr val="FF0000"/>
                </a:solidFill>
                <a:latin typeface="Kokila" pitchFamily="34" charset="0"/>
                <a:cs typeface="Kokila" pitchFamily="34" charset="0"/>
              </a:rPr>
              <a:t>व्यवस्थापन-स्वरूप आणि व्यवस्थापन विचार विकास </a:t>
            </a:r>
            <a:endParaRPr lang="en-US" sz="5400" b="1" dirty="0">
              <a:solidFill>
                <a:srgbClr val="FF0000"/>
              </a:solidFill>
              <a:latin typeface="Kokila" pitchFamily="34" charset="0"/>
              <a:cs typeface="Kokila" pitchFamily="34" charset="0"/>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863503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762000"/>
          </a:xfrm>
          <a:solidFill>
            <a:srgbClr val="FF0000"/>
          </a:solidFill>
        </p:spPr>
        <p:txBody>
          <a:bodyPr>
            <a:normAutofit fontScale="90000"/>
          </a:bodyPr>
          <a:lstStyle/>
          <a:p>
            <a:r>
              <a:rPr lang="mr-IN" b="1" dirty="0" smtClean="0">
                <a:solidFill>
                  <a:srgbClr val="FFFF00"/>
                </a:solidFill>
                <a:latin typeface="Kokila" pitchFamily="34" charset="0"/>
                <a:cs typeface="Kokila" pitchFamily="34" charset="0"/>
              </a:rPr>
              <a:t/>
            </a:r>
            <a:br>
              <a:rPr lang="mr-IN" b="1" dirty="0" smtClean="0">
                <a:solidFill>
                  <a:srgbClr val="FFFF00"/>
                </a:solidFill>
                <a:latin typeface="Kokila" pitchFamily="34" charset="0"/>
                <a:cs typeface="Kokila" pitchFamily="34" charset="0"/>
              </a:rPr>
            </a:br>
            <a:r>
              <a:rPr lang="mr-IN" b="1" dirty="0">
                <a:solidFill>
                  <a:srgbClr val="FFFF00"/>
                </a:solidFill>
                <a:latin typeface="Kokila" pitchFamily="34" charset="0"/>
                <a:cs typeface="Kokila" pitchFamily="34" charset="0"/>
              </a:rPr>
              <a:t/>
            </a:r>
            <a:br>
              <a:rPr lang="mr-IN" b="1" dirty="0">
                <a:solidFill>
                  <a:srgbClr val="FFFF00"/>
                </a:solidFill>
                <a:latin typeface="Kokila" pitchFamily="34" charset="0"/>
                <a:cs typeface="Kokila" pitchFamily="34" charset="0"/>
              </a:rPr>
            </a:br>
            <a:r>
              <a:rPr lang="mr-IN" b="1" dirty="0" smtClean="0">
                <a:solidFill>
                  <a:srgbClr val="FFFF00"/>
                </a:solidFill>
                <a:latin typeface="Kokila" pitchFamily="34" charset="0"/>
                <a:cs typeface="Kokila" pitchFamily="34" charset="0"/>
              </a:rPr>
              <a:t/>
            </a:r>
            <a:br>
              <a:rPr lang="mr-IN" b="1" dirty="0" smtClean="0">
                <a:solidFill>
                  <a:srgbClr val="FFFF00"/>
                </a:solidFill>
                <a:latin typeface="Kokila" pitchFamily="34" charset="0"/>
                <a:cs typeface="Kokila" pitchFamily="34" charset="0"/>
              </a:rPr>
            </a:br>
            <a:r>
              <a:rPr lang="mr-IN" b="1" dirty="0">
                <a:solidFill>
                  <a:srgbClr val="FFFF00"/>
                </a:solidFill>
                <a:latin typeface="Kokila" pitchFamily="34" charset="0"/>
                <a:cs typeface="Kokila" pitchFamily="34" charset="0"/>
              </a:rPr>
              <a:t/>
            </a:r>
            <a:br>
              <a:rPr lang="mr-IN" b="1" dirty="0">
                <a:solidFill>
                  <a:srgbClr val="FFFF00"/>
                </a:solidFill>
                <a:latin typeface="Kokila" pitchFamily="34" charset="0"/>
                <a:cs typeface="Kokila" pitchFamily="34" charset="0"/>
              </a:rPr>
            </a:br>
            <a:r>
              <a:rPr lang="mr-IN" b="1" dirty="0" smtClean="0">
                <a:solidFill>
                  <a:srgbClr val="FFFF00"/>
                </a:solidFill>
                <a:latin typeface="Kokila" pitchFamily="34" charset="0"/>
                <a:cs typeface="Kokila" pitchFamily="34" charset="0"/>
              </a:rPr>
              <a:t/>
            </a:r>
            <a:br>
              <a:rPr lang="mr-IN" b="1" dirty="0" smtClean="0">
                <a:solidFill>
                  <a:srgbClr val="FFFF00"/>
                </a:solidFill>
                <a:latin typeface="Kokila" pitchFamily="34" charset="0"/>
                <a:cs typeface="Kokila" pitchFamily="34" charset="0"/>
              </a:rPr>
            </a:br>
            <a:r>
              <a:rPr lang="mr-IN" b="1" dirty="0">
                <a:solidFill>
                  <a:srgbClr val="FFFF00"/>
                </a:solidFill>
                <a:latin typeface="Kokila" pitchFamily="34" charset="0"/>
                <a:cs typeface="Kokila" pitchFamily="34" charset="0"/>
              </a:rPr>
              <a:t/>
            </a:r>
            <a:br>
              <a:rPr lang="mr-IN" b="1" dirty="0">
                <a:solidFill>
                  <a:srgbClr val="FFFF00"/>
                </a:solidFill>
                <a:latin typeface="Kokila" pitchFamily="34" charset="0"/>
                <a:cs typeface="Kokila" pitchFamily="34" charset="0"/>
              </a:rPr>
            </a:br>
            <a:r>
              <a:rPr lang="mr-IN" b="1" dirty="0" smtClean="0">
                <a:solidFill>
                  <a:srgbClr val="FFFF00"/>
                </a:solidFill>
                <a:latin typeface="Kokila" pitchFamily="34" charset="0"/>
                <a:cs typeface="Kokila" pitchFamily="34" charset="0"/>
              </a:rPr>
              <a:t/>
            </a:r>
            <a:br>
              <a:rPr lang="mr-IN" b="1" dirty="0" smtClean="0">
                <a:solidFill>
                  <a:srgbClr val="FFFF00"/>
                </a:solidFill>
                <a:latin typeface="Kokila" pitchFamily="34" charset="0"/>
                <a:cs typeface="Kokila" pitchFamily="34" charset="0"/>
              </a:rPr>
            </a:br>
            <a:r>
              <a:rPr lang="mr-IN" b="1" dirty="0">
                <a:solidFill>
                  <a:srgbClr val="FFFF00"/>
                </a:solidFill>
                <a:latin typeface="Kokila" pitchFamily="34" charset="0"/>
                <a:cs typeface="Kokila" pitchFamily="34" charset="0"/>
              </a:rPr>
              <a:t/>
            </a:r>
            <a:br>
              <a:rPr lang="mr-IN" b="1" dirty="0">
                <a:solidFill>
                  <a:srgbClr val="FFFF00"/>
                </a:solidFill>
                <a:latin typeface="Kokila" pitchFamily="34" charset="0"/>
                <a:cs typeface="Kokila" pitchFamily="34" charset="0"/>
              </a:rPr>
            </a:br>
            <a:r>
              <a:rPr lang="mr-IN" b="1" dirty="0" smtClean="0">
                <a:solidFill>
                  <a:srgbClr val="FFFF00"/>
                </a:solidFill>
                <a:latin typeface="Kokila" pitchFamily="34" charset="0"/>
                <a:cs typeface="Kokila" pitchFamily="34" charset="0"/>
              </a:rPr>
              <a:t/>
            </a:r>
            <a:br>
              <a:rPr lang="mr-IN" b="1" dirty="0" smtClean="0">
                <a:solidFill>
                  <a:srgbClr val="FFFF00"/>
                </a:solidFill>
                <a:latin typeface="Kokila" pitchFamily="34" charset="0"/>
                <a:cs typeface="Kokila" pitchFamily="34" charset="0"/>
              </a:rPr>
            </a:br>
            <a:r>
              <a:rPr lang="mr-IN" b="1" dirty="0">
                <a:solidFill>
                  <a:srgbClr val="FFFF00"/>
                </a:solidFill>
                <a:latin typeface="Kokila" pitchFamily="34" charset="0"/>
                <a:cs typeface="Kokila" pitchFamily="34" charset="0"/>
              </a:rPr>
              <a:t/>
            </a:r>
            <a:br>
              <a:rPr lang="mr-IN" b="1" dirty="0">
                <a:solidFill>
                  <a:srgbClr val="FFFF00"/>
                </a:solidFill>
                <a:latin typeface="Kokila" pitchFamily="34" charset="0"/>
                <a:cs typeface="Kokila" pitchFamily="34" charset="0"/>
              </a:rPr>
            </a:br>
            <a:r>
              <a:rPr lang="mr-IN" b="1" dirty="0" smtClean="0">
                <a:solidFill>
                  <a:srgbClr val="FFFF00"/>
                </a:solidFill>
                <a:latin typeface="Kokila" pitchFamily="34" charset="0"/>
                <a:cs typeface="Kokila" pitchFamily="34" charset="0"/>
              </a:rPr>
              <a:t/>
            </a:r>
            <a:br>
              <a:rPr lang="mr-IN" b="1" dirty="0" smtClean="0">
                <a:solidFill>
                  <a:srgbClr val="FFFF00"/>
                </a:solidFill>
                <a:latin typeface="Kokila" pitchFamily="34" charset="0"/>
                <a:cs typeface="Kokila" pitchFamily="34" charset="0"/>
              </a:rPr>
            </a:br>
            <a:r>
              <a:rPr lang="mr-IN" dirty="0"/>
              <a:t/>
            </a:r>
            <a:br>
              <a:rPr lang="mr-IN" dirty="0"/>
            </a:br>
            <a:r>
              <a:rPr lang="mr-IN" b="1" dirty="0">
                <a:solidFill>
                  <a:srgbClr val="FFFF00"/>
                </a:solidFill>
                <a:latin typeface="Kokila" pitchFamily="34" charset="0"/>
                <a:cs typeface="Kokila" pitchFamily="34" charset="0"/>
              </a:rPr>
              <a:t>प्रस्तावना</a:t>
            </a:r>
            <a:r>
              <a:rPr lang="mr-IN" b="1" dirty="0" smtClean="0">
                <a:solidFill>
                  <a:srgbClr val="FFFF00"/>
                </a:solidFill>
                <a:latin typeface="Kokila" pitchFamily="34" charset="0"/>
                <a:cs typeface="Kokila" pitchFamily="34" charset="0"/>
              </a:rPr>
              <a:t>                                                                                               </a:t>
            </a:r>
            <a:endParaRPr lang="en-US" dirty="0"/>
          </a:p>
        </p:txBody>
      </p:sp>
      <p:sp>
        <p:nvSpPr>
          <p:cNvPr id="3" name="Subtitle 2"/>
          <p:cNvSpPr>
            <a:spLocks noGrp="1"/>
          </p:cNvSpPr>
          <p:nvPr>
            <p:ph type="subTitle" idx="1"/>
          </p:nvPr>
        </p:nvSpPr>
        <p:spPr>
          <a:xfrm>
            <a:off x="609600" y="1752600"/>
            <a:ext cx="7924800" cy="3505200"/>
          </a:xfrm>
          <a:solidFill>
            <a:srgbClr val="FFC000"/>
          </a:solidFill>
        </p:spPr>
        <p:txBody>
          <a:bodyPr>
            <a:normAutofit/>
          </a:bodyPr>
          <a:lstStyle/>
          <a:p>
            <a:pPr algn="just"/>
            <a:r>
              <a:rPr lang="mr-IN" sz="2400" dirty="0" smtClean="0">
                <a:latin typeface="Kokila" pitchFamily="34" charset="0"/>
                <a:cs typeface="Kokila" pitchFamily="34" charset="0"/>
              </a:rPr>
              <a:t>      </a:t>
            </a:r>
            <a:r>
              <a:rPr lang="mr-IN" sz="2800" dirty="0" smtClean="0">
                <a:solidFill>
                  <a:schemeClr val="tx1"/>
                </a:solidFill>
                <a:latin typeface="Kokila" pitchFamily="34" charset="0"/>
                <a:cs typeface="Kokila" pitchFamily="34" charset="0"/>
              </a:rPr>
              <a:t>व्यवस्थापन </a:t>
            </a:r>
            <a:r>
              <a:rPr lang="mr-IN" sz="2800" dirty="0">
                <a:solidFill>
                  <a:schemeClr val="tx1"/>
                </a:solidFill>
                <a:latin typeface="Kokila" pitchFamily="34" charset="0"/>
                <a:cs typeface="Kokila" pitchFamily="34" charset="0"/>
              </a:rPr>
              <a:t>शास्त्राची सुरुवात अलीकडच्या काळात एक स्वतंत्र्य अभ्यास तरी अभ्यास विषय म्हणून उदयास आली आहे. दीर्घकाळ </a:t>
            </a:r>
            <a:r>
              <a:rPr lang="mr-IN" sz="2800" dirty="0" smtClean="0">
                <a:solidFill>
                  <a:schemeClr val="tx1"/>
                </a:solidFill>
                <a:latin typeface="Kokila" pitchFamily="34" charset="0"/>
                <a:cs typeface="Kokila" pitchFamily="34" charset="0"/>
              </a:rPr>
              <a:t>अर्थशास्त्राचा एक </a:t>
            </a:r>
            <a:r>
              <a:rPr lang="mr-IN" sz="2800" dirty="0">
                <a:solidFill>
                  <a:schemeClr val="tx1"/>
                </a:solidFill>
                <a:latin typeface="Kokila" pitchFamily="34" charset="0"/>
                <a:cs typeface="Kokila" pitchFamily="34" charset="0"/>
              </a:rPr>
              <a:t>भाग म्हणून मानला जात असे. औद्योगिक </a:t>
            </a:r>
            <a:r>
              <a:rPr lang="mr-IN" sz="2800" dirty="0" smtClean="0">
                <a:solidFill>
                  <a:schemeClr val="tx1"/>
                </a:solidFill>
                <a:latin typeface="Kokila" pitchFamily="34" charset="0"/>
                <a:cs typeface="Kokila" pitchFamily="34" charset="0"/>
              </a:rPr>
              <a:t>क्रांतीनंतर</a:t>
            </a:r>
            <a:r>
              <a:rPr lang="mr-IN" sz="2800" dirty="0">
                <a:solidFill>
                  <a:schemeClr val="tx1"/>
                </a:solidFill>
                <a:latin typeface="Kokila" pitchFamily="34" charset="0"/>
                <a:cs typeface="Kokila" pitchFamily="34" charset="0"/>
              </a:rPr>
              <a:t> </a:t>
            </a:r>
            <a:r>
              <a:rPr lang="mr-IN" sz="2800" dirty="0" smtClean="0">
                <a:solidFill>
                  <a:schemeClr val="tx1"/>
                </a:solidFill>
                <a:latin typeface="Kokila" pitchFamily="34" charset="0"/>
                <a:cs typeface="Kokila" pitchFamily="34" charset="0"/>
              </a:rPr>
              <a:t>नव्याने </a:t>
            </a:r>
            <a:r>
              <a:rPr lang="mr-IN" sz="2800" dirty="0">
                <a:solidFill>
                  <a:schemeClr val="tx1"/>
                </a:solidFill>
                <a:latin typeface="Kokila" pitchFamily="34" charset="0"/>
                <a:cs typeface="Kokila" pitchFamily="34" charset="0"/>
              </a:rPr>
              <a:t>झपाट्याने उभे राहिलेले कारखाने वेगाने उपलब्ध झाली. बदलती आर्थिक परिस्थिती आणि सामाजिक </a:t>
            </a:r>
            <a:r>
              <a:rPr lang="mr-IN" sz="2800" dirty="0" smtClean="0">
                <a:solidFill>
                  <a:schemeClr val="tx1"/>
                </a:solidFill>
                <a:latin typeface="Kokila" pitchFamily="34" charset="0"/>
                <a:cs typeface="Kokila" pitchFamily="34" charset="0"/>
              </a:rPr>
              <a:t>परिस्थिती</a:t>
            </a:r>
            <a:r>
              <a:rPr lang="mr-IN" sz="2800" dirty="0">
                <a:solidFill>
                  <a:schemeClr val="tx1"/>
                </a:solidFill>
                <a:latin typeface="Kokila" pitchFamily="34" charset="0"/>
                <a:cs typeface="Kokila" pitchFamily="34" charset="0"/>
              </a:rPr>
              <a:t> </a:t>
            </a:r>
            <a:r>
              <a:rPr lang="mr-IN" sz="2800" dirty="0" smtClean="0">
                <a:solidFill>
                  <a:schemeClr val="tx1"/>
                </a:solidFill>
                <a:latin typeface="Kokila" pitchFamily="34" charset="0"/>
                <a:cs typeface="Kokila" pitchFamily="34" charset="0"/>
              </a:rPr>
              <a:t>अशा </a:t>
            </a:r>
            <a:r>
              <a:rPr lang="mr-IN" sz="2800" dirty="0">
                <a:solidFill>
                  <a:schemeClr val="tx1"/>
                </a:solidFill>
                <a:latin typeface="Kokila" pitchFamily="34" charset="0"/>
                <a:cs typeface="Kokila" pitchFamily="34" charset="0"/>
              </a:rPr>
              <a:t>अनेक कारणाने उपलब्ध असलेले व्यवस्थापन विषयाचे ज्ञान अपुरे आहे त्रोटक आहे,असे स्पष्ट जाणवू लागले.अशा औद्योगिक वातावरणात व्यवस्थापनाची गरज भासू लागली. त्यातुन संकल्पना, तत्त्वे इतर ज्ञानशाखा यांच्या विचार प्रक्रियेतून </a:t>
            </a:r>
            <a:r>
              <a:rPr lang="mr-IN" sz="2800" dirty="0" smtClean="0">
                <a:solidFill>
                  <a:schemeClr val="tx1"/>
                </a:solidFill>
                <a:latin typeface="Kokila" pitchFamily="34" charset="0"/>
                <a:cs typeface="Kokila" pitchFamily="34" charset="0"/>
              </a:rPr>
              <a:t>व्यवस्थापनशास्त्र</a:t>
            </a:r>
            <a:r>
              <a:rPr lang="mr-IN" sz="2800" dirty="0">
                <a:solidFill>
                  <a:schemeClr val="tx1"/>
                </a:solidFill>
                <a:latin typeface="Kokila" pitchFamily="34" charset="0"/>
                <a:cs typeface="Kokila" pitchFamily="34" charset="0"/>
              </a:rPr>
              <a:t> </a:t>
            </a:r>
            <a:r>
              <a:rPr lang="mr-IN" sz="2800" dirty="0" smtClean="0">
                <a:solidFill>
                  <a:schemeClr val="tx1"/>
                </a:solidFill>
                <a:latin typeface="Kokila" pitchFamily="34" charset="0"/>
                <a:cs typeface="Kokila" pitchFamily="34" charset="0"/>
              </a:rPr>
              <a:t>हा </a:t>
            </a:r>
            <a:r>
              <a:rPr lang="mr-IN" sz="2800" dirty="0">
                <a:solidFill>
                  <a:schemeClr val="tx1"/>
                </a:solidFill>
                <a:latin typeface="Kokila" pitchFamily="34" charset="0"/>
                <a:cs typeface="Kokila" pitchFamily="34" charset="0"/>
              </a:rPr>
              <a:t>एक स्वतंत्र </a:t>
            </a:r>
            <a:r>
              <a:rPr lang="mr-IN" sz="2800" dirty="0" smtClean="0">
                <a:solidFill>
                  <a:schemeClr val="tx1"/>
                </a:solidFill>
                <a:latin typeface="Kokila" pitchFamily="34" charset="0"/>
                <a:cs typeface="Kokila" pitchFamily="34" charset="0"/>
              </a:rPr>
              <a:t>अभ्यास </a:t>
            </a:r>
            <a:r>
              <a:rPr lang="mr-IN" sz="2800" dirty="0">
                <a:solidFill>
                  <a:schemeClr val="tx1"/>
                </a:solidFill>
                <a:latin typeface="Kokila" pitchFamily="34" charset="0"/>
                <a:cs typeface="Kokila" pitchFamily="34" charset="0"/>
              </a:rPr>
              <a:t> विषय म्हणून विकसित झाला.</a:t>
            </a:r>
            <a:endParaRPr lang="en-US" sz="2800" dirty="0">
              <a:solidFill>
                <a:schemeClr val="tx1"/>
              </a:solidFill>
              <a:latin typeface="Kokila" pitchFamily="34" charset="0"/>
              <a:cs typeface="Kokila" pitchFamily="34" charset="0"/>
            </a:endParaRPr>
          </a:p>
        </p:txBody>
      </p:sp>
    </p:spTree>
    <p:extLst>
      <p:ext uri="{BB962C8B-B14F-4D97-AF65-F5344CB8AC3E}">
        <p14:creationId xmlns:p14="http://schemas.microsoft.com/office/powerpoint/2010/main" val="1216631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85800"/>
            <a:ext cx="8077200" cy="685800"/>
          </a:xfrm>
          <a:solidFill>
            <a:srgbClr val="FF0000"/>
          </a:solidFill>
        </p:spPr>
        <p:txBody>
          <a:bodyPr>
            <a:normAutofit fontScale="90000"/>
          </a:bodyPr>
          <a:lstStyle/>
          <a:p>
            <a:r>
              <a:rPr lang="mr-IN" b="1" dirty="0" smtClean="0">
                <a:solidFill>
                  <a:srgbClr val="FFFF00"/>
                </a:solidFill>
                <a:latin typeface="Kokila" pitchFamily="34" charset="0"/>
                <a:cs typeface="Kokila" pitchFamily="34" charset="0"/>
              </a:rPr>
              <a:t>व्यवस्थापन संकल्पना आणि अर्थ </a:t>
            </a:r>
            <a:endParaRPr lang="en-US" b="1" dirty="0">
              <a:solidFill>
                <a:srgbClr val="FFFF00"/>
              </a:solidFill>
              <a:latin typeface="Kokila" pitchFamily="34" charset="0"/>
              <a:cs typeface="Kokila" pitchFamily="34" charset="0"/>
            </a:endParaRPr>
          </a:p>
        </p:txBody>
      </p:sp>
      <p:sp>
        <p:nvSpPr>
          <p:cNvPr id="3" name="Subtitle 2"/>
          <p:cNvSpPr>
            <a:spLocks noGrp="1"/>
          </p:cNvSpPr>
          <p:nvPr>
            <p:ph type="subTitle" idx="1"/>
          </p:nvPr>
        </p:nvSpPr>
        <p:spPr>
          <a:xfrm>
            <a:off x="533400" y="1447800"/>
            <a:ext cx="8077200" cy="3809999"/>
          </a:xfrm>
          <a:solidFill>
            <a:srgbClr val="FFC000"/>
          </a:solidFill>
        </p:spPr>
        <p:txBody>
          <a:bodyPr>
            <a:noAutofit/>
          </a:bodyPr>
          <a:lstStyle/>
          <a:p>
            <a:pPr algn="just"/>
            <a:r>
              <a:rPr lang="mr-IN" sz="2400" dirty="0" smtClean="0">
                <a:latin typeface="Kokila" pitchFamily="34" charset="0"/>
                <a:cs typeface="Kokila" pitchFamily="34" charset="0"/>
              </a:rPr>
              <a:t>          </a:t>
            </a:r>
            <a:r>
              <a:rPr lang="mr-IN" sz="2400" dirty="0" smtClean="0">
                <a:solidFill>
                  <a:schemeClr val="tx1"/>
                </a:solidFill>
                <a:latin typeface="Kokila" pitchFamily="34" charset="0"/>
                <a:cs typeface="Kokila" pitchFamily="34" charset="0"/>
              </a:rPr>
              <a:t>व्यवस्थापन</a:t>
            </a:r>
            <a:r>
              <a:rPr lang="mr-IN" sz="2400" dirty="0">
                <a:solidFill>
                  <a:schemeClr val="tx1"/>
                </a:solidFill>
                <a:latin typeface="Kokila" pitchFamily="34" charset="0"/>
                <a:cs typeface="Kokila" pitchFamily="34" charset="0"/>
              </a:rPr>
              <a:t> हा एक आधुनिक काळातील परवलीचा शब्द बनला आहे. प्रत्येक कृती ही व्यवस्थापना भोवती फिरत असते. इतरांना कडून काम करून घेण्याची कला म्हणजे व्यवस्थापन होय. व्यवस्थापन म्हणजे नियोजन करणे ,संघटन करणे ,समन्वय साधने ,प्रेरणा देणे व मार्गदर्शन करणे आणि नियंत्रण करणे होय</a:t>
            </a:r>
            <a:r>
              <a:rPr lang="mr-IN" sz="2400" dirty="0" smtClean="0">
                <a:solidFill>
                  <a:schemeClr val="tx1"/>
                </a:solidFill>
                <a:latin typeface="Kokila" pitchFamily="34" charset="0"/>
                <a:cs typeface="Kokila" pitchFamily="34" charset="0"/>
              </a:rPr>
              <a:t>.</a:t>
            </a:r>
          </a:p>
          <a:p>
            <a:pPr algn="just"/>
            <a:endParaRPr lang="mr-IN" sz="2400" dirty="0">
              <a:solidFill>
                <a:schemeClr val="tx1"/>
              </a:solidFill>
              <a:latin typeface="Kokila" pitchFamily="34" charset="0"/>
              <a:cs typeface="Kokila" pitchFamily="34" charset="0"/>
            </a:endParaRPr>
          </a:p>
          <a:p>
            <a:pPr algn="just"/>
            <a:r>
              <a:rPr lang="mr-IN" sz="2400" b="1" dirty="0" smtClean="0">
                <a:solidFill>
                  <a:schemeClr val="tx1"/>
                </a:solidFill>
                <a:latin typeface="Kokila" pitchFamily="34" charset="0"/>
                <a:cs typeface="Kokila" pitchFamily="34" charset="0"/>
              </a:rPr>
              <a:t>व्याख्या –</a:t>
            </a:r>
          </a:p>
          <a:p>
            <a:pPr algn="just"/>
            <a:r>
              <a:rPr lang="mr-IN" sz="2400" b="1" dirty="0">
                <a:solidFill>
                  <a:schemeClr val="tx1"/>
                </a:solidFill>
                <a:latin typeface="Kokila" pitchFamily="34" charset="0"/>
                <a:cs typeface="Kokila" pitchFamily="34" charset="0"/>
              </a:rPr>
              <a:t> </a:t>
            </a:r>
            <a:r>
              <a:rPr lang="mr-IN" sz="2400" b="1" dirty="0" smtClean="0">
                <a:solidFill>
                  <a:schemeClr val="tx1"/>
                </a:solidFill>
                <a:latin typeface="Kokila" pitchFamily="34" charset="0"/>
                <a:cs typeface="Kokila" pitchFamily="34" charset="0"/>
              </a:rPr>
              <a:t>            “उपलब्ध साधनांच्या साहाय्याने व्यवसायाची सामान्य उद्दिष्टे साध्य करण्याचे कार्य म्हणजे  व्यवस्थापन होय.”</a:t>
            </a:r>
          </a:p>
          <a:p>
            <a:pPr algn="just"/>
            <a:r>
              <a:rPr lang="mr-IN" sz="2400" b="1" dirty="0">
                <a:solidFill>
                  <a:schemeClr val="tx1"/>
                </a:solidFill>
                <a:latin typeface="Kokila" pitchFamily="34" charset="0"/>
                <a:cs typeface="Kokila" pitchFamily="34" charset="0"/>
              </a:rPr>
              <a:t> </a:t>
            </a:r>
            <a:r>
              <a:rPr lang="mr-IN" sz="2400" b="1" dirty="0" smtClean="0">
                <a:solidFill>
                  <a:schemeClr val="tx1"/>
                </a:solidFill>
                <a:latin typeface="Kokila" pitchFamily="34" charset="0"/>
                <a:cs typeface="Kokila" pitchFamily="34" charset="0"/>
              </a:rPr>
              <a:t>                                                                                                                  - मेरी नाईल्स </a:t>
            </a:r>
            <a:endParaRPr lang="en-US" sz="2400" b="1" dirty="0">
              <a:solidFill>
                <a:schemeClr val="tx1"/>
              </a:solidFill>
              <a:latin typeface="Kokila" pitchFamily="34" charset="0"/>
              <a:cs typeface="Kokila" pitchFamily="34" charset="0"/>
            </a:endParaRPr>
          </a:p>
        </p:txBody>
      </p:sp>
    </p:spTree>
    <p:extLst>
      <p:ext uri="{BB962C8B-B14F-4D97-AF65-F5344CB8AC3E}">
        <p14:creationId xmlns:p14="http://schemas.microsoft.com/office/powerpoint/2010/main" val="546852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533400"/>
            <a:ext cx="6400800" cy="1066800"/>
          </a:xfrm>
          <a:solidFill>
            <a:srgbClr val="FF0000"/>
          </a:solidFill>
        </p:spPr>
        <p:txBody>
          <a:bodyPr>
            <a:normAutofit/>
          </a:bodyPr>
          <a:lstStyle/>
          <a:p>
            <a:r>
              <a:rPr lang="mr-IN" sz="5400" b="1" dirty="0" smtClean="0">
                <a:solidFill>
                  <a:srgbClr val="FFFF00"/>
                </a:solidFill>
                <a:latin typeface="Kokila" pitchFamily="34" charset="0"/>
                <a:cs typeface="Kokila" pitchFamily="34" charset="0"/>
              </a:rPr>
              <a:t>व्यवस्थापनाचे स्वरूप </a:t>
            </a:r>
            <a:endParaRPr lang="en-US" sz="5400" b="1" dirty="0">
              <a:solidFill>
                <a:srgbClr val="FFFF00"/>
              </a:solidFill>
              <a:latin typeface="Kokila" pitchFamily="34" charset="0"/>
              <a:cs typeface="Kokila" pitchFamily="34" charset="0"/>
            </a:endParaRPr>
          </a:p>
        </p:txBody>
      </p:sp>
      <p:sp>
        <p:nvSpPr>
          <p:cNvPr id="3" name="Subtitle 2"/>
          <p:cNvSpPr>
            <a:spLocks noGrp="1"/>
          </p:cNvSpPr>
          <p:nvPr>
            <p:ph type="subTitle" idx="1"/>
          </p:nvPr>
        </p:nvSpPr>
        <p:spPr>
          <a:xfrm>
            <a:off x="1371600" y="1752600"/>
            <a:ext cx="6400800" cy="3657600"/>
          </a:xfrm>
          <a:solidFill>
            <a:srgbClr val="FFC000"/>
          </a:solidFill>
        </p:spPr>
        <p:txBody>
          <a:bodyPr>
            <a:noAutofit/>
          </a:bodyPr>
          <a:lstStyle/>
          <a:p>
            <a:r>
              <a:rPr lang="mr-IN" sz="2400" dirty="0" smtClean="0">
                <a:solidFill>
                  <a:schemeClr val="tx1"/>
                </a:solidFill>
                <a:latin typeface="Kokila" pitchFamily="34" charset="0"/>
                <a:cs typeface="Kokila" pitchFamily="34" charset="0"/>
              </a:rPr>
              <a:t>व्यवस्थापन एक तंत्र </a:t>
            </a:r>
          </a:p>
          <a:p>
            <a:r>
              <a:rPr lang="mr-IN" sz="2400" dirty="0">
                <a:solidFill>
                  <a:schemeClr val="tx1"/>
                </a:solidFill>
                <a:latin typeface="Kokila" pitchFamily="34" charset="0"/>
                <a:cs typeface="Kokila" pitchFamily="34" charset="0"/>
              </a:rPr>
              <a:t>व्यवस्थापन </a:t>
            </a:r>
            <a:r>
              <a:rPr lang="mr-IN" sz="2400" dirty="0" smtClean="0">
                <a:solidFill>
                  <a:schemeClr val="tx1"/>
                </a:solidFill>
                <a:latin typeface="Kokila" pitchFamily="34" charset="0"/>
                <a:cs typeface="Kokila" pitchFamily="34" charset="0"/>
              </a:rPr>
              <a:t>एक प्रक्रिया</a:t>
            </a:r>
          </a:p>
          <a:p>
            <a:r>
              <a:rPr lang="mr-IN" sz="2400" dirty="0" smtClean="0">
                <a:solidFill>
                  <a:schemeClr val="tx1"/>
                </a:solidFill>
                <a:latin typeface="Kokila" pitchFamily="34" charset="0"/>
                <a:cs typeface="Kokila" pitchFamily="34" charset="0"/>
              </a:rPr>
              <a:t>व्यवस्थापन-विकास कार्य </a:t>
            </a:r>
          </a:p>
          <a:p>
            <a:r>
              <a:rPr lang="mr-IN" sz="2400" dirty="0" smtClean="0">
                <a:solidFill>
                  <a:schemeClr val="tx1"/>
                </a:solidFill>
                <a:latin typeface="Kokila" pitchFamily="34" charset="0"/>
                <a:cs typeface="Kokila" pitchFamily="34" charset="0"/>
              </a:rPr>
              <a:t>व्यवस्थापन-विविध व्यवस्थापकीय कार्याचा समुच्चय </a:t>
            </a:r>
          </a:p>
          <a:p>
            <a:r>
              <a:rPr lang="mr-IN" sz="2400" dirty="0">
                <a:solidFill>
                  <a:schemeClr val="tx1"/>
                </a:solidFill>
                <a:latin typeface="Kokila" pitchFamily="34" charset="0"/>
                <a:cs typeface="Kokila" pitchFamily="34" charset="0"/>
              </a:rPr>
              <a:t>व्यवस्थापन </a:t>
            </a:r>
            <a:r>
              <a:rPr lang="mr-IN" sz="2400" dirty="0" smtClean="0">
                <a:solidFill>
                  <a:schemeClr val="tx1"/>
                </a:solidFill>
                <a:latin typeface="Kokila" pitchFamily="34" charset="0"/>
                <a:cs typeface="Kokila" pitchFamily="34" charset="0"/>
              </a:rPr>
              <a:t>एक अमूर्त प्रक्रिया </a:t>
            </a:r>
          </a:p>
          <a:p>
            <a:r>
              <a:rPr lang="mr-IN" sz="2400" dirty="0" smtClean="0">
                <a:solidFill>
                  <a:schemeClr val="tx1"/>
                </a:solidFill>
                <a:latin typeface="Kokila" pitchFamily="34" charset="0"/>
                <a:cs typeface="Kokila" pitchFamily="34" charset="0"/>
              </a:rPr>
              <a:t>व्यवस्थापन-एक न्याय देणारी प्रक्रिया </a:t>
            </a:r>
          </a:p>
          <a:p>
            <a:r>
              <a:rPr lang="mr-IN" sz="2400" dirty="0" smtClean="0">
                <a:solidFill>
                  <a:schemeClr val="tx1"/>
                </a:solidFill>
                <a:latin typeface="Kokila" pitchFamily="34" charset="0"/>
                <a:cs typeface="Kokila" pitchFamily="34" charset="0"/>
              </a:rPr>
              <a:t>व्यवस्थापन-कला आणि शास्र </a:t>
            </a:r>
          </a:p>
          <a:p>
            <a:r>
              <a:rPr lang="mr-IN" sz="2400" dirty="0" smtClean="0">
                <a:solidFill>
                  <a:schemeClr val="tx1"/>
                </a:solidFill>
                <a:latin typeface="Kokila" pitchFamily="34" charset="0"/>
                <a:cs typeface="Kokila" pitchFamily="34" charset="0"/>
              </a:rPr>
              <a:t>व्यवस्थापन-पेशा किंवा धंदा</a:t>
            </a:r>
            <a:endParaRPr lang="en-US" sz="2400" dirty="0">
              <a:solidFill>
                <a:schemeClr val="tx1"/>
              </a:solidFill>
              <a:latin typeface="Kokila" pitchFamily="34" charset="0"/>
              <a:cs typeface="Kokila" pitchFamily="34" charset="0"/>
            </a:endParaRPr>
          </a:p>
        </p:txBody>
      </p:sp>
    </p:spTree>
    <p:extLst>
      <p:ext uri="{BB962C8B-B14F-4D97-AF65-F5344CB8AC3E}">
        <p14:creationId xmlns:p14="http://schemas.microsoft.com/office/powerpoint/2010/main" val="3069843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914400"/>
          </a:xfrm>
          <a:solidFill>
            <a:srgbClr val="FF0000"/>
          </a:solidFill>
        </p:spPr>
        <p:txBody>
          <a:bodyPr>
            <a:noAutofit/>
          </a:bodyPr>
          <a:lstStyle/>
          <a:p>
            <a:r>
              <a:rPr lang="mr-IN" sz="5400" b="1" dirty="0" smtClean="0">
                <a:solidFill>
                  <a:srgbClr val="FFFF00"/>
                </a:solidFill>
                <a:latin typeface="Kokila" pitchFamily="34" charset="0"/>
                <a:cs typeface="Kokila" pitchFamily="34" charset="0"/>
              </a:rPr>
              <a:t>व्यवस्थापनाची वैशिष्ट्ये</a:t>
            </a:r>
            <a:endParaRPr lang="en-US" sz="5400" b="1" dirty="0">
              <a:solidFill>
                <a:srgbClr val="FFFF00"/>
              </a:solidFill>
              <a:latin typeface="Kokila" pitchFamily="34" charset="0"/>
              <a:cs typeface="Kokila" pitchFamily="34" charset="0"/>
            </a:endParaRPr>
          </a:p>
        </p:txBody>
      </p:sp>
      <p:sp>
        <p:nvSpPr>
          <p:cNvPr id="3" name="Subtitle 2"/>
          <p:cNvSpPr>
            <a:spLocks noGrp="1"/>
          </p:cNvSpPr>
          <p:nvPr>
            <p:ph type="subTitle" idx="1"/>
          </p:nvPr>
        </p:nvSpPr>
        <p:spPr>
          <a:xfrm>
            <a:off x="685800" y="1295400"/>
            <a:ext cx="7772400" cy="4038600"/>
          </a:xfrm>
          <a:solidFill>
            <a:srgbClr val="FFC000"/>
          </a:solidFill>
        </p:spPr>
        <p:txBody>
          <a:bodyPr>
            <a:normAutofit fontScale="85000" lnSpcReduction="20000"/>
          </a:bodyPr>
          <a:lstStyle/>
          <a:p>
            <a:r>
              <a:rPr lang="mr-IN" sz="2600" dirty="0" smtClean="0">
                <a:solidFill>
                  <a:schemeClr val="tx1"/>
                </a:solidFill>
                <a:latin typeface="Kokila" pitchFamily="34" charset="0"/>
                <a:cs typeface="Kokila" pitchFamily="34" charset="0"/>
              </a:rPr>
              <a:t>व्यवस्थापन ही एक प्रक्रिया आहे</a:t>
            </a:r>
          </a:p>
          <a:p>
            <a:r>
              <a:rPr lang="mr-IN" sz="2600" dirty="0" smtClean="0">
                <a:solidFill>
                  <a:schemeClr val="tx1"/>
                </a:solidFill>
                <a:latin typeface="Kokila" pitchFamily="34" charset="0"/>
                <a:cs typeface="Kokila" pitchFamily="34" charset="0"/>
              </a:rPr>
              <a:t>व्यवस्थापन </a:t>
            </a:r>
            <a:r>
              <a:rPr lang="mr-IN" sz="2600" dirty="0">
                <a:solidFill>
                  <a:schemeClr val="tx1"/>
                </a:solidFill>
                <a:latin typeface="Kokila" pitchFamily="34" charset="0"/>
                <a:cs typeface="Kokila" pitchFamily="34" charset="0"/>
              </a:rPr>
              <a:t>एक </a:t>
            </a:r>
            <a:r>
              <a:rPr lang="mr-IN" sz="2600" dirty="0" smtClean="0">
                <a:solidFill>
                  <a:schemeClr val="tx1"/>
                </a:solidFill>
                <a:latin typeface="Kokila" pitchFamily="34" charset="0"/>
                <a:cs typeface="Kokila" pitchFamily="34" charset="0"/>
              </a:rPr>
              <a:t>सामाजिक प्रक्रिया </a:t>
            </a:r>
            <a:r>
              <a:rPr lang="mr-IN" sz="2600" dirty="0">
                <a:solidFill>
                  <a:schemeClr val="tx1"/>
                </a:solidFill>
                <a:latin typeface="Kokila" pitchFamily="34" charset="0"/>
                <a:cs typeface="Kokila" pitchFamily="34" charset="0"/>
              </a:rPr>
              <a:t>आहे</a:t>
            </a:r>
          </a:p>
          <a:p>
            <a:r>
              <a:rPr lang="mr-IN" sz="2600" dirty="0">
                <a:solidFill>
                  <a:schemeClr val="tx1"/>
                </a:solidFill>
                <a:latin typeface="Kokila" pitchFamily="34" charset="0"/>
                <a:cs typeface="Kokila" pitchFamily="34" charset="0"/>
              </a:rPr>
              <a:t>व्यवस्थापन </a:t>
            </a:r>
            <a:r>
              <a:rPr lang="mr-IN" sz="2600" dirty="0" smtClean="0">
                <a:solidFill>
                  <a:schemeClr val="tx1"/>
                </a:solidFill>
                <a:latin typeface="Kokila" pitchFamily="34" charset="0"/>
                <a:cs typeface="Kokila" pitchFamily="34" charset="0"/>
              </a:rPr>
              <a:t>सर्व समावेशक प्रक्रिया आहे</a:t>
            </a:r>
          </a:p>
          <a:p>
            <a:r>
              <a:rPr lang="mr-IN" sz="2600" dirty="0">
                <a:solidFill>
                  <a:schemeClr val="tx1"/>
                </a:solidFill>
                <a:latin typeface="Kokila" pitchFamily="34" charset="0"/>
                <a:cs typeface="Kokila" pitchFamily="34" charset="0"/>
              </a:rPr>
              <a:t>व्यवस्थापन एक सामाजिक प्रक्रिया आहे</a:t>
            </a:r>
          </a:p>
          <a:p>
            <a:r>
              <a:rPr lang="mr-IN" sz="2600" dirty="0" smtClean="0">
                <a:solidFill>
                  <a:schemeClr val="tx1"/>
                </a:solidFill>
                <a:latin typeface="Kokila" pitchFamily="34" charset="0"/>
                <a:cs typeface="Kokila" pitchFamily="34" charset="0"/>
              </a:rPr>
              <a:t>व्यवस्थापन एक स्वतंत्र कार्य होय</a:t>
            </a:r>
          </a:p>
          <a:p>
            <a:r>
              <a:rPr lang="mr-IN" sz="2600" dirty="0">
                <a:solidFill>
                  <a:schemeClr val="tx1"/>
                </a:solidFill>
                <a:latin typeface="Kokila" pitchFamily="34" charset="0"/>
                <a:cs typeface="Kokila" pitchFamily="34" charset="0"/>
              </a:rPr>
              <a:t>व्यस्थापन </a:t>
            </a:r>
            <a:r>
              <a:rPr lang="mr-IN" sz="2600" dirty="0" smtClean="0">
                <a:solidFill>
                  <a:schemeClr val="tx1"/>
                </a:solidFill>
                <a:latin typeface="Kokila" pitchFamily="34" charset="0"/>
                <a:cs typeface="Kokila" pitchFamily="34" charset="0"/>
              </a:rPr>
              <a:t>एक शक्ति आहे</a:t>
            </a:r>
          </a:p>
          <a:p>
            <a:r>
              <a:rPr lang="mr-IN" sz="2600" dirty="0">
                <a:solidFill>
                  <a:schemeClr val="tx1"/>
                </a:solidFill>
                <a:latin typeface="Kokila" pitchFamily="34" charset="0"/>
                <a:cs typeface="Kokila" pitchFamily="34" charset="0"/>
              </a:rPr>
              <a:t>व्यवस्थापन </a:t>
            </a:r>
            <a:r>
              <a:rPr lang="mr-IN" sz="2600" dirty="0" smtClean="0">
                <a:solidFill>
                  <a:schemeClr val="tx1"/>
                </a:solidFill>
                <a:latin typeface="Kokila" pitchFamily="34" charset="0"/>
                <a:cs typeface="Kokila" pitchFamily="34" charset="0"/>
              </a:rPr>
              <a:t>निर्णय प्रक्रियेला विशेष स्थान </a:t>
            </a:r>
          </a:p>
          <a:p>
            <a:r>
              <a:rPr lang="mr-IN" sz="2600" dirty="0">
                <a:solidFill>
                  <a:schemeClr val="tx1"/>
                </a:solidFill>
                <a:latin typeface="Kokila" pitchFamily="34" charset="0"/>
                <a:cs typeface="Kokila" pitchFamily="34" charset="0"/>
              </a:rPr>
              <a:t>व्यवस्थापन </a:t>
            </a:r>
            <a:r>
              <a:rPr lang="mr-IN" sz="2600" dirty="0" smtClean="0">
                <a:solidFill>
                  <a:schemeClr val="tx1"/>
                </a:solidFill>
                <a:latin typeface="Kokila" pitchFamily="34" charset="0"/>
                <a:cs typeface="Kokila" pitchFamily="34" charset="0"/>
              </a:rPr>
              <a:t>ही अधिकाराची पद्धती आहे</a:t>
            </a:r>
          </a:p>
          <a:p>
            <a:r>
              <a:rPr lang="mr-IN" sz="2600" dirty="0">
                <a:solidFill>
                  <a:schemeClr val="tx1"/>
                </a:solidFill>
                <a:latin typeface="Kokila" pitchFamily="34" charset="0"/>
                <a:cs typeface="Kokila" pitchFamily="34" charset="0"/>
              </a:rPr>
              <a:t>व्यवस्थापन </a:t>
            </a:r>
            <a:r>
              <a:rPr lang="mr-IN" sz="2600" dirty="0" smtClean="0">
                <a:solidFill>
                  <a:schemeClr val="tx1"/>
                </a:solidFill>
                <a:latin typeface="Kokila" pitchFamily="34" charset="0"/>
                <a:cs typeface="Kokila" pitchFamily="34" charset="0"/>
              </a:rPr>
              <a:t>हे नेतृत्व व समन्वयाचे तंत्र होय</a:t>
            </a:r>
          </a:p>
          <a:p>
            <a:r>
              <a:rPr lang="mr-IN" sz="2600" dirty="0">
                <a:solidFill>
                  <a:schemeClr val="tx1"/>
                </a:solidFill>
                <a:latin typeface="Kokila" pitchFamily="34" charset="0"/>
                <a:cs typeface="Kokila" pitchFamily="34" charset="0"/>
              </a:rPr>
              <a:t>व्यवस्थापन </a:t>
            </a:r>
            <a:r>
              <a:rPr lang="mr-IN" sz="2600" dirty="0" smtClean="0">
                <a:solidFill>
                  <a:schemeClr val="tx1"/>
                </a:solidFill>
                <a:latin typeface="Kokila" pitchFamily="34" charset="0"/>
                <a:cs typeface="Kokila" pitchFamily="34" charset="0"/>
              </a:rPr>
              <a:t>हा एक पेशा आहे</a:t>
            </a:r>
          </a:p>
          <a:p>
            <a:r>
              <a:rPr lang="mr-IN" sz="2600" dirty="0">
                <a:solidFill>
                  <a:schemeClr val="tx1"/>
                </a:solidFill>
                <a:latin typeface="Kokila" pitchFamily="34" charset="0"/>
                <a:cs typeface="Kokila" pitchFamily="34" charset="0"/>
              </a:rPr>
              <a:t>व्यस्थापन कला </a:t>
            </a:r>
            <a:r>
              <a:rPr lang="mr-IN" sz="2600" dirty="0" smtClean="0">
                <a:solidFill>
                  <a:schemeClr val="tx1"/>
                </a:solidFill>
                <a:latin typeface="Kokila" pitchFamily="34" charset="0"/>
                <a:cs typeface="Kokila" pitchFamily="34" charset="0"/>
              </a:rPr>
              <a:t>असून शास्र देखील आहे</a:t>
            </a:r>
          </a:p>
          <a:p>
            <a:endParaRPr lang="mr-IN" dirty="0" smtClean="0"/>
          </a:p>
          <a:p>
            <a:endParaRPr lang="mr-IN" dirty="0"/>
          </a:p>
          <a:p>
            <a:endParaRPr lang="mr-IN" dirty="0" smtClean="0"/>
          </a:p>
          <a:p>
            <a:endParaRPr lang="en-US" dirty="0"/>
          </a:p>
        </p:txBody>
      </p:sp>
    </p:spTree>
    <p:extLst>
      <p:ext uri="{BB962C8B-B14F-4D97-AF65-F5344CB8AC3E}">
        <p14:creationId xmlns:p14="http://schemas.microsoft.com/office/powerpoint/2010/main" val="3343699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57200"/>
            <a:ext cx="4876800" cy="914400"/>
          </a:xfrm>
          <a:solidFill>
            <a:srgbClr val="FF0000"/>
          </a:solidFill>
        </p:spPr>
        <p:txBody>
          <a:bodyPr>
            <a:noAutofit/>
          </a:bodyPr>
          <a:lstStyle/>
          <a:p>
            <a:r>
              <a:rPr lang="mr-IN" sz="5400" b="1" dirty="0" smtClean="0">
                <a:solidFill>
                  <a:srgbClr val="FFFF00"/>
                </a:solidFill>
                <a:latin typeface="Kokila" pitchFamily="34" charset="0"/>
                <a:cs typeface="Kokila" pitchFamily="34" charset="0"/>
              </a:rPr>
              <a:t>व्यवस्थापनाची कार्य </a:t>
            </a:r>
            <a:endParaRPr lang="en-US" sz="5400" b="1" dirty="0">
              <a:solidFill>
                <a:srgbClr val="FFFF00"/>
              </a:solidFill>
              <a:latin typeface="Kokila" pitchFamily="34" charset="0"/>
              <a:cs typeface="Kokila" pitchFamily="34" charset="0"/>
            </a:endParaRPr>
          </a:p>
        </p:txBody>
      </p:sp>
      <p:sp>
        <p:nvSpPr>
          <p:cNvPr id="3" name="Subtitle 2"/>
          <p:cNvSpPr>
            <a:spLocks noGrp="1"/>
          </p:cNvSpPr>
          <p:nvPr>
            <p:ph type="subTitle" idx="1"/>
          </p:nvPr>
        </p:nvSpPr>
        <p:spPr>
          <a:xfrm>
            <a:off x="3200400" y="1524000"/>
            <a:ext cx="2895600" cy="3657600"/>
          </a:xfrm>
          <a:solidFill>
            <a:srgbClr val="FFC000"/>
          </a:solidFill>
        </p:spPr>
        <p:txBody>
          <a:bodyPr>
            <a:normAutofit fontScale="92500" lnSpcReduction="20000"/>
          </a:bodyPr>
          <a:lstStyle/>
          <a:p>
            <a:pPr>
              <a:lnSpc>
                <a:spcPct val="150000"/>
              </a:lnSpc>
            </a:pPr>
            <a:r>
              <a:rPr lang="mr-IN" dirty="0" smtClean="0">
                <a:solidFill>
                  <a:schemeClr val="tx1"/>
                </a:solidFill>
                <a:latin typeface="Kokila" pitchFamily="34" charset="0"/>
                <a:cs typeface="Kokila" pitchFamily="34" charset="0"/>
              </a:rPr>
              <a:t>पूर्वानुमान</a:t>
            </a:r>
          </a:p>
          <a:p>
            <a:pPr>
              <a:lnSpc>
                <a:spcPct val="150000"/>
              </a:lnSpc>
            </a:pPr>
            <a:r>
              <a:rPr lang="mr-IN" dirty="0" smtClean="0">
                <a:solidFill>
                  <a:schemeClr val="tx1"/>
                </a:solidFill>
                <a:latin typeface="Kokila" pitchFamily="34" charset="0"/>
                <a:cs typeface="Kokila" pitchFamily="34" charset="0"/>
              </a:rPr>
              <a:t>नियोजन</a:t>
            </a:r>
          </a:p>
          <a:p>
            <a:pPr>
              <a:lnSpc>
                <a:spcPct val="150000"/>
              </a:lnSpc>
            </a:pPr>
            <a:r>
              <a:rPr lang="mr-IN" dirty="0">
                <a:solidFill>
                  <a:schemeClr val="tx1"/>
                </a:solidFill>
                <a:latin typeface="Kokila" pitchFamily="34" charset="0"/>
                <a:cs typeface="Kokila" pitchFamily="34" charset="0"/>
              </a:rPr>
              <a:t>निर्णय </a:t>
            </a:r>
            <a:endParaRPr lang="mr-IN" dirty="0" smtClean="0">
              <a:solidFill>
                <a:schemeClr val="tx1"/>
              </a:solidFill>
              <a:latin typeface="Kokila" pitchFamily="34" charset="0"/>
              <a:cs typeface="Kokila" pitchFamily="34" charset="0"/>
            </a:endParaRPr>
          </a:p>
          <a:p>
            <a:pPr>
              <a:lnSpc>
                <a:spcPct val="150000"/>
              </a:lnSpc>
            </a:pPr>
            <a:r>
              <a:rPr lang="mr-IN" dirty="0" smtClean="0">
                <a:solidFill>
                  <a:schemeClr val="tx1"/>
                </a:solidFill>
                <a:latin typeface="Kokila" pitchFamily="34" charset="0"/>
                <a:cs typeface="Kokila" pitchFamily="34" charset="0"/>
              </a:rPr>
              <a:t>संघटन</a:t>
            </a:r>
          </a:p>
          <a:p>
            <a:pPr>
              <a:lnSpc>
                <a:spcPct val="150000"/>
              </a:lnSpc>
            </a:pPr>
            <a:r>
              <a:rPr lang="mr-IN" dirty="0" smtClean="0">
                <a:solidFill>
                  <a:schemeClr val="tx1"/>
                </a:solidFill>
                <a:latin typeface="Kokila" pitchFamily="34" charset="0"/>
                <a:cs typeface="Kokila" pitchFamily="34" charset="0"/>
              </a:rPr>
              <a:t>अभिप्रेरणा</a:t>
            </a:r>
          </a:p>
          <a:p>
            <a:pPr>
              <a:lnSpc>
                <a:spcPct val="150000"/>
              </a:lnSpc>
            </a:pPr>
            <a:r>
              <a:rPr lang="mr-IN" dirty="0">
                <a:solidFill>
                  <a:schemeClr val="tx1"/>
                </a:solidFill>
                <a:latin typeface="Kokila" pitchFamily="34" charset="0"/>
                <a:cs typeface="Kokila" pitchFamily="34" charset="0"/>
              </a:rPr>
              <a:t>निर्देशन </a:t>
            </a:r>
            <a:endParaRPr lang="mr-IN" dirty="0" smtClean="0">
              <a:solidFill>
                <a:schemeClr val="tx1"/>
              </a:solidFill>
              <a:latin typeface="Kokila" pitchFamily="34" charset="0"/>
              <a:cs typeface="Kokila" pitchFamily="34" charset="0"/>
            </a:endParaRPr>
          </a:p>
          <a:p>
            <a:pPr>
              <a:lnSpc>
                <a:spcPct val="150000"/>
              </a:lnSpc>
            </a:pPr>
            <a:r>
              <a:rPr lang="mr-IN" dirty="0">
                <a:solidFill>
                  <a:schemeClr val="tx1"/>
                </a:solidFill>
                <a:latin typeface="Kokila" pitchFamily="34" charset="0"/>
                <a:cs typeface="Kokila" pitchFamily="34" charset="0"/>
              </a:rPr>
              <a:t>समन्वय </a:t>
            </a:r>
            <a:endParaRPr lang="mr-IN" dirty="0" smtClean="0">
              <a:solidFill>
                <a:schemeClr val="tx1"/>
              </a:solidFill>
              <a:latin typeface="Kokila" pitchFamily="34" charset="0"/>
              <a:cs typeface="Kokila" pitchFamily="34" charset="0"/>
            </a:endParaRPr>
          </a:p>
          <a:p>
            <a:pPr>
              <a:lnSpc>
                <a:spcPct val="150000"/>
              </a:lnSpc>
            </a:pPr>
            <a:r>
              <a:rPr lang="mr-IN" dirty="0">
                <a:solidFill>
                  <a:schemeClr val="tx1"/>
                </a:solidFill>
                <a:latin typeface="Kokila" pitchFamily="34" charset="0"/>
                <a:cs typeface="Kokila" pitchFamily="34" charset="0"/>
              </a:rPr>
              <a:t>नियंत्रण</a:t>
            </a:r>
            <a:r>
              <a:rPr lang="mr-IN" dirty="0" smtClean="0">
                <a:solidFill>
                  <a:schemeClr val="tx1"/>
                </a:solidFill>
                <a:latin typeface="Kokila" pitchFamily="34" charset="0"/>
                <a:cs typeface="Kokila" pitchFamily="34" charset="0"/>
              </a:rPr>
              <a:t> </a:t>
            </a:r>
          </a:p>
          <a:p>
            <a:endParaRPr lang="en-US" dirty="0"/>
          </a:p>
        </p:txBody>
      </p:sp>
    </p:spTree>
    <p:extLst>
      <p:ext uri="{BB962C8B-B14F-4D97-AF65-F5344CB8AC3E}">
        <p14:creationId xmlns:p14="http://schemas.microsoft.com/office/powerpoint/2010/main" val="869381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solidFill>
            <a:schemeClr val="bg1"/>
          </a:solidFill>
        </p:spPr>
        <p:txBody>
          <a:bodyPr>
            <a:noAutofit/>
          </a:bodyPr>
          <a:lstStyle/>
          <a:p>
            <a:pPr marL="0" indent="0" algn="ctr">
              <a:buNone/>
            </a:pPr>
            <a:r>
              <a:rPr lang="mr-IN" sz="16600" dirty="0" smtClean="0">
                <a:solidFill>
                  <a:srgbClr val="00B0F0"/>
                </a:solidFill>
                <a:latin typeface="Kokila" pitchFamily="34" charset="0"/>
                <a:cs typeface="Kokila" pitchFamily="34" charset="0"/>
              </a:rPr>
              <a:t>धन्यवाद</a:t>
            </a:r>
            <a:endParaRPr lang="en-US" sz="16600" dirty="0">
              <a:solidFill>
                <a:srgbClr val="00B0F0"/>
              </a:solidFill>
              <a:latin typeface="Kokila" pitchFamily="34" charset="0"/>
              <a:cs typeface="Kokila" pitchFamily="34" charset="0"/>
            </a:endParaRPr>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8210810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110</TotalTime>
  <Words>145</Words>
  <Application>Microsoft Office PowerPoint</Application>
  <PresentationFormat>On-screen Show (4:3)</PresentationFormat>
  <Paragraphs>46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Waveform</vt:lpstr>
      <vt:lpstr>लोकनेते डॉ. बाळासाहेब विखे पाटील (पद्मभूषण उपाधिने सन्मानित) प्रवरा ग्रामीण शिक्षण संस्थेचे,  कला,वाणिज्य व विज्ञान महाविद्यालय,अळकुटी </vt:lpstr>
      <vt:lpstr>व्यवस्थापन-स्वरूप आणि व्यवस्थापन विचार विकास </vt:lpstr>
      <vt:lpstr>            प्रस्तावना                                                                                               </vt:lpstr>
      <vt:lpstr>व्यवस्थापन संकल्पना आणि अर्थ </vt:lpstr>
      <vt:lpstr>व्यवस्थापनाचे स्वरूप </vt:lpstr>
      <vt:lpstr>व्यवस्थापनाची वैशिष्ट्ये</vt:lpstr>
      <vt:lpstr>व्यवस्थापनाची कार्य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लोकनेते डॉ. बाळासाहेब विखे पाटील (पद्मभूषण उपाधिने सन्मानित) प्रवरा ग्रामीण शिक्षण संस्थेचे,  कला,वाणिज्य व विज्ञान महाविद्यालय,अळकुटी </dc:title>
  <dc:creator>sai</dc:creator>
  <cp:lastModifiedBy>sai</cp:lastModifiedBy>
  <cp:revision>18</cp:revision>
  <dcterms:created xsi:type="dcterms:W3CDTF">2006-08-16T00:00:00Z</dcterms:created>
  <dcterms:modified xsi:type="dcterms:W3CDTF">2023-08-24T06:57:29Z</dcterms:modified>
</cp:coreProperties>
</file>