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58" r:id="rId3"/>
    <p:sldId id="259" r:id="rId4"/>
    <p:sldId id="264" r:id="rId5"/>
    <p:sldId id="260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7E0B0-2CAE-4B7F-96C1-13E6F4B20893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32D12-3931-49CF-AE93-75C5B7D6B3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558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24/08/2023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851648" cy="1828800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FFC000"/>
                </a:solidFill>
              </a:rPr>
              <a:t>लोकनेते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 err="1" smtClean="0">
                <a:solidFill>
                  <a:srgbClr val="FFC000"/>
                </a:solidFill>
              </a:rPr>
              <a:t>डॉ.बाळासाहेब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 err="1" smtClean="0">
                <a:solidFill>
                  <a:srgbClr val="FFC000"/>
                </a:solidFill>
              </a:rPr>
              <a:t>विखे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 err="1" smtClean="0">
                <a:solidFill>
                  <a:srgbClr val="FFC000"/>
                </a:solidFill>
              </a:rPr>
              <a:t>पाटील</a:t>
            </a:r>
            <a:r>
              <a:rPr lang="en-US" sz="1600" dirty="0" smtClean="0">
                <a:solidFill>
                  <a:srgbClr val="FFC000"/>
                </a:solidFill>
              </a:rPr>
              <a:t>(</a:t>
            </a:r>
            <a:r>
              <a:rPr lang="en-US" sz="1600" dirty="0" err="1" smtClean="0">
                <a:solidFill>
                  <a:srgbClr val="FFC000"/>
                </a:solidFill>
              </a:rPr>
              <a:t>पद्मभूषण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 err="1" smtClean="0">
                <a:solidFill>
                  <a:srgbClr val="FFC000"/>
                </a:solidFill>
              </a:rPr>
              <a:t>उपाधिने</a:t>
            </a:r>
            <a:r>
              <a:rPr lang="en-US" sz="1600" dirty="0" smtClean="0">
                <a:solidFill>
                  <a:srgbClr val="FFC000"/>
                </a:solidFill>
              </a:rPr>
              <a:t> </a:t>
            </a:r>
            <a:r>
              <a:rPr lang="en-US" sz="1600" dirty="0" err="1" smtClean="0">
                <a:solidFill>
                  <a:srgbClr val="FFC000"/>
                </a:solidFill>
              </a:rPr>
              <a:t>सन्मानित</a:t>
            </a:r>
            <a:r>
              <a:rPr lang="en-US" sz="1600" dirty="0" smtClean="0">
                <a:solidFill>
                  <a:srgbClr val="FFC000"/>
                </a:solidFill>
              </a:rPr>
              <a:t> )</a:t>
            </a:r>
            <a:r>
              <a:rPr lang="en-US" sz="2400" dirty="0" smtClean="0">
                <a:solidFill>
                  <a:srgbClr val="FFC000"/>
                </a:solidFill>
              </a:rPr>
              <a:t/>
            </a:r>
            <a:br>
              <a:rPr lang="en-US" sz="2400" dirty="0" smtClean="0">
                <a:solidFill>
                  <a:srgbClr val="FFC000"/>
                </a:solidFill>
              </a:rPr>
            </a:br>
            <a:r>
              <a:rPr lang="en-US" sz="2400" dirty="0" err="1" smtClean="0">
                <a:solidFill>
                  <a:srgbClr val="FFC000"/>
                </a:solidFill>
              </a:rPr>
              <a:t>प्रवरा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ग्रामीण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शिक्षण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संस्थेचे</a:t>
            </a:r>
            <a:r>
              <a:rPr lang="en-US" sz="2400" dirty="0" smtClean="0">
                <a:solidFill>
                  <a:srgbClr val="FFC000"/>
                </a:solidFill>
              </a:rPr>
              <a:t> ,</a:t>
            </a:r>
            <a:br>
              <a:rPr lang="en-US" sz="2400" dirty="0" smtClean="0">
                <a:solidFill>
                  <a:srgbClr val="FFC000"/>
                </a:solidFill>
              </a:rPr>
            </a:br>
            <a:r>
              <a:rPr lang="en-US" sz="2400" dirty="0" err="1" smtClean="0">
                <a:solidFill>
                  <a:srgbClr val="FFC000"/>
                </a:solidFill>
              </a:rPr>
              <a:t>कला,वाणिज्य</a:t>
            </a:r>
            <a:r>
              <a:rPr lang="en-US" sz="2400" dirty="0" smtClean="0">
                <a:solidFill>
                  <a:srgbClr val="FFC000"/>
                </a:solidFill>
              </a:rPr>
              <a:t> व </a:t>
            </a:r>
            <a:r>
              <a:rPr lang="en-US" sz="2400" dirty="0" err="1" smtClean="0">
                <a:solidFill>
                  <a:srgbClr val="FFC000"/>
                </a:solidFill>
              </a:rPr>
              <a:t>विज्ञान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en-US" sz="2400" dirty="0" err="1" smtClean="0">
                <a:solidFill>
                  <a:srgbClr val="FFC000"/>
                </a:solidFill>
              </a:rPr>
              <a:t>महाविद्यालय</a:t>
            </a:r>
            <a:r>
              <a:rPr lang="en-US" sz="2400" dirty="0" smtClean="0">
                <a:solidFill>
                  <a:srgbClr val="FFC000"/>
                </a:solidFill>
              </a:rPr>
              <a:t> ,</a:t>
            </a:r>
            <a:r>
              <a:rPr lang="en-US" sz="2400" dirty="0" err="1" smtClean="0">
                <a:solidFill>
                  <a:srgbClr val="FFC000"/>
                </a:solidFill>
              </a:rPr>
              <a:t>अळकुटी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br>
              <a:rPr lang="en-US" sz="2400" dirty="0" smtClean="0">
                <a:solidFill>
                  <a:srgbClr val="FFC000"/>
                </a:solidFill>
              </a:rPr>
            </a:br>
            <a:r>
              <a:rPr lang="en-US" sz="2400" dirty="0" err="1" smtClean="0">
                <a:solidFill>
                  <a:srgbClr val="FFC000"/>
                </a:solidFill>
              </a:rPr>
              <a:t>ता.-पारनेर</a:t>
            </a:r>
            <a:r>
              <a:rPr lang="en-US" sz="2400" dirty="0" smtClean="0">
                <a:solidFill>
                  <a:srgbClr val="FFC000"/>
                </a:solidFill>
              </a:rPr>
              <a:t> ,</a:t>
            </a:r>
            <a:r>
              <a:rPr lang="en-US" sz="2400" dirty="0" err="1" smtClean="0">
                <a:solidFill>
                  <a:srgbClr val="FFC000"/>
                </a:solidFill>
              </a:rPr>
              <a:t>जि.-</a:t>
            </a:r>
            <a:r>
              <a:rPr lang="en-US" sz="2400" dirty="0" err="1" smtClean="0">
                <a:solidFill>
                  <a:srgbClr val="FFC000"/>
                </a:solidFill>
              </a:rPr>
              <a:t>अहमदनगर</a:t>
            </a:r>
            <a:endParaRPr lang="en-US" sz="2400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800" y="4191001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mr-IN" dirty="0" smtClean="0"/>
              <a:t>जाधव </a:t>
            </a:r>
            <a:r>
              <a:rPr lang="mr-IN" dirty="0" smtClean="0"/>
              <a:t>सुनिता रामचंद्र </a:t>
            </a:r>
            <a:br>
              <a:rPr lang="mr-IN" dirty="0" smtClean="0"/>
            </a:br>
            <a:r>
              <a:rPr lang="en-US" dirty="0" smtClean="0"/>
              <a:t>          </a:t>
            </a:r>
            <a:r>
              <a:rPr lang="mr-IN" dirty="0" smtClean="0"/>
              <a:t>कला वाणिज्य व विज्ञान </a:t>
            </a:r>
            <a:r>
              <a:rPr lang="mr-IN" dirty="0" smtClean="0"/>
              <a:t>महाविद्यालय अळकुटी</a:t>
            </a:r>
            <a:r>
              <a:rPr lang="mr-IN" dirty="0" smtClean="0"/>
              <a:t>.</a:t>
            </a:r>
            <a:br>
              <a:rPr lang="mr-IN" dirty="0" smtClean="0"/>
            </a:br>
            <a:r>
              <a:rPr lang="mr-IN" dirty="0" smtClean="0"/>
              <a:t>ता- पारनेर जि- अ.नगर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63391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C000"/>
                </a:solidFill>
              </a:rPr>
              <a:t>प्राकृतिक भूगोलाचा परिचय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भूगोल ही विज्ञानाची प्रमुख ज्ञानशाखा आहे.प्राचीन काळापासून हा विषय विज्ञानाच्या प्रगतीबरोबरच बदलत गेला.या विषयाच्या ज्ञानात अधिक अचूकता येत आहे.भूगोल ही ज्ञानशाखा इतर सर्व शास्रांची जननी मानली जाते.</a:t>
            </a:r>
          </a:p>
          <a:p>
            <a:r>
              <a:rPr lang="mr-IN" dirty="0" smtClean="0">
                <a:solidFill>
                  <a:srgbClr val="FFC000"/>
                </a:solidFill>
              </a:rPr>
              <a:t>व्याख्या :- पृथ्वीच्या संदर्भातील नैसर्गिक पर्यावरणाचा पद्धतशीर अभ्यास म्हणजे प्राकृतिक भूगोल होय.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41385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mr-IN" sz="3200" dirty="0" smtClean="0"/>
              <a:t>१.वर्णनात्मक स्वरूप </a:t>
            </a:r>
          </a:p>
          <a:p>
            <a:pPr marL="137160" indent="0">
              <a:buNone/>
            </a:pPr>
            <a:r>
              <a:rPr lang="mr-IN" sz="3200" dirty="0" smtClean="0"/>
              <a:t>२. वितरणात्मक स्वरूप </a:t>
            </a:r>
          </a:p>
          <a:p>
            <a:pPr marL="137160" indent="0">
              <a:buNone/>
            </a:pPr>
            <a:r>
              <a:rPr lang="mr-IN" sz="3200" dirty="0" smtClean="0"/>
              <a:t>३. गतिमान स्वरूप </a:t>
            </a:r>
          </a:p>
          <a:p>
            <a:pPr marL="137160" indent="0">
              <a:buNone/>
            </a:pPr>
            <a:r>
              <a:rPr lang="mr-IN" sz="3200" dirty="0" smtClean="0"/>
              <a:t>४.शास्रीय स्वरूप </a:t>
            </a:r>
          </a:p>
          <a:p>
            <a:pPr marL="137160" indent="0">
              <a:buNone/>
            </a:pPr>
            <a:r>
              <a:rPr lang="mr-IN" sz="3200" dirty="0" smtClean="0"/>
              <a:t>५.आंतरविद्याशाखीय स्वरूप </a:t>
            </a:r>
          </a:p>
          <a:p>
            <a:pPr marL="137160" indent="0">
              <a:buNone/>
            </a:pPr>
            <a:r>
              <a:rPr lang="mr-IN" sz="3200" dirty="0" smtClean="0"/>
              <a:t>६.उपयोजित स्वरूप </a:t>
            </a:r>
          </a:p>
          <a:p>
            <a:pPr marL="137160" indent="0">
              <a:buNone/>
            </a:pPr>
            <a:r>
              <a:rPr lang="mr-IN" sz="3200" dirty="0" smtClean="0"/>
              <a:t>७.क्रमबद्ध स्वरूप </a:t>
            </a:r>
            <a:endParaRPr lang="en-US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C000"/>
                </a:solidFill>
              </a:rPr>
              <a:t>प्राकृतिक भूगोलाचे स्वरूप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7993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dirty="0" smtClean="0">
                <a:solidFill>
                  <a:srgbClr val="FF0000"/>
                </a:solidFill>
              </a:rPr>
              <a:t/>
            </a:r>
            <a:br>
              <a:rPr lang="mr-IN" dirty="0" smtClean="0">
                <a:solidFill>
                  <a:srgbClr val="FF0000"/>
                </a:solidFill>
              </a:rPr>
            </a:br>
            <a:r>
              <a:rPr lang="mr-IN" dirty="0" smtClean="0">
                <a:solidFill>
                  <a:srgbClr val="FFFF00"/>
                </a:solidFill>
              </a:rPr>
              <a:t> 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mr-IN" dirty="0" smtClean="0">
                <a:solidFill>
                  <a:srgbClr val="FFC000"/>
                </a:solidFill>
              </a:rPr>
              <a:t>प्राकृतिक भूगोलाची व्याप्ती :- </a:t>
            </a:r>
            <a:r>
              <a:rPr lang="mr-IN" dirty="0" smtClean="0"/>
              <a:t>प्राकृतिक भूगोलाची व्याप्ती म्हणजेच या विषयामध्ये कोणत्या घटकांचा अभ्यास केला जातो.ज्याप्रमाणे या विषयाचे स्वरूप काळाच्या ओघात बदलत गेले.त्याचप्रमाणे या विषयाची व्याप्ती अधिक व्यापक बनली </a:t>
            </a:r>
            <a:endParaRPr lang="en-US" dirty="0" smtClean="0"/>
          </a:p>
          <a:p>
            <a:pPr marL="137160" indent="0">
              <a:buNone/>
            </a:pPr>
            <a:r>
              <a:rPr lang="mr-IN" dirty="0" smtClean="0">
                <a:solidFill>
                  <a:srgbClr val="FFC000"/>
                </a:solidFill>
              </a:rPr>
              <a:t>१) शीलावरण :- </a:t>
            </a:r>
            <a:r>
              <a:rPr lang="mr-IN" dirty="0" smtClean="0"/>
              <a:t>या घटकामध्ये प्रामुख्याने पृथ्वीच्या प्राथमिक माहिती,पृथ्वीचे अंतरंग,अंतरंगाची रचना,व घटक,खडक,खंड,व महासागर,भूरूपे,बाह्यकारकांचे कार्य भूकंप,ज्वलामुखी,विदारण,मृदेची धूप,खनिजे व भूपृष्ठावरील इतर वेगवेगळयाप्रक्रियांचा अभ्यास सविस्तर केला जातो.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155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70916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mr-IN" dirty="0" smtClean="0">
                <a:solidFill>
                  <a:srgbClr val="FFC000"/>
                </a:solidFill>
              </a:rPr>
              <a:t>२) वातावरण :- </a:t>
            </a:r>
            <a:r>
              <a:rPr lang="mr-IN" dirty="0" smtClean="0"/>
              <a:t>वातावरण या घटकामध्ये प्रामुख्याने हवा,हवामान वातावरणाचा अर्थ रचना, घटक, हवा व हवामानाची विविध अंगे,तापमान ,वृष्टी,पर्जन्य,वारा,ढग,ढगांचे प्रकार,</a:t>
            </a:r>
            <a:r>
              <a:rPr lang="en-US" dirty="0" smtClean="0"/>
              <a:t> </a:t>
            </a:r>
            <a:r>
              <a:rPr lang="mr-IN" dirty="0" smtClean="0"/>
              <a:t>वायुराशी,हवामानाचे विविध प्रकार,हवामानविषयक समस्या वातावरणातील इतर विविध प्रक्रियांचा सविस्तर व शास्रीय अभ्यास केला जातो. </a:t>
            </a:r>
          </a:p>
          <a:p>
            <a:pPr marL="137160" indent="0">
              <a:buNone/>
            </a:pPr>
            <a:r>
              <a:rPr lang="mr-IN" dirty="0" smtClean="0">
                <a:solidFill>
                  <a:srgbClr val="FFC000"/>
                </a:solidFill>
              </a:rPr>
              <a:t>३) जलावरण :- </a:t>
            </a:r>
            <a:r>
              <a:rPr lang="mr-IN" dirty="0" smtClean="0"/>
              <a:t>जलावरण या घटकांचा अभ्यास करताना जलावरणाचा अर्थ, समुद्र, व महासागराची ओळख,समुद्रतळ रचना,सागर जलाचे विविध गुणधर्म यात सागर जलाची क्षारता</a:t>
            </a:r>
            <a:r>
              <a:rPr lang="en-US" dirty="0" smtClean="0"/>
              <a:t>,</a:t>
            </a:r>
            <a:r>
              <a:rPr lang="mr-IN" dirty="0" smtClean="0"/>
              <a:t>घनता,तापमान,सागरी प्रवाह,भारती ओहोटी,जलचक्र,त्सुनामी लाटा,सागर संपदा,सागरतळाचे प्रसरण सागरातील विविध वनस्पती व प्राणी यांचा </a:t>
            </a:r>
            <a:r>
              <a:rPr lang="mr-IN" dirty="0" smtClean="0"/>
              <a:t>सविस्तर अभ्यास केला जातो.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85106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mr-IN" dirty="0" smtClean="0">
                <a:solidFill>
                  <a:srgbClr val="FFC000"/>
                </a:solidFill>
              </a:rPr>
              <a:t>४) जीवावरण </a:t>
            </a:r>
            <a:r>
              <a:rPr lang="mr-IN" dirty="0" smtClean="0"/>
              <a:t>:- या घटकाच्या अभ्यासात विशेषकरून पृथ्वीवरील वनस्पती प्राणी ,पक्षी, मानव व इतर सूक्ष्म जीवजंतू यांच्या वितरणाचा व अंतरक्रियांचा अभ्यास केला जातो.सदर अभ्यासात परिसंस्था व सजीवांची उत्क्रांती व विकास यांचाही अभ्यास केला जातो.या सजीवांच्या क्षेत्रीय वितरणावर भौगोलिक घटकांचा कशा प्रकारे परिणाम होतो.  </a:t>
            </a:r>
            <a:endParaRPr lang="mr-IN" dirty="0" smtClean="0"/>
          </a:p>
        </p:txBody>
      </p:sp>
    </p:spTree>
    <p:extLst>
      <p:ext uri="{BB962C8B-B14F-4D97-AF65-F5344CB8AC3E}">
        <p14:creationId xmlns="" xmlns:p14="http://schemas.microsoft.com/office/powerpoint/2010/main" val="9090889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प्राकृतिक भूगोलाच्या उपशाखा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80110" indent="-742950">
              <a:buNone/>
            </a:pPr>
            <a:r>
              <a:rPr lang="mr-IN" sz="3600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१)खगोलीय भूगोल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२) भूरुपशास्र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३) भूगर्भशास्र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४) मृदा भूगोल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५) हवामानशास्त्र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६) वातावरणशास्र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 ७) सागरी भूगोल/ सागरशास्त्र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</a:t>
            </a:r>
            <a:r>
              <a:rPr lang="mr-IN" dirty="0" smtClean="0">
                <a:solidFill>
                  <a:srgbClr val="FFC000"/>
                </a:solidFill>
              </a:rPr>
              <a:t> ८) जैविक भूगोल </a:t>
            </a:r>
          </a:p>
          <a:p>
            <a:pPr marL="880110" indent="-742950">
              <a:buNone/>
            </a:pPr>
            <a:r>
              <a:rPr lang="mr-IN" dirty="0" smtClean="0">
                <a:solidFill>
                  <a:srgbClr val="FFC000"/>
                </a:solidFill>
              </a:rPr>
              <a:t>  ९) पर्यावरणीय भूगोल </a:t>
            </a:r>
          </a:p>
          <a:p>
            <a:pPr marL="880110" indent="-742950">
              <a:buNone/>
            </a:pPr>
            <a:endParaRPr lang="mr-IN" sz="3600" dirty="0" smtClean="0">
              <a:solidFill>
                <a:srgbClr val="FFC000"/>
              </a:solidFill>
            </a:endParaRPr>
          </a:p>
          <a:p>
            <a:pPr marL="880110" indent="-742950">
              <a:buAutoNum type="hindiNumParenR"/>
            </a:pPr>
            <a:endParaRPr lang="mr-IN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11890483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endParaRPr lang="en-US" sz="8000" dirty="0" smtClean="0">
              <a:solidFill>
                <a:srgbClr val="FFC000"/>
              </a:solidFill>
            </a:endParaRPr>
          </a:p>
          <a:p>
            <a:pPr marL="137160" indent="0" algn="ctr">
              <a:buNone/>
            </a:pPr>
            <a:r>
              <a:rPr lang="en-US" sz="8000" dirty="0" smtClean="0">
                <a:solidFill>
                  <a:srgbClr val="FFC000"/>
                </a:solidFill>
              </a:rPr>
              <a:t>Thank </a:t>
            </a:r>
            <a:r>
              <a:rPr lang="en-US" sz="8000" dirty="0" smtClean="0">
                <a:solidFill>
                  <a:srgbClr val="FFC000"/>
                </a:solidFill>
              </a:rPr>
              <a:t>You</a:t>
            </a:r>
          </a:p>
          <a:p>
            <a:pPr marL="137160" indent="0">
              <a:buNone/>
            </a:pPr>
            <a:endParaRPr lang="en-US" sz="1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54054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305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लोकनेते डॉ.बाळासाहेब विखे पाटील(पद्मभूषण उपाधिने सन्मानित ) प्रवरा ग्रामीण शिक्षण संस्थेचे , कला,वाणिज्य व विज्ञान महाविद्यालय ,अळकुटी  ता.-पारनेर ,जि.-अहमदनगर</vt:lpstr>
      <vt:lpstr>प्राकृतिक भूगोलाचा परिचय </vt:lpstr>
      <vt:lpstr>प्राकृतिक भूगोलाचे स्वरूप </vt:lpstr>
      <vt:lpstr>   </vt:lpstr>
      <vt:lpstr>Slide 5</vt:lpstr>
      <vt:lpstr>Slide 6</vt:lpstr>
      <vt:lpstr>प्राकृतिक भूगोलाच्या उपशाखा 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PRES</cp:lastModifiedBy>
  <cp:revision>81</cp:revision>
  <dcterms:created xsi:type="dcterms:W3CDTF">2006-08-16T00:00:00Z</dcterms:created>
  <dcterms:modified xsi:type="dcterms:W3CDTF">2023-08-24T07:33:20Z</dcterms:modified>
</cp:coreProperties>
</file>