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09" r:id="rId2"/>
    <p:sldId id="274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300" r:id="rId16"/>
    <p:sldId id="304" r:id="rId17"/>
    <p:sldId id="310" r:id="rId18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810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500833" y="2572511"/>
            <a:ext cx="3056732" cy="756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22211" y="718819"/>
            <a:ext cx="8013976" cy="995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62660" y="2014220"/>
            <a:ext cx="8133079" cy="3536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693605" y="6899266"/>
            <a:ext cx="231140" cy="2114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4161">
              <a:srgbClr val="FEE6ED"/>
            </a:gs>
            <a:gs pos="9750">
              <a:srgbClr val="FEE3E3"/>
            </a:gs>
            <a:gs pos="6500">
              <a:srgbClr val="FDDED4"/>
            </a:gs>
            <a:gs pos="0">
              <a:schemeClr val="accent6">
                <a:lumMod val="40000"/>
                <a:lumOff val="60000"/>
              </a:schemeClr>
            </a:gs>
            <a:gs pos="23000">
              <a:schemeClr val="accent6">
                <a:lumMod val="40000"/>
                <a:lumOff val="60000"/>
              </a:schemeClr>
            </a:gs>
            <a:gs pos="40000">
              <a:schemeClr val="accent6">
                <a:lumMod val="20000"/>
                <a:lumOff val="80000"/>
              </a:schemeClr>
            </a:gs>
            <a:gs pos="54000">
              <a:srgbClr val="FBA97D"/>
            </a:gs>
            <a:gs pos="88000">
              <a:srgbClr val="FBD49C">
                <a:lumMod val="0"/>
                <a:lumOff val="100000"/>
                <a:alpha val="66000"/>
              </a:srgbClr>
            </a:gs>
            <a:gs pos="99000">
              <a:srgbClr val="FEE7F2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2211" y="718819"/>
            <a:ext cx="8013976" cy="2154436"/>
          </a:xfrm>
        </p:spPr>
        <p:txBody>
          <a:bodyPr/>
          <a:lstStyle/>
          <a:p>
            <a:pPr algn="ctr"/>
            <a:r>
              <a:rPr lang="en-US" sz="2800" dirty="0" err="1">
                <a:solidFill>
                  <a:srgbClr val="00B050"/>
                </a:solidFill>
              </a:rPr>
              <a:t>Loknete</a:t>
            </a:r>
            <a:r>
              <a:rPr lang="en-US" sz="2800" dirty="0">
                <a:solidFill>
                  <a:srgbClr val="00B050"/>
                </a:solidFill>
              </a:rPr>
              <a:t> Dr. Balasaheb </a:t>
            </a:r>
            <a:r>
              <a:rPr lang="en-US" sz="2800" dirty="0" err="1" smtClean="0">
                <a:solidFill>
                  <a:srgbClr val="00B050"/>
                </a:solidFill>
              </a:rPr>
              <a:t>Vikhe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Patil</a:t>
            </a:r>
            <a:r>
              <a:rPr lang="en-US" sz="2800" dirty="0">
                <a:solidFill>
                  <a:srgbClr val="00B050"/>
                </a:solidFill>
              </a:rPr>
              <a:t/>
            </a:r>
            <a:br>
              <a:rPr lang="en-US" sz="2800" dirty="0">
                <a:solidFill>
                  <a:srgbClr val="00B050"/>
                </a:solidFill>
              </a:rPr>
            </a:br>
            <a:r>
              <a:rPr lang="en-US" sz="2800" dirty="0" smtClean="0">
                <a:solidFill>
                  <a:srgbClr val="00B050"/>
                </a:solidFill>
              </a:rPr>
              <a:t>(</a:t>
            </a:r>
            <a:r>
              <a:rPr lang="en-US" sz="2800" dirty="0" err="1" smtClean="0">
                <a:solidFill>
                  <a:srgbClr val="00B050"/>
                </a:solidFill>
              </a:rPr>
              <a:t>Padmabhushan</a:t>
            </a:r>
            <a:r>
              <a:rPr lang="en-US" sz="2800" dirty="0" smtClean="0">
                <a:solidFill>
                  <a:srgbClr val="00B050"/>
                </a:solidFill>
              </a:rPr>
              <a:t> Awardee</a:t>
            </a:r>
            <a:r>
              <a:rPr lang="en-US" sz="2800" dirty="0">
                <a:solidFill>
                  <a:srgbClr val="00B050"/>
                </a:solidFill>
              </a:rPr>
              <a:t>)</a:t>
            </a:r>
            <a:br>
              <a:rPr lang="en-US" sz="2800" dirty="0">
                <a:solidFill>
                  <a:srgbClr val="00B050"/>
                </a:solidFill>
              </a:rPr>
            </a:br>
            <a:r>
              <a:rPr lang="en-US" sz="2800" dirty="0" smtClean="0">
                <a:solidFill>
                  <a:srgbClr val="00B050"/>
                </a:solidFill>
              </a:rPr>
              <a:t/>
            </a:r>
            <a:br>
              <a:rPr lang="en-US" sz="2800" dirty="0" smtClean="0">
                <a:solidFill>
                  <a:srgbClr val="00B050"/>
                </a:solidFill>
              </a:rPr>
            </a:b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Pravara Rural Education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ociety</a:t>
            </a:r>
            <a:b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Arts Commerce &amp; Science College,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Alkuti</a:t>
            </a: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0921" y="2971800"/>
            <a:ext cx="8133079" cy="6017032"/>
          </a:xfrm>
        </p:spPr>
        <p:txBody>
          <a:bodyPr/>
          <a:lstStyle/>
          <a:p>
            <a:pPr algn="ctr">
              <a:lnSpc>
                <a:spcPct val="200000"/>
              </a:lnSpc>
            </a:pPr>
            <a:endParaRPr lang="en-US" dirty="0"/>
          </a:p>
          <a:p>
            <a:pPr algn="ctr">
              <a:lnSpc>
                <a:spcPct val="250000"/>
              </a:lnSpc>
            </a:pP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Department of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Chemistry</a:t>
            </a:r>
          </a:p>
          <a:p>
            <a:pPr algn="ctr">
              <a:lnSpc>
                <a:spcPct val="250000"/>
              </a:lnSpc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By 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Mr.Balsane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S.V.</a:t>
            </a:r>
            <a:endParaRPr lang="en-US" sz="2800" dirty="0" smtClean="0">
              <a:solidFill>
                <a:schemeClr val="accent2">
                  <a:lumMod val="75000"/>
                </a:schemeClr>
              </a:solidFill>
              <a:latin typeface="Algerian" pitchFamily="82" charset="0"/>
            </a:endParaRPr>
          </a:p>
          <a:p>
            <a:pPr algn="ctr">
              <a:lnSpc>
                <a:spcPct val="250000"/>
              </a:lnSpc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Lecture-II</a:t>
            </a:r>
            <a:endParaRPr lang="en-US" sz="2800" dirty="0">
              <a:solidFill>
                <a:schemeClr val="accent2">
                  <a:lumMod val="75000"/>
                </a:schemeClr>
              </a:solidFill>
              <a:latin typeface="Algerian" pitchFamily="82" charset="0"/>
            </a:endParaRPr>
          </a:p>
          <a:p>
            <a:pPr algn="l">
              <a:lnSpc>
                <a:spcPct val="250000"/>
              </a:lnSpc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Subject:- </a:t>
            </a:r>
            <a:r>
              <a:rPr lang="en-US" sz="2400" dirty="0" smtClean="0">
                <a:solidFill>
                  <a:srgbClr val="C00000"/>
                </a:solidFill>
                <a:latin typeface="Calibri Light"/>
                <a:cs typeface="Calibri Light"/>
              </a:rPr>
              <a:t>Nuclear </a:t>
            </a:r>
            <a:r>
              <a:rPr lang="en-US" sz="2400" spc="-10" dirty="0">
                <a:solidFill>
                  <a:srgbClr val="C00000"/>
                </a:solidFill>
                <a:latin typeface="Calibri Light"/>
                <a:cs typeface="Calibri Light"/>
              </a:rPr>
              <a:t>Magnetic </a:t>
            </a:r>
            <a:r>
              <a:rPr lang="en-US" sz="2400" spc="-15" dirty="0">
                <a:solidFill>
                  <a:srgbClr val="C00000"/>
                </a:solidFill>
                <a:latin typeface="Calibri Light"/>
                <a:cs typeface="Calibri Light"/>
              </a:rPr>
              <a:t>Resonance </a:t>
            </a:r>
            <a:r>
              <a:rPr lang="en-US" sz="2400" spc="-25" dirty="0" smtClean="0">
                <a:solidFill>
                  <a:srgbClr val="C00000"/>
                </a:solidFill>
                <a:latin typeface="Calibri Light"/>
                <a:cs typeface="Calibri Light"/>
              </a:rPr>
              <a:t>(NMR)</a:t>
            </a:r>
            <a:r>
              <a:rPr lang="en-US" sz="2400" spc="-15" dirty="0">
                <a:solidFill>
                  <a:srgbClr val="C00000"/>
                </a:solidFill>
                <a:latin typeface="Calibri Light"/>
                <a:cs typeface="Calibri Light"/>
              </a:rPr>
              <a:t> Spectroscopy</a:t>
            </a:r>
            <a:r>
              <a:rPr lang="en-US" sz="2400" spc="-10" dirty="0">
                <a:solidFill>
                  <a:srgbClr val="C00000"/>
                </a:solidFill>
                <a:latin typeface="Calibri Light"/>
                <a:cs typeface="Calibri Light"/>
              </a:rPr>
              <a:t> </a:t>
            </a:r>
            <a:endParaRPr lang="en-US" sz="2400" dirty="0">
              <a:solidFill>
                <a:srgbClr val="C00000"/>
              </a:solidFill>
              <a:latin typeface="Calibri Light"/>
              <a:cs typeface="Calibri Light"/>
            </a:endParaRPr>
          </a:p>
          <a:p>
            <a:pPr algn="ctr">
              <a:lnSpc>
                <a:spcPct val="250000"/>
              </a:lnSpc>
            </a:pPr>
            <a:endParaRPr lang="en-US" dirty="0">
              <a:solidFill>
                <a:schemeClr val="accent3">
                  <a:lumMod val="50000"/>
                </a:schemeClr>
              </a:solidFill>
              <a:latin typeface="Arial Black" pitchFamily="34" charset="0"/>
            </a:endParaRPr>
          </a:p>
          <a:p>
            <a:endParaRPr lang="en-US" dirty="0"/>
          </a:p>
        </p:txBody>
      </p:sp>
      <p:pic>
        <p:nvPicPr>
          <p:cNvPr id="4" name="Picture 3" descr="C:\Users\Admin\AppData\Local\Microsoft\Windows\INetCache\Content.Word\IMG_20200908_08001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55899"/>
            <a:ext cx="1285875" cy="1143000"/>
          </a:xfrm>
          <a:prstGeom prst="ellipse">
            <a:avLst/>
          </a:prstGeom>
          <a:ln w="63500" cap="rnd">
            <a:solidFill>
              <a:schemeClr val="accent6">
                <a:lumMod val="60000"/>
                <a:lumOff val="40000"/>
              </a:schemeClr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Picture 4" descr="Padmashri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58200" y="349721"/>
            <a:ext cx="1371600" cy="1063625"/>
          </a:xfrm>
          <a:prstGeom prst="ellipse">
            <a:avLst/>
          </a:prstGeom>
          <a:ln w="63500" cap="rnd">
            <a:solidFill>
              <a:schemeClr val="accent6">
                <a:lumMod val="60000"/>
                <a:lumOff val="40000"/>
              </a:schemeClr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4038600"/>
            <a:ext cx="1188720" cy="146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23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092" y="556259"/>
            <a:ext cx="656907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26465" algn="l"/>
              </a:tabLst>
            </a:pPr>
            <a:r>
              <a:rPr sz="4200" b="0" spc="-7" baseline="-2976" dirty="0">
                <a:latin typeface="Arial MT"/>
                <a:cs typeface="Arial MT"/>
              </a:rPr>
              <a:t>10-</a:t>
            </a:r>
            <a:r>
              <a:rPr sz="4200" b="0" baseline="-2976" dirty="0">
                <a:latin typeface="Arial MT"/>
                <a:cs typeface="Arial MT"/>
              </a:rPr>
              <a:t>8	</a:t>
            </a:r>
            <a:r>
              <a:rPr sz="2800" b="0" dirty="0">
                <a:latin typeface="Calibri Light"/>
                <a:cs typeface="Calibri Light"/>
              </a:rPr>
              <a:t>S</a:t>
            </a:r>
            <a:r>
              <a:rPr sz="2800" b="0" spc="-5" dirty="0">
                <a:latin typeface="Calibri Light"/>
                <a:cs typeface="Calibri Light"/>
              </a:rPr>
              <a:t>p</a:t>
            </a:r>
            <a:r>
              <a:rPr sz="2800" b="0" dirty="0">
                <a:latin typeface="Calibri Light"/>
                <a:cs typeface="Calibri Light"/>
              </a:rPr>
              <a:t>i</a:t>
            </a:r>
            <a:r>
              <a:rPr sz="2800" b="0" spc="-5" dirty="0">
                <a:latin typeface="Calibri Light"/>
                <a:cs typeface="Calibri Light"/>
              </a:rPr>
              <a:t>n</a:t>
            </a:r>
            <a:r>
              <a:rPr sz="2800" b="0" spc="-350" dirty="0">
                <a:latin typeface="Calibri Light"/>
                <a:cs typeface="Calibri Light"/>
              </a:rPr>
              <a:t>-­‐Sp</a:t>
            </a:r>
            <a:r>
              <a:rPr sz="2800" b="0" dirty="0">
                <a:latin typeface="Calibri Light"/>
                <a:cs typeface="Calibri Light"/>
              </a:rPr>
              <a:t>in</a:t>
            </a:r>
            <a:r>
              <a:rPr sz="2800" b="0" spc="-5" dirty="0">
                <a:latin typeface="Calibri Light"/>
                <a:cs typeface="Calibri Light"/>
              </a:rPr>
              <a:t> </a:t>
            </a:r>
            <a:r>
              <a:rPr sz="2800" b="0" dirty="0">
                <a:latin typeface="Calibri Light"/>
                <a:cs typeface="Calibri Light"/>
              </a:rPr>
              <a:t>S</a:t>
            </a:r>
            <a:r>
              <a:rPr sz="2800" b="0" spc="-5" dirty="0">
                <a:latin typeface="Calibri Light"/>
                <a:cs typeface="Calibri Light"/>
              </a:rPr>
              <a:t>p</a:t>
            </a:r>
            <a:r>
              <a:rPr sz="2800" b="0" spc="-20" dirty="0">
                <a:latin typeface="Calibri Light"/>
                <a:cs typeface="Calibri Light"/>
              </a:rPr>
              <a:t>litti</a:t>
            </a:r>
            <a:r>
              <a:rPr sz="2800" b="0" spc="-40" dirty="0">
                <a:latin typeface="Calibri Light"/>
                <a:cs typeface="Calibri Light"/>
              </a:rPr>
              <a:t>n</a:t>
            </a:r>
            <a:r>
              <a:rPr sz="2800" b="0" dirty="0">
                <a:latin typeface="Calibri Light"/>
                <a:cs typeface="Calibri Light"/>
              </a:rPr>
              <a:t>g: Some </a:t>
            </a:r>
            <a:r>
              <a:rPr sz="2800" b="0" spc="-5" dirty="0">
                <a:latin typeface="Calibri Light"/>
                <a:cs typeface="Calibri Light"/>
              </a:rPr>
              <a:t>Comp</a:t>
            </a:r>
            <a:r>
              <a:rPr sz="2800" b="0" dirty="0">
                <a:latin typeface="Calibri Light"/>
                <a:cs typeface="Calibri Light"/>
              </a:rPr>
              <a:t>li</a:t>
            </a:r>
            <a:r>
              <a:rPr sz="2800" b="0" spc="-30" dirty="0">
                <a:latin typeface="Calibri Light"/>
                <a:cs typeface="Calibri Light"/>
              </a:rPr>
              <a:t>c</a:t>
            </a:r>
            <a:r>
              <a:rPr sz="2800" b="0" spc="-10" dirty="0">
                <a:latin typeface="Calibri Light"/>
                <a:cs typeface="Calibri Light"/>
              </a:rPr>
              <a:t>ati</a:t>
            </a:r>
            <a:r>
              <a:rPr sz="2800" b="0" spc="-5" dirty="0">
                <a:latin typeface="Calibri Light"/>
                <a:cs typeface="Calibri Light"/>
              </a:rPr>
              <a:t>on</a:t>
            </a:r>
            <a:r>
              <a:rPr sz="2800" b="0" dirty="0">
                <a:latin typeface="Calibri Light"/>
                <a:cs typeface="Calibri Light"/>
              </a:rPr>
              <a:t>s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139" y="1252220"/>
            <a:ext cx="8255634" cy="1092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Calibri"/>
                <a:cs typeface="Calibri"/>
              </a:rPr>
              <a:t>The N+1 </a:t>
            </a:r>
            <a:r>
              <a:rPr sz="2000" dirty="0">
                <a:latin typeface="Calibri"/>
                <a:cs typeface="Calibri"/>
              </a:rPr>
              <a:t>rule may </a:t>
            </a:r>
            <a:r>
              <a:rPr sz="2000" spc="-5" dirty="0">
                <a:latin typeface="Calibri"/>
                <a:cs typeface="Calibri"/>
              </a:rPr>
              <a:t>not </a:t>
            </a:r>
            <a:r>
              <a:rPr sz="2000" dirty="0">
                <a:latin typeface="Calibri"/>
                <a:cs typeface="Calibri"/>
              </a:rPr>
              <a:t>apply </a:t>
            </a:r>
            <a:r>
              <a:rPr sz="2000" spc="-5" dirty="0">
                <a:latin typeface="Calibri"/>
                <a:cs typeface="Calibri"/>
              </a:rPr>
              <a:t>in </a:t>
            </a:r>
            <a:r>
              <a:rPr sz="2000" dirty="0">
                <a:latin typeface="Calibri"/>
                <a:cs typeface="Calibri"/>
              </a:rPr>
              <a:t>a </a:t>
            </a:r>
            <a:r>
              <a:rPr sz="2000" spc="-5" dirty="0">
                <a:latin typeface="Calibri"/>
                <a:cs typeface="Calibri"/>
              </a:rPr>
              <a:t>direct </a:t>
            </a:r>
            <a:r>
              <a:rPr sz="2000" dirty="0">
                <a:latin typeface="Calibri"/>
                <a:cs typeface="Calibri"/>
              </a:rPr>
              <a:t>way </a:t>
            </a:r>
            <a:r>
              <a:rPr sz="2000" spc="-5" dirty="0">
                <a:latin typeface="Calibri"/>
                <a:cs typeface="Calibri"/>
              </a:rPr>
              <a:t>if several neighboring hydrogens 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having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alibri"/>
                <a:cs typeface="Calibri"/>
              </a:rPr>
              <a:t>fairly</a:t>
            </a:r>
            <a:r>
              <a:rPr sz="2000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alibri"/>
                <a:cs typeface="Calibri"/>
              </a:rPr>
              <a:t>diﬀerent</a:t>
            </a:r>
            <a:r>
              <a:rPr sz="2000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coupling</a:t>
            </a:r>
            <a:r>
              <a:rPr sz="2000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constants</a:t>
            </a:r>
            <a:r>
              <a:rPr sz="2000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are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coupled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5" dirty="0">
                <a:latin typeface="Calibri"/>
                <a:cs typeface="Calibri"/>
              </a:rPr>
              <a:t> resonating nucleus.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000" dirty="0">
                <a:latin typeface="Calibri"/>
                <a:cs typeface="Calibri"/>
              </a:rPr>
              <a:t>In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this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case,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rule</a:t>
            </a:r>
            <a:r>
              <a:rPr sz="2000" spc="-5" dirty="0">
                <a:latin typeface="Calibri"/>
                <a:cs typeface="Calibri"/>
              </a:rPr>
              <a:t> is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revised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(n1+1)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*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(n2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+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1).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66900" y="2772728"/>
            <a:ext cx="6324600" cy="45424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06503" y="642619"/>
            <a:ext cx="469773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3150" spc="7" baseline="25132" dirty="0"/>
              <a:t>1</a:t>
            </a:r>
            <a:r>
              <a:rPr sz="3200" spc="5" dirty="0"/>
              <a:t>H</a:t>
            </a:r>
            <a:r>
              <a:rPr sz="3200" spc="-25" dirty="0"/>
              <a:t> </a:t>
            </a:r>
            <a:r>
              <a:rPr sz="3200" spc="-5" dirty="0"/>
              <a:t>NMR</a:t>
            </a:r>
            <a:r>
              <a:rPr sz="3200" spc="-20" dirty="0"/>
              <a:t> </a:t>
            </a:r>
            <a:r>
              <a:rPr sz="3200" dirty="0"/>
              <a:t>of</a:t>
            </a:r>
            <a:r>
              <a:rPr sz="3200" spc="-20" dirty="0"/>
              <a:t> </a:t>
            </a:r>
            <a:r>
              <a:rPr sz="3200" spc="-15" dirty="0"/>
              <a:t>Vinyl</a:t>
            </a:r>
            <a:r>
              <a:rPr sz="3200" spc="-130" dirty="0"/>
              <a:t> </a:t>
            </a:r>
            <a:r>
              <a:rPr sz="3200" spc="-5" dirty="0"/>
              <a:t>Acetate</a:t>
            </a:r>
            <a:endParaRPr sz="320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000" y="1752600"/>
            <a:ext cx="8839200" cy="4833937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3139" y="795019"/>
            <a:ext cx="8503920" cy="1701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Calibri"/>
                <a:cs typeface="Calibri"/>
              </a:rPr>
              <a:t>In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 case</a:t>
            </a:r>
            <a:r>
              <a:rPr sz="2000" spc="-5" dirty="0">
                <a:latin typeface="Calibri"/>
                <a:cs typeface="Calibri"/>
              </a:rPr>
              <a:t> of </a:t>
            </a:r>
            <a:r>
              <a:rPr sz="2000" spc="-75" dirty="0">
                <a:latin typeface="Calibri"/>
                <a:cs typeface="Calibri"/>
              </a:rPr>
              <a:t>1-­‐bromopropane,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5" dirty="0">
                <a:latin typeface="Calibri"/>
                <a:cs typeface="Calibri"/>
              </a:rPr>
              <a:t> hydrogens on C2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are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also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coupled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 two </a:t>
            </a:r>
            <a:r>
              <a:rPr sz="2000" spc="-210" dirty="0">
                <a:latin typeface="Calibri"/>
                <a:cs typeface="Calibri"/>
              </a:rPr>
              <a:t>non-­‐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equivalent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sets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neighbors.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theoretical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analysis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this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resonance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would 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predict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as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many as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12</a:t>
            </a:r>
            <a:r>
              <a:rPr sz="2000" spc="-5" dirty="0">
                <a:latin typeface="Calibri"/>
                <a:cs typeface="Calibri"/>
              </a:rPr>
              <a:t> lines (a quartet of </a:t>
            </a:r>
            <a:r>
              <a:rPr sz="2000" dirty="0">
                <a:latin typeface="Calibri"/>
                <a:cs typeface="Calibri"/>
              </a:rPr>
              <a:t>triplets).</a:t>
            </a:r>
            <a:endParaRPr sz="2000">
              <a:latin typeface="Calibri"/>
              <a:cs typeface="Calibri"/>
            </a:endParaRPr>
          </a:p>
          <a:p>
            <a:pPr marL="12700" marR="672465">
              <a:lnSpc>
                <a:spcPct val="100000"/>
              </a:lnSpc>
              <a:spcBef>
                <a:spcPts val="1200"/>
              </a:spcBef>
            </a:pPr>
            <a:r>
              <a:rPr sz="2000" dirty="0">
                <a:latin typeface="Calibri"/>
                <a:cs typeface="Calibri"/>
              </a:rPr>
              <a:t>Because the coupling constants are very </a:t>
            </a:r>
            <a:r>
              <a:rPr sz="2000" spc="-5" dirty="0">
                <a:latin typeface="Calibri"/>
                <a:cs typeface="Calibri"/>
              </a:rPr>
              <a:t>similar, however, </a:t>
            </a:r>
            <a:r>
              <a:rPr sz="2000" dirty="0">
                <a:latin typeface="Calibri"/>
                <a:cs typeface="Calibri"/>
              </a:rPr>
              <a:t>many </a:t>
            </a:r>
            <a:r>
              <a:rPr sz="2000" spc="-5" dirty="0">
                <a:latin typeface="Calibri"/>
                <a:cs typeface="Calibri"/>
              </a:rPr>
              <a:t>of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5" dirty="0">
                <a:latin typeface="Calibri"/>
                <a:cs typeface="Calibri"/>
              </a:rPr>
              <a:t>lines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overlap,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thus </a:t>
            </a:r>
            <a:r>
              <a:rPr sz="2000" spc="-5" dirty="0">
                <a:latin typeface="Calibri"/>
                <a:cs typeface="Calibri"/>
              </a:rPr>
              <a:t>simplifying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15" dirty="0">
                <a:latin typeface="Calibri"/>
                <a:cs typeface="Calibri"/>
              </a:rPr>
              <a:t>pattern.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81200" y="2994025"/>
            <a:ext cx="5638800" cy="41925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092" y="556259"/>
            <a:ext cx="6671309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26465" algn="l"/>
              </a:tabLst>
            </a:pPr>
            <a:r>
              <a:rPr sz="4200" b="0" baseline="-2976" dirty="0">
                <a:latin typeface="Arial MT"/>
                <a:cs typeface="Arial MT"/>
              </a:rPr>
              <a:t>	</a:t>
            </a:r>
            <a:r>
              <a:rPr sz="2800" b="0" dirty="0">
                <a:latin typeface="Calibri Light"/>
                <a:cs typeface="Calibri Light"/>
              </a:rPr>
              <a:t>C</a:t>
            </a:r>
            <a:r>
              <a:rPr sz="2800" b="0" spc="-5" dirty="0">
                <a:latin typeface="Calibri Light"/>
                <a:cs typeface="Calibri Light"/>
              </a:rPr>
              <a:t>arbon</a:t>
            </a:r>
            <a:r>
              <a:rPr sz="2800" b="0" spc="-325" dirty="0">
                <a:latin typeface="Calibri Light"/>
                <a:cs typeface="Calibri Light"/>
              </a:rPr>
              <a:t>-­‐1</a:t>
            </a:r>
            <a:r>
              <a:rPr sz="2800" b="0" spc="-450" dirty="0">
                <a:latin typeface="Calibri Light"/>
                <a:cs typeface="Calibri Light"/>
              </a:rPr>
              <a:t>3</a:t>
            </a:r>
            <a:r>
              <a:rPr sz="2800" b="0" dirty="0">
                <a:latin typeface="Calibri Light"/>
                <a:cs typeface="Calibri Light"/>
              </a:rPr>
              <a:t> N</a:t>
            </a:r>
            <a:r>
              <a:rPr sz="2800" b="0" spc="-5" dirty="0">
                <a:latin typeface="Calibri Light"/>
                <a:cs typeface="Calibri Light"/>
              </a:rPr>
              <a:t>ucl</a:t>
            </a:r>
            <a:r>
              <a:rPr sz="2800" b="0" dirty="0">
                <a:latin typeface="Calibri Light"/>
                <a:cs typeface="Calibri Light"/>
              </a:rPr>
              <a:t>e</a:t>
            </a:r>
            <a:r>
              <a:rPr sz="2800" b="0" spc="-5" dirty="0">
                <a:latin typeface="Calibri Light"/>
                <a:cs typeface="Calibri Light"/>
              </a:rPr>
              <a:t>a</a:t>
            </a:r>
            <a:r>
              <a:rPr sz="2800" b="0" dirty="0">
                <a:latin typeface="Calibri Light"/>
                <a:cs typeface="Calibri Light"/>
              </a:rPr>
              <a:t>r</a:t>
            </a:r>
            <a:r>
              <a:rPr sz="2800" b="0" spc="-5" dirty="0">
                <a:latin typeface="Calibri Light"/>
                <a:cs typeface="Calibri Light"/>
              </a:rPr>
              <a:t> Magn</a:t>
            </a:r>
            <a:r>
              <a:rPr sz="2800" b="0" spc="-10" dirty="0">
                <a:latin typeface="Calibri Light"/>
                <a:cs typeface="Calibri Light"/>
              </a:rPr>
              <a:t>eti</a:t>
            </a:r>
            <a:r>
              <a:rPr sz="2800" b="0" dirty="0">
                <a:latin typeface="Calibri Light"/>
                <a:cs typeface="Calibri Light"/>
              </a:rPr>
              <a:t>c</a:t>
            </a:r>
            <a:r>
              <a:rPr sz="2800" b="0" spc="-5" dirty="0">
                <a:latin typeface="Calibri Light"/>
                <a:cs typeface="Calibri Light"/>
              </a:rPr>
              <a:t> </a:t>
            </a:r>
            <a:r>
              <a:rPr sz="2800" b="0" spc="-55" dirty="0">
                <a:latin typeface="Calibri Light"/>
                <a:cs typeface="Calibri Light"/>
              </a:rPr>
              <a:t>R</a:t>
            </a:r>
            <a:r>
              <a:rPr sz="2800" b="0" dirty="0">
                <a:latin typeface="Calibri Light"/>
                <a:cs typeface="Calibri Light"/>
              </a:rPr>
              <a:t>e</a:t>
            </a:r>
            <a:r>
              <a:rPr sz="2800" b="0" spc="-5" dirty="0">
                <a:latin typeface="Calibri Light"/>
                <a:cs typeface="Calibri Light"/>
              </a:rPr>
              <a:t>sonance</a:t>
            </a:r>
            <a:endParaRPr sz="2800" dirty="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80439" y="1252220"/>
            <a:ext cx="748601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Calibri"/>
                <a:cs typeface="Calibri"/>
              </a:rPr>
              <a:t>The NMR spectroscopy of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1950" spc="15" baseline="25641" dirty="0">
                <a:latin typeface="Calibri"/>
                <a:cs typeface="Calibri"/>
              </a:rPr>
              <a:t>13</a:t>
            </a:r>
            <a:r>
              <a:rPr sz="2000" spc="10" dirty="0">
                <a:latin typeface="Calibri"/>
                <a:cs typeface="Calibri"/>
              </a:rPr>
              <a:t>C</a:t>
            </a:r>
            <a:r>
              <a:rPr sz="2000" spc="-5" dirty="0">
                <a:latin typeface="Calibri"/>
                <a:cs typeface="Calibri"/>
              </a:rPr>
              <a:t> is </a:t>
            </a:r>
            <a:r>
              <a:rPr sz="2000" dirty="0">
                <a:latin typeface="Calibri"/>
                <a:cs typeface="Calibri"/>
              </a:rPr>
              <a:t>very </a:t>
            </a:r>
            <a:r>
              <a:rPr sz="2000" spc="-5" dirty="0">
                <a:latin typeface="Calibri"/>
                <a:cs typeface="Calibri"/>
              </a:rPr>
              <a:t>useful for structural </a:t>
            </a:r>
            <a:r>
              <a:rPr sz="2000" spc="-10" dirty="0">
                <a:latin typeface="Calibri"/>
                <a:cs typeface="Calibri"/>
              </a:rPr>
              <a:t>determination.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7135" y="2375916"/>
            <a:ext cx="4419600" cy="360657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041203" y="2375916"/>
            <a:ext cx="1703952" cy="3703772"/>
          </a:xfrm>
          <a:prstGeom prst="rect">
            <a:avLst/>
          </a:prstGeom>
        </p:spPr>
      </p:pic>
      <p:grpSp>
        <p:nvGrpSpPr>
          <p:cNvPr id="6" name="object 6"/>
          <p:cNvGrpSpPr/>
          <p:nvPr/>
        </p:nvGrpSpPr>
        <p:grpSpPr>
          <a:xfrm>
            <a:off x="5713516" y="3729075"/>
            <a:ext cx="790575" cy="464820"/>
            <a:chOff x="5713516" y="3729075"/>
            <a:chExt cx="790575" cy="464820"/>
          </a:xfrm>
        </p:grpSpPr>
        <p:sp>
          <p:nvSpPr>
            <p:cNvPr id="7" name="object 7"/>
            <p:cNvSpPr/>
            <p:nvPr/>
          </p:nvSpPr>
          <p:spPr>
            <a:xfrm>
              <a:off x="5719862" y="3735424"/>
              <a:ext cx="778510" cy="452120"/>
            </a:xfrm>
            <a:custGeom>
              <a:avLst/>
              <a:gdLst/>
              <a:ahLst/>
              <a:cxnLst/>
              <a:rect l="l" t="t" r="r" b="b"/>
              <a:pathLst>
                <a:path w="778510" h="452120">
                  <a:moveTo>
                    <a:pt x="552297" y="0"/>
                  </a:moveTo>
                  <a:lnTo>
                    <a:pt x="552297" y="112953"/>
                  </a:lnTo>
                  <a:lnTo>
                    <a:pt x="0" y="112953"/>
                  </a:lnTo>
                  <a:lnTo>
                    <a:pt x="0" y="338874"/>
                  </a:lnTo>
                  <a:lnTo>
                    <a:pt x="552297" y="338874"/>
                  </a:lnTo>
                  <a:lnTo>
                    <a:pt x="552297" y="451827"/>
                  </a:lnTo>
                  <a:lnTo>
                    <a:pt x="778217" y="225907"/>
                  </a:lnTo>
                  <a:lnTo>
                    <a:pt x="552297" y="0"/>
                  </a:lnTo>
                  <a:close/>
                </a:path>
              </a:pathLst>
            </a:custGeom>
            <a:solidFill>
              <a:srgbClr val="6CAC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719863" y="3735421"/>
              <a:ext cx="777875" cy="452120"/>
            </a:xfrm>
            <a:custGeom>
              <a:avLst/>
              <a:gdLst/>
              <a:ahLst/>
              <a:cxnLst/>
              <a:rect l="l" t="t" r="r" b="b"/>
              <a:pathLst>
                <a:path w="777875" h="452120">
                  <a:moveTo>
                    <a:pt x="0" y="112899"/>
                  </a:moveTo>
                  <a:lnTo>
                    <a:pt x="552017" y="112899"/>
                  </a:lnTo>
                  <a:lnTo>
                    <a:pt x="552017" y="0"/>
                  </a:lnTo>
                  <a:lnTo>
                    <a:pt x="777816" y="225799"/>
                  </a:lnTo>
                  <a:lnTo>
                    <a:pt x="552017" y="451598"/>
                  </a:lnTo>
                  <a:lnTo>
                    <a:pt x="552017" y="338699"/>
                  </a:lnTo>
                  <a:lnTo>
                    <a:pt x="0" y="338699"/>
                  </a:lnTo>
                  <a:lnTo>
                    <a:pt x="0" y="112899"/>
                  </a:lnTo>
                  <a:close/>
                </a:path>
              </a:pathLst>
            </a:custGeom>
            <a:ln w="12693">
              <a:solidFill>
                <a:srgbClr val="5185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5376035" y="3399109"/>
            <a:ext cx="14103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spc="-120" baseline="25462" dirty="0">
                <a:latin typeface="Calibri"/>
                <a:cs typeface="Calibri"/>
              </a:rPr>
              <a:t>1</a:t>
            </a:r>
            <a:r>
              <a:rPr sz="1800" spc="-80" dirty="0">
                <a:latin typeface="Calibri"/>
                <a:cs typeface="Calibri"/>
              </a:rPr>
              <a:t>H-­‐Decoupling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1593" y="1252220"/>
            <a:ext cx="8042909" cy="146304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241300" marR="17780" indent="-215900">
              <a:lnSpc>
                <a:spcPts val="2500"/>
              </a:lnSpc>
              <a:spcBef>
                <a:spcPts val="200"/>
              </a:spcBef>
              <a:buSzPct val="150000"/>
              <a:buFont typeface="Arial MT"/>
              <a:buChar char="•"/>
              <a:tabLst>
                <a:tab pos="248920" algn="l"/>
                <a:tab pos="249554" algn="l"/>
              </a:tabLst>
            </a:pPr>
            <a:r>
              <a:rPr sz="2100" b="1" spc="-7" baseline="25793" dirty="0">
                <a:latin typeface="Arial"/>
                <a:cs typeface="Arial"/>
              </a:rPr>
              <a:t>13</a:t>
            </a:r>
            <a:r>
              <a:rPr sz="2100" b="1" spc="-5" dirty="0">
                <a:latin typeface="Arial"/>
                <a:cs typeface="Arial"/>
              </a:rPr>
              <a:t>C </a:t>
            </a:r>
            <a:r>
              <a:rPr sz="2100" b="1" dirty="0">
                <a:latin typeface="Arial"/>
                <a:cs typeface="Arial"/>
              </a:rPr>
              <a:t>Spectra </a:t>
            </a:r>
            <a:r>
              <a:rPr sz="2100" b="1" spc="-5" dirty="0">
                <a:latin typeface="Arial"/>
                <a:cs typeface="Arial"/>
              </a:rPr>
              <a:t>are easier </a:t>
            </a:r>
            <a:r>
              <a:rPr sz="2100" b="1" dirty="0">
                <a:latin typeface="Arial"/>
                <a:cs typeface="Arial"/>
              </a:rPr>
              <a:t>to </a:t>
            </a:r>
            <a:r>
              <a:rPr sz="2100" b="1" spc="-5" dirty="0">
                <a:latin typeface="Arial"/>
                <a:cs typeface="Arial"/>
              </a:rPr>
              <a:t>analyze </a:t>
            </a:r>
            <a:r>
              <a:rPr sz="2100" b="1" dirty="0">
                <a:latin typeface="Arial"/>
                <a:cs typeface="Arial"/>
              </a:rPr>
              <a:t>than </a:t>
            </a:r>
            <a:r>
              <a:rPr sz="2100" b="1" baseline="25793" dirty="0">
                <a:latin typeface="Arial"/>
                <a:cs typeface="Arial"/>
              </a:rPr>
              <a:t>1</a:t>
            </a:r>
            <a:r>
              <a:rPr sz="2100" b="1" dirty="0">
                <a:latin typeface="Arial"/>
                <a:cs typeface="Arial"/>
              </a:rPr>
              <a:t>H </a:t>
            </a:r>
            <a:r>
              <a:rPr sz="2100" b="1" spc="-5" dirty="0">
                <a:latin typeface="Arial"/>
                <a:cs typeface="Arial"/>
              </a:rPr>
              <a:t>spectra </a:t>
            </a:r>
            <a:r>
              <a:rPr sz="2100" b="1" dirty="0">
                <a:latin typeface="Arial"/>
                <a:cs typeface="Arial"/>
              </a:rPr>
              <a:t>because the </a:t>
            </a:r>
            <a:r>
              <a:rPr sz="2100" b="1" spc="-570" dirty="0">
                <a:latin typeface="Arial"/>
                <a:cs typeface="Arial"/>
              </a:rPr>
              <a:t> </a:t>
            </a:r>
            <a:r>
              <a:rPr sz="2100" b="1" spc="-5" dirty="0">
                <a:latin typeface="Arial"/>
                <a:cs typeface="Arial"/>
              </a:rPr>
              <a:t>signal</a:t>
            </a:r>
            <a:r>
              <a:rPr sz="2100" b="1" spc="-10" dirty="0">
                <a:latin typeface="Arial"/>
                <a:cs typeface="Arial"/>
              </a:rPr>
              <a:t> </a:t>
            </a:r>
            <a:r>
              <a:rPr sz="2100" b="1" spc="-5" dirty="0">
                <a:latin typeface="Arial"/>
                <a:cs typeface="Arial"/>
              </a:rPr>
              <a:t>splitting can </a:t>
            </a:r>
            <a:r>
              <a:rPr sz="2100" b="1" dirty="0">
                <a:latin typeface="Arial"/>
                <a:cs typeface="Arial"/>
              </a:rPr>
              <a:t>be</a:t>
            </a:r>
            <a:r>
              <a:rPr sz="2100" b="1" spc="-5" dirty="0">
                <a:latin typeface="Arial"/>
                <a:cs typeface="Arial"/>
              </a:rPr>
              <a:t> avoided.</a:t>
            </a:r>
            <a:endParaRPr sz="2100">
              <a:latin typeface="Arial"/>
              <a:cs typeface="Arial"/>
            </a:endParaRPr>
          </a:p>
          <a:p>
            <a:pPr marL="240665" marR="197485" indent="-215900">
              <a:lnSpc>
                <a:spcPct val="100800"/>
              </a:lnSpc>
              <a:spcBef>
                <a:spcPts val="1135"/>
              </a:spcBef>
              <a:buFont typeface="Arial MT"/>
              <a:buChar char="•"/>
              <a:tabLst>
                <a:tab pos="248920" algn="l"/>
                <a:tab pos="249554" algn="l"/>
              </a:tabLst>
            </a:pPr>
            <a:r>
              <a:rPr sz="2100" b="1" dirty="0">
                <a:latin typeface="Arial"/>
                <a:cs typeface="Arial"/>
              </a:rPr>
              <a:t>Each type of </a:t>
            </a:r>
            <a:r>
              <a:rPr sz="2100" b="1" spc="-5" dirty="0">
                <a:latin typeface="Arial"/>
                <a:cs typeface="Arial"/>
              </a:rPr>
              <a:t>carbon atom appears as </a:t>
            </a:r>
            <a:r>
              <a:rPr sz="2100" b="1" dirty="0">
                <a:latin typeface="Arial"/>
                <a:cs typeface="Arial"/>
              </a:rPr>
              <a:t>a </a:t>
            </a:r>
            <a:r>
              <a:rPr sz="2100" b="1" spc="-5" dirty="0">
                <a:latin typeface="Arial"/>
                <a:cs typeface="Arial"/>
              </a:rPr>
              <a:t>single </a:t>
            </a:r>
            <a:r>
              <a:rPr sz="2100" b="1" dirty="0">
                <a:latin typeface="Arial"/>
                <a:cs typeface="Arial"/>
              </a:rPr>
              <a:t>peak with </a:t>
            </a:r>
            <a:r>
              <a:rPr sz="2100" b="1" spc="-5" dirty="0">
                <a:latin typeface="Arial"/>
                <a:cs typeface="Arial"/>
              </a:rPr>
              <a:t>1H- </a:t>
            </a:r>
            <a:r>
              <a:rPr sz="2100" b="1" spc="-57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decoupling.</a:t>
            </a:r>
            <a:endParaRPr sz="21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27553" y="642619"/>
            <a:ext cx="545592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3150" spc="15" baseline="25132" dirty="0"/>
              <a:t>13</a:t>
            </a:r>
            <a:r>
              <a:rPr sz="3200" spc="10" dirty="0"/>
              <a:t>C</a:t>
            </a:r>
            <a:r>
              <a:rPr sz="3200" spc="-35" dirty="0"/>
              <a:t> </a:t>
            </a:r>
            <a:r>
              <a:rPr sz="3200" spc="-5" dirty="0"/>
              <a:t>NMR</a:t>
            </a:r>
            <a:r>
              <a:rPr sz="3200" spc="-35" dirty="0"/>
              <a:t> </a:t>
            </a:r>
            <a:r>
              <a:rPr sz="3200" dirty="0"/>
              <a:t>Spectrum</a:t>
            </a:r>
            <a:r>
              <a:rPr sz="3200" spc="-30" dirty="0"/>
              <a:t> </a:t>
            </a:r>
            <a:r>
              <a:rPr sz="3200" dirty="0"/>
              <a:t>Example</a:t>
            </a:r>
            <a:endParaRPr sz="320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7700" y="2743200"/>
            <a:ext cx="7848600" cy="43433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95617" y="642619"/>
            <a:ext cx="531939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Chemical</a:t>
            </a:r>
            <a:r>
              <a:rPr spc="-30" dirty="0"/>
              <a:t> </a:t>
            </a:r>
            <a:r>
              <a:rPr dirty="0"/>
              <a:t>Shifts</a:t>
            </a:r>
            <a:r>
              <a:rPr spc="-20" dirty="0"/>
              <a:t> </a:t>
            </a:r>
            <a:r>
              <a:rPr dirty="0"/>
              <a:t>in</a:t>
            </a:r>
            <a:r>
              <a:rPr spc="-20" dirty="0"/>
              <a:t> </a:t>
            </a:r>
            <a:r>
              <a:rPr sz="3150" spc="15" baseline="25132" dirty="0"/>
              <a:t>13</a:t>
            </a:r>
            <a:r>
              <a:rPr sz="3200" spc="10" dirty="0"/>
              <a:t>C</a:t>
            </a:r>
            <a:r>
              <a:rPr sz="3200" spc="-25" dirty="0"/>
              <a:t> </a:t>
            </a:r>
            <a:r>
              <a:rPr sz="3200" spc="-5" dirty="0"/>
              <a:t>NMR</a:t>
            </a:r>
            <a:endParaRPr sz="32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600" y="3910520"/>
            <a:ext cx="8001000" cy="3252278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662765" y="1404620"/>
            <a:ext cx="8357234" cy="256095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215900" marR="30480" indent="-177800">
              <a:lnSpc>
                <a:spcPts val="2500"/>
              </a:lnSpc>
              <a:spcBef>
                <a:spcPts val="200"/>
              </a:spcBef>
              <a:buFont typeface="Arial MT"/>
              <a:buChar char="•"/>
              <a:tabLst>
                <a:tab pos="217804" algn="l"/>
              </a:tabLst>
            </a:pPr>
            <a:r>
              <a:rPr sz="2100" b="1" dirty="0">
                <a:latin typeface="Arial"/>
                <a:cs typeface="Arial"/>
              </a:rPr>
              <a:t>In </a:t>
            </a:r>
            <a:r>
              <a:rPr sz="2100" b="1" spc="-5" dirty="0">
                <a:latin typeface="Arial"/>
                <a:cs typeface="Arial"/>
              </a:rPr>
              <a:t>contrast </a:t>
            </a:r>
            <a:r>
              <a:rPr sz="2100" b="1" dirty="0">
                <a:latin typeface="Arial"/>
                <a:cs typeface="Arial"/>
              </a:rPr>
              <a:t>to the </a:t>
            </a:r>
            <a:r>
              <a:rPr sz="2100" b="1" spc="-5" dirty="0">
                <a:latin typeface="Arial"/>
                <a:cs typeface="Arial"/>
              </a:rPr>
              <a:t>small range </a:t>
            </a:r>
            <a:r>
              <a:rPr sz="2100" b="1" dirty="0">
                <a:latin typeface="Arial"/>
                <a:cs typeface="Arial"/>
              </a:rPr>
              <a:t>of </a:t>
            </a:r>
            <a:r>
              <a:rPr sz="2100" b="1" spc="-5" dirty="0">
                <a:latin typeface="Arial"/>
                <a:cs typeface="Arial"/>
              </a:rPr>
              <a:t>chemical shifts </a:t>
            </a:r>
            <a:r>
              <a:rPr sz="2100" b="1" dirty="0">
                <a:latin typeface="Arial"/>
                <a:cs typeface="Arial"/>
              </a:rPr>
              <a:t>in </a:t>
            </a:r>
            <a:r>
              <a:rPr sz="2100" b="1" baseline="25793" dirty="0">
                <a:latin typeface="Arial"/>
                <a:cs typeface="Arial"/>
              </a:rPr>
              <a:t>1</a:t>
            </a:r>
            <a:r>
              <a:rPr sz="2100" b="1" dirty="0">
                <a:latin typeface="Arial"/>
                <a:cs typeface="Arial"/>
              </a:rPr>
              <a:t>H </a:t>
            </a:r>
            <a:r>
              <a:rPr sz="2100" b="1" spc="-5" dirty="0">
                <a:latin typeface="Arial"/>
                <a:cs typeface="Arial"/>
              </a:rPr>
              <a:t>NMR </a:t>
            </a:r>
            <a:r>
              <a:rPr sz="2100" b="1" dirty="0">
                <a:latin typeface="Arial"/>
                <a:cs typeface="Arial"/>
              </a:rPr>
              <a:t>(1-10 </a:t>
            </a:r>
            <a:r>
              <a:rPr sz="2100" b="1" spc="-57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ppm usually), </a:t>
            </a:r>
            <a:r>
              <a:rPr sz="2100" b="1" spc="-7" baseline="25793" dirty="0">
                <a:latin typeface="Arial"/>
                <a:cs typeface="Arial"/>
              </a:rPr>
              <a:t>13</a:t>
            </a:r>
            <a:r>
              <a:rPr sz="2100" b="1" spc="-5" dirty="0">
                <a:latin typeface="Arial"/>
                <a:cs typeface="Arial"/>
              </a:rPr>
              <a:t>C NMR absorptions </a:t>
            </a:r>
            <a:r>
              <a:rPr sz="2100" b="1" dirty="0">
                <a:latin typeface="Arial"/>
                <a:cs typeface="Arial"/>
              </a:rPr>
              <a:t>occur over a </a:t>
            </a:r>
            <a:r>
              <a:rPr sz="2100" b="1" spc="-5" dirty="0">
                <a:latin typeface="Arial"/>
                <a:cs typeface="Arial"/>
              </a:rPr>
              <a:t>much </a:t>
            </a:r>
            <a:r>
              <a:rPr sz="2100" b="1" dirty="0">
                <a:latin typeface="Arial"/>
                <a:cs typeface="Arial"/>
              </a:rPr>
              <a:t>broader </a:t>
            </a:r>
            <a:r>
              <a:rPr sz="2100" b="1" spc="5" dirty="0">
                <a:latin typeface="Arial"/>
                <a:cs typeface="Arial"/>
              </a:rPr>
              <a:t> </a:t>
            </a:r>
            <a:r>
              <a:rPr sz="2100" b="1" spc="-5" dirty="0">
                <a:latin typeface="Arial"/>
                <a:cs typeface="Arial"/>
              </a:rPr>
              <a:t>range</a:t>
            </a:r>
            <a:r>
              <a:rPr sz="2100" b="1" spc="-1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(0-220 ppm).</a:t>
            </a:r>
            <a:endParaRPr sz="2100">
              <a:latin typeface="Arial"/>
              <a:cs typeface="Arial"/>
            </a:endParaRPr>
          </a:p>
          <a:p>
            <a:pPr marL="215900" marR="153670" indent="-178435">
              <a:lnSpc>
                <a:spcPct val="100800"/>
              </a:lnSpc>
              <a:spcBef>
                <a:spcPts val="1140"/>
              </a:spcBef>
              <a:buFont typeface="Arial MT"/>
              <a:buChar char="•"/>
              <a:tabLst>
                <a:tab pos="217804" algn="l"/>
              </a:tabLst>
            </a:pPr>
            <a:r>
              <a:rPr sz="2100" b="1" dirty="0">
                <a:latin typeface="Arial"/>
                <a:cs typeface="Arial"/>
              </a:rPr>
              <a:t>The </a:t>
            </a:r>
            <a:r>
              <a:rPr sz="2100" b="1" spc="-5" dirty="0">
                <a:latin typeface="Arial"/>
                <a:cs typeface="Arial"/>
              </a:rPr>
              <a:t>chemical shifts </a:t>
            </a:r>
            <a:r>
              <a:rPr sz="2100" b="1" dirty="0">
                <a:latin typeface="Arial"/>
                <a:cs typeface="Arial"/>
              </a:rPr>
              <a:t>of </a:t>
            </a:r>
            <a:r>
              <a:rPr sz="2100" b="1" spc="-5" dirty="0">
                <a:latin typeface="Arial"/>
                <a:cs typeface="Arial"/>
              </a:rPr>
              <a:t>carbon atoms </a:t>
            </a:r>
            <a:r>
              <a:rPr sz="2100" b="1" dirty="0">
                <a:latin typeface="Arial"/>
                <a:cs typeface="Arial"/>
              </a:rPr>
              <a:t>in </a:t>
            </a:r>
            <a:r>
              <a:rPr sz="2100" b="1" spc="-7" baseline="25793" dirty="0">
                <a:latin typeface="Arial"/>
                <a:cs typeface="Arial"/>
              </a:rPr>
              <a:t>13</a:t>
            </a:r>
            <a:r>
              <a:rPr sz="2100" b="1" spc="-5" dirty="0">
                <a:latin typeface="Arial"/>
                <a:cs typeface="Arial"/>
              </a:rPr>
              <a:t>C NMR </a:t>
            </a:r>
            <a:r>
              <a:rPr sz="2100" b="1" dirty="0">
                <a:latin typeface="Arial"/>
                <a:cs typeface="Arial"/>
              </a:rPr>
              <a:t>depend on the </a:t>
            </a:r>
            <a:r>
              <a:rPr sz="2100" b="1" spc="-570" dirty="0">
                <a:latin typeface="Arial"/>
                <a:cs typeface="Arial"/>
              </a:rPr>
              <a:t> </a:t>
            </a:r>
            <a:r>
              <a:rPr sz="2100" b="1" spc="-5" dirty="0">
                <a:latin typeface="Arial"/>
                <a:cs typeface="Arial"/>
              </a:rPr>
              <a:t>same</a:t>
            </a:r>
            <a:r>
              <a:rPr sz="2100" b="1" spc="-10" dirty="0">
                <a:latin typeface="Arial"/>
                <a:cs typeface="Arial"/>
              </a:rPr>
              <a:t> </a:t>
            </a:r>
            <a:r>
              <a:rPr sz="2100" b="1" spc="-5" dirty="0">
                <a:latin typeface="Arial"/>
                <a:cs typeface="Arial"/>
              </a:rPr>
              <a:t>effects</a:t>
            </a:r>
            <a:r>
              <a:rPr sz="2100" b="1" spc="-10" dirty="0">
                <a:latin typeface="Arial"/>
                <a:cs typeface="Arial"/>
              </a:rPr>
              <a:t> </a:t>
            </a:r>
            <a:r>
              <a:rPr sz="2100" b="1" spc="-5" dirty="0">
                <a:latin typeface="Arial"/>
                <a:cs typeface="Arial"/>
              </a:rPr>
              <a:t>as</a:t>
            </a:r>
            <a:r>
              <a:rPr sz="2100" b="1" spc="-1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the</a:t>
            </a:r>
            <a:r>
              <a:rPr sz="2100" b="1" spc="-5" dirty="0">
                <a:latin typeface="Arial"/>
                <a:cs typeface="Arial"/>
              </a:rPr>
              <a:t> chemical shifts</a:t>
            </a:r>
            <a:r>
              <a:rPr sz="2100" b="1" spc="-1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of</a:t>
            </a:r>
            <a:r>
              <a:rPr sz="2100" b="1" spc="-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protons</a:t>
            </a:r>
            <a:r>
              <a:rPr sz="2100" b="1" spc="-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in</a:t>
            </a:r>
            <a:r>
              <a:rPr sz="2100" b="1" spc="5" dirty="0">
                <a:latin typeface="Arial"/>
                <a:cs typeface="Arial"/>
              </a:rPr>
              <a:t> </a:t>
            </a:r>
            <a:r>
              <a:rPr sz="2100" b="1" baseline="25793" dirty="0">
                <a:latin typeface="Arial"/>
                <a:cs typeface="Arial"/>
              </a:rPr>
              <a:t>1</a:t>
            </a:r>
            <a:r>
              <a:rPr sz="2100" b="1" dirty="0">
                <a:latin typeface="Arial"/>
                <a:cs typeface="Arial"/>
              </a:rPr>
              <a:t>H</a:t>
            </a:r>
            <a:r>
              <a:rPr sz="2100" b="1" spc="-10" dirty="0">
                <a:latin typeface="Arial"/>
                <a:cs typeface="Arial"/>
              </a:rPr>
              <a:t> </a:t>
            </a:r>
            <a:r>
              <a:rPr sz="2100" b="1" spc="-5" dirty="0">
                <a:latin typeface="Arial"/>
                <a:cs typeface="Arial"/>
              </a:rPr>
              <a:t>NMR.</a:t>
            </a:r>
            <a:endParaRPr sz="2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800">
              <a:latin typeface="Arial"/>
              <a:cs typeface="Arial"/>
            </a:endParaRPr>
          </a:p>
          <a:p>
            <a:pPr marL="407034" algn="ctr">
              <a:lnSpc>
                <a:spcPct val="100000"/>
              </a:lnSpc>
            </a:pPr>
            <a:r>
              <a:rPr sz="2400" spc="-5" dirty="0">
                <a:latin typeface="Calibri"/>
                <a:cs typeface="Calibri"/>
              </a:rPr>
              <a:t>Commo</a:t>
            </a:r>
            <a:r>
              <a:rPr sz="2400" dirty="0">
                <a:latin typeface="Calibri"/>
                <a:cs typeface="Calibri"/>
              </a:rPr>
              <a:t>n </a:t>
            </a:r>
            <a:r>
              <a:rPr sz="2400" spc="-7" baseline="24305" dirty="0">
                <a:latin typeface="Calibri"/>
                <a:cs typeface="Calibri"/>
              </a:rPr>
              <a:t>1</a:t>
            </a:r>
            <a:r>
              <a:rPr sz="2400" baseline="24305" dirty="0">
                <a:latin typeface="Calibri"/>
                <a:cs typeface="Calibri"/>
              </a:rPr>
              <a:t>3</a:t>
            </a:r>
            <a:r>
              <a:rPr sz="2400" spc="-300" dirty="0">
                <a:latin typeface="Calibri"/>
                <a:cs typeface="Calibri"/>
              </a:rPr>
              <a:t>C-­‐N</a:t>
            </a:r>
            <a:r>
              <a:rPr sz="2400" dirty="0">
                <a:latin typeface="Calibri"/>
                <a:cs typeface="Calibri"/>
              </a:rPr>
              <a:t>MR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chemical </a:t>
            </a:r>
            <a:r>
              <a:rPr sz="2400" spc="-20" dirty="0">
                <a:latin typeface="Calibri"/>
                <a:cs typeface="Calibri"/>
              </a:rPr>
              <a:t>shif</a:t>
            </a:r>
            <a:r>
              <a:rPr sz="2400" spc="-15" dirty="0">
                <a:latin typeface="Calibri"/>
                <a:cs typeface="Calibri"/>
              </a:rPr>
              <a:t>t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values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94816" y="871219"/>
            <a:ext cx="7232015" cy="18723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7665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0000"/>
                </a:solidFill>
                <a:latin typeface="Comic Sans MS"/>
                <a:cs typeface="Comic Sans MS"/>
              </a:rPr>
              <a:t>How</a:t>
            </a:r>
            <a:r>
              <a:rPr sz="1800" spc="-1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Comic Sans MS"/>
                <a:cs typeface="Comic Sans MS"/>
              </a:rPr>
              <a:t>to</a:t>
            </a:r>
            <a:r>
              <a:rPr sz="1800" spc="-1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Comic Sans MS"/>
                <a:cs typeface="Comic Sans MS"/>
              </a:rPr>
              <a:t>determine</a:t>
            </a:r>
            <a:r>
              <a:rPr sz="1800" spc="-1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FF0000"/>
                </a:solidFill>
                <a:latin typeface="Comic Sans MS"/>
                <a:cs typeface="Comic Sans MS"/>
              </a:rPr>
              <a:t>structures</a:t>
            </a:r>
            <a:r>
              <a:rPr sz="1800" spc="-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FF0000"/>
                </a:solidFill>
                <a:latin typeface="Comic Sans MS"/>
                <a:cs typeface="Comic Sans MS"/>
              </a:rPr>
              <a:t>of</a:t>
            </a:r>
            <a:r>
              <a:rPr sz="1800" spc="-1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FF0000"/>
                </a:solidFill>
                <a:latin typeface="Comic Sans MS"/>
                <a:cs typeface="Comic Sans MS"/>
              </a:rPr>
              <a:t>compounds</a:t>
            </a:r>
            <a:r>
              <a:rPr sz="1800" spc="-1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Comic Sans MS"/>
                <a:cs typeface="Comic Sans MS"/>
              </a:rPr>
              <a:t>from</a:t>
            </a:r>
            <a:r>
              <a:rPr sz="1800" spc="-1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Comic Sans MS"/>
                <a:cs typeface="Comic Sans MS"/>
              </a:rPr>
              <a:t>their</a:t>
            </a:r>
            <a:r>
              <a:rPr sz="1800" spc="-1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FF0000"/>
                </a:solidFill>
                <a:latin typeface="Comic Sans MS"/>
                <a:cs typeface="Comic Sans MS"/>
              </a:rPr>
              <a:t>spectra?</a:t>
            </a:r>
            <a:endParaRPr sz="1800" dirty="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150" dirty="0">
              <a:latin typeface="Comic Sans MS"/>
              <a:cs typeface="Comic Sans MS"/>
            </a:endParaRPr>
          </a:p>
          <a:p>
            <a:pPr marL="406400" indent="-342900">
              <a:lnSpc>
                <a:spcPct val="100000"/>
              </a:lnSpc>
              <a:buAutoNum type="arabicPeriod"/>
              <a:tabLst>
                <a:tab pos="405765" algn="l"/>
                <a:tab pos="406400" algn="l"/>
              </a:tabLst>
            </a:pPr>
            <a:r>
              <a:rPr sz="1800" spc="-5" dirty="0">
                <a:latin typeface="Calibri"/>
                <a:cs typeface="Calibri"/>
              </a:rPr>
              <a:t>Determine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molecular</a:t>
            </a:r>
            <a:r>
              <a:rPr sz="1800" spc="-5" dirty="0">
                <a:latin typeface="Calibri"/>
                <a:cs typeface="Calibri"/>
              </a:rPr>
              <a:t> formula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-5" dirty="0">
                <a:latin typeface="Calibri"/>
                <a:cs typeface="Calibri"/>
              </a:rPr>
              <a:t> degree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of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10" dirty="0" smtClean="0">
                <a:latin typeface="Calibri"/>
                <a:cs typeface="Calibri"/>
              </a:rPr>
              <a:t>unsaturation</a:t>
            </a:r>
            <a:endParaRPr sz="1800" dirty="0" smtClean="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Calibri"/>
              <a:buAutoNum type="arabicPeriod"/>
            </a:pPr>
            <a:endParaRPr sz="1750" dirty="0" smtClean="0">
              <a:latin typeface="Calibri"/>
              <a:cs typeface="Calibri"/>
            </a:endParaRPr>
          </a:p>
          <a:p>
            <a:pPr marL="62865" marR="764540">
              <a:lnSpc>
                <a:spcPts val="2100"/>
              </a:lnSpc>
              <a:tabLst>
                <a:tab pos="405765" algn="l"/>
                <a:tab pos="406400" algn="l"/>
              </a:tabLst>
            </a:pPr>
            <a:r>
              <a:rPr lang="en-US" sz="1800" dirty="0" smtClean="0">
                <a:latin typeface="Calibri"/>
                <a:cs typeface="Calibri"/>
              </a:rPr>
              <a:t>2.    </a:t>
            </a:r>
            <a:r>
              <a:rPr sz="1800" dirty="0" smtClean="0">
                <a:latin typeface="Calibri"/>
                <a:cs typeface="Calibri"/>
              </a:rPr>
              <a:t>F</a:t>
            </a:r>
            <a:r>
              <a:rPr sz="1800" spc="-5" dirty="0" smtClean="0">
                <a:latin typeface="Calibri"/>
                <a:cs typeface="Calibri"/>
              </a:rPr>
              <a:t>r</a:t>
            </a:r>
            <a:r>
              <a:rPr sz="1800" dirty="0" smtClean="0">
                <a:latin typeface="Calibri"/>
                <a:cs typeface="Calibri"/>
              </a:rPr>
              <a:t>om </a:t>
            </a:r>
            <a:r>
              <a:rPr sz="1800" baseline="25462" dirty="0">
                <a:latin typeface="Calibri"/>
                <a:cs typeface="Calibri"/>
              </a:rPr>
              <a:t>1</a:t>
            </a:r>
            <a:r>
              <a:rPr sz="1800" spc="-229" dirty="0">
                <a:latin typeface="Calibri"/>
                <a:cs typeface="Calibri"/>
              </a:rPr>
              <a:t>H-­‐N</a:t>
            </a:r>
            <a:r>
              <a:rPr sz="1800" dirty="0">
                <a:latin typeface="Calibri"/>
                <a:cs typeface="Calibri"/>
              </a:rPr>
              <a:t>MR,</a:t>
            </a:r>
            <a:r>
              <a:rPr sz="1800" spc="-5" dirty="0">
                <a:latin typeface="Calibri"/>
                <a:cs typeface="Calibri"/>
              </a:rPr>
              <a:t> determin</a:t>
            </a:r>
            <a:r>
              <a:rPr sz="1800" dirty="0">
                <a:latin typeface="Calibri"/>
                <a:cs typeface="Calibri"/>
              </a:rPr>
              <a:t>e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#</a:t>
            </a:r>
            <a:r>
              <a:rPr sz="1800" spc="-5" dirty="0">
                <a:latin typeface="Calibri"/>
                <a:cs typeface="Calibri"/>
              </a:rPr>
              <a:t> o</a:t>
            </a:r>
            <a:r>
              <a:rPr sz="1800" dirty="0">
                <a:latin typeface="Calibri"/>
                <a:cs typeface="Calibri"/>
              </a:rPr>
              <a:t>f</a:t>
            </a:r>
            <a:r>
              <a:rPr sz="1800" spc="-5" dirty="0">
                <a:latin typeface="Calibri"/>
                <a:cs typeface="Calibri"/>
              </a:rPr>
              <a:t> signals</a:t>
            </a:r>
            <a:r>
              <a:rPr sz="1800" dirty="0">
                <a:latin typeface="Calibri"/>
                <a:cs typeface="Calibri"/>
              </a:rPr>
              <a:t>,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#</a:t>
            </a:r>
            <a:r>
              <a:rPr sz="1800" spc="-5" dirty="0">
                <a:latin typeface="Calibri"/>
                <a:cs typeface="Calibri"/>
              </a:rPr>
              <a:t> o</a:t>
            </a:r>
            <a:r>
              <a:rPr sz="1800" dirty="0">
                <a:latin typeface="Calibri"/>
                <a:cs typeface="Calibri"/>
              </a:rPr>
              <a:t>f</a:t>
            </a:r>
            <a:r>
              <a:rPr sz="1800" spc="-5" dirty="0">
                <a:latin typeface="Calibri"/>
                <a:cs typeface="Calibri"/>
              </a:rPr>
              <a:t> proton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5" dirty="0">
                <a:latin typeface="Calibri"/>
                <a:cs typeface="Calibri"/>
              </a:rPr>
              <a:t> 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each </a:t>
            </a:r>
            <a:r>
              <a:rPr sz="1800" spc="-5" dirty="0">
                <a:latin typeface="Calibri"/>
                <a:cs typeface="Calibri"/>
              </a:rPr>
              <a:t>signal,  peak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splitting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patterns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chemical </a:t>
            </a:r>
            <a:r>
              <a:rPr sz="1800" spc="-15" dirty="0">
                <a:latin typeface="Calibri"/>
                <a:cs typeface="Calibri"/>
              </a:rPr>
              <a:t>shifts</a:t>
            </a:r>
            <a:endParaRPr sz="18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"/>
          </p:nvPr>
        </p:nvSpPr>
        <p:spPr>
          <a:xfrm>
            <a:off x="1524000" y="4343400"/>
            <a:ext cx="7040880" cy="2954655"/>
          </a:xfrm>
        </p:spPr>
        <p:txBody>
          <a:bodyPr/>
          <a:lstStyle/>
          <a:p>
            <a:pPr algn="ctr"/>
            <a:r>
              <a:rPr lang="en-US" sz="9600" dirty="0" smtClean="0">
                <a:solidFill>
                  <a:srgbClr val="C00000"/>
                </a:solidFill>
              </a:rPr>
              <a:t>THANK YOU</a:t>
            </a:r>
            <a:endParaRPr lang="en-US" sz="9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969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26135" y="642619"/>
            <a:ext cx="645858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Regions</a:t>
            </a:r>
            <a:r>
              <a:rPr spc="-20" dirty="0"/>
              <a:t> </a:t>
            </a:r>
            <a:r>
              <a:rPr dirty="0"/>
              <a:t>in</a:t>
            </a:r>
            <a:r>
              <a:rPr spc="-15" dirty="0"/>
              <a:t> </a:t>
            </a:r>
            <a:r>
              <a:rPr spc="-5" dirty="0"/>
              <a:t>the</a:t>
            </a:r>
            <a:r>
              <a:rPr spc="-15" dirty="0"/>
              <a:t> </a:t>
            </a:r>
            <a:r>
              <a:rPr sz="3150" spc="7" baseline="25132" dirty="0"/>
              <a:t>1</a:t>
            </a:r>
            <a:r>
              <a:rPr sz="3200" spc="5" dirty="0"/>
              <a:t>H</a:t>
            </a:r>
            <a:r>
              <a:rPr sz="3200" spc="-20" dirty="0"/>
              <a:t> </a:t>
            </a:r>
            <a:r>
              <a:rPr sz="3200" spc="-5" dirty="0"/>
              <a:t>NMR</a:t>
            </a:r>
            <a:r>
              <a:rPr sz="3200" spc="-20" dirty="0"/>
              <a:t> </a:t>
            </a:r>
            <a:r>
              <a:rPr sz="3200" dirty="0"/>
              <a:t>Spectrum</a:t>
            </a:r>
            <a:endParaRPr sz="32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42975" y="1905000"/>
            <a:ext cx="8048623" cy="4194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642619"/>
            <a:ext cx="84645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spc="-120" dirty="0">
                <a:latin typeface="Calibri"/>
                <a:cs typeface="Calibri"/>
              </a:rPr>
              <a:t>Local-­‐field</a:t>
            </a:r>
            <a:r>
              <a:rPr sz="2400" b="0" spc="-5" dirty="0">
                <a:latin typeface="Calibri"/>
                <a:cs typeface="Calibri"/>
              </a:rPr>
              <a:t> contributions</a:t>
            </a:r>
            <a:r>
              <a:rPr sz="2400" b="0" dirty="0">
                <a:latin typeface="Calibri"/>
                <a:cs typeface="Calibri"/>
              </a:rPr>
              <a:t> </a:t>
            </a:r>
            <a:r>
              <a:rPr sz="2400" b="0" spc="-5" dirty="0">
                <a:latin typeface="Calibri"/>
                <a:cs typeface="Calibri"/>
              </a:rPr>
              <a:t>from </a:t>
            </a:r>
            <a:r>
              <a:rPr sz="2400" b="0" dirty="0">
                <a:latin typeface="Calibri"/>
                <a:cs typeface="Calibri"/>
              </a:rPr>
              <a:t>more than </a:t>
            </a:r>
            <a:r>
              <a:rPr sz="2400" b="0" spc="-5" dirty="0">
                <a:latin typeface="Calibri"/>
                <a:cs typeface="Calibri"/>
              </a:rPr>
              <a:t>one</a:t>
            </a:r>
            <a:r>
              <a:rPr sz="2400" b="0" dirty="0">
                <a:latin typeface="Calibri"/>
                <a:cs typeface="Calibri"/>
              </a:rPr>
              <a:t> </a:t>
            </a:r>
            <a:r>
              <a:rPr sz="2400" b="0" spc="-5" dirty="0">
                <a:latin typeface="Calibri"/>
                <a:cs typeface="Calibri"/>
              </a:rPr>
              <a:t>hydrogen </a:t>
            </a:r>
            <a:r>
              <a:rPr sz="2400" b="0" dirty="0">
                <a:latin typeface="Calibri"/>
                <a:cs typeface="Calibri"/>
              </a:rPr>
              <a:t>are</a:t>
            </a:r>
            <a:r>
              <a:rPr sz="2400" b="0" spc="-5" dirty="0">
                <a:latin typeface="Calibri"/>
                <a:cs typeface="Calibri"/>
              </a:rPr>
              <a:t> additive.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14600" y="1444625"/>
            <a:ext cx="4572000" cy="332740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992886" y="4833620"/>
            <a:ext cx="8302625" cy="2006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38125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Calibri"/>
                <a:cs typeface="Calibri"/>
              </a:rPr>
              <a:t>Consider </a:t>
            </a:r>
            <a:r>
              <a:rPr sz="2000" dirty="0">
                <a:latin typeface="Calibri"/>
                <a:cs typeface="Calibri"/>
              </a:rPr>
              <a:t>the triplet above. It corresponds to the methyl </a:t>
            </a:r>
            <a:r>
              <a:rPr sz="2000" spc="-5" dirty="0">
                <a:latin typeface="Calibri"/>
                <a:cs typeface="Calibri"/>
              </a:rPr>
              <a:t>protons being split by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methylene </a:t>
            </a:r>
            <a:r>
              <a:rPr sz="2000" spc="-5" dirty="0">
                <a:latin typeface="Calibri"/>
                <a:cs typeface="Calibri"/>
              </a:rPr>
              <a:t>protons.</a:t>
            </a:r>
            <a:endParaRPr sz="20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1200"/>
              </a:spcBef>
            </a:pPr>
            <a:r>
              <a:rPr sz="2000" spc="-5" dirty="0">
                <a:latin typeface="Calibri"/>
                <a:cs typeface="Calibri"/>
              </a:rPr>
              <a:t>The </a:t>
            </a:r>
            <a:r>
              <a:rPr sz="2000" dirty="0">
                <a:latin typeface="Calibri"/>
                <a:cs typeface="Calibri"/>
              </a:rPr>
              <a:t>methylene </a:t>
            </a:r>
            <a:r>
              <a:rPr sz="2000" spc="-5" dirty="0">
                <a:latin typeface="Calibri"/>
                <a:cs typeface="Calibri"/>
              </a:rPr>
              <a:t>proton spins </a:t>
            </a:r>
            <a:r>
              <a:rPr sz="2000" dirty="0">
                <a:latin typeface="Calibri"/>
                <a:cs typeface="Calibri"/>
              </a:rPr>
              <a:t>will </a:t>
            </a:r>
            <a:r>
              <a:rPr sz="2000" spc="-10" dirty="0">
                <a:latin typeface="Calibri"/>
                <a:cs typeface="Calibri"/>
              </a:rPr>
              <a:t>statistically</a:t>
            </a:r>
            <a:r>
              <a:rPr sz="2000" spc="-5" dirty="0">
                <a:latin typeface="Calibri"/>
                <a:cs typeface="Calibri"/>
              </a:rPr>
              <a:t> orient in </a:t>
            </a:r>
            <a:r>
              <a:rPr sz="2000" dirty="0">
                <a:latin typeface="Calibri"/>
                <a:cs typeface="Calibri"/>
              </a:rPr>
              <a:t>the external </a:t>
            </a:r>
            <a:r>
              <a:rPr sz="2000" spc="-5" dirty="0">
                <a:latin typeface="Calibri"/>
                <a:cs typeface="Calibri"/>
              </a:rPr>
              <a:t>magnetic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field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as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dirty="0">
                <a:latin typeface="Symbol"/>
                <a:cs typeface="Symbol"/>
              </a:rPr>
              <a:t></a:t>
            </a:r>
            <a:r>
              <a:rPr sz="2000" dirty="0">
                <a:latin typeface="Calibri"/>
                <a:cs typeface="Calibri"/>
              </a:rPr>
              <a:t>,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dirty="0">
                <a:latin typeface="Symbol"/>
                <a:cs typeface="Symbol"/>
              </a:rPr>
              <a:t></a:t>
            </a:r>
            <a:r>
              <a:rPr sz="2000" dirty="0">
                <a:latin typeface="Calibri"/>
                <a:cs typeface="Calibri"/>
              </a:rPr>
              <a:t>,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5" dirty="0">
                <a:latin typeface="Symbol"/>
                <a:cs typeface="Symbol"/>
              </a:rPr>
              <a:t></a:t>
            </a:r>
            <a:r>
              <a:rPr sz="2000" spc="43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5" dirty="0">
                <a:latin typeface="Symbol"/>
                <a:cs typeface="Symbol"/>
              </a:rPr>
              <a:t></a:t>
            </a:r>
            <a:r>
              <a:rPr sz="2000" spc="-5" dirty="0">
                <a:latin typeface="Calibri"/>
                <a:cs typeface="Calibri"/>
              </a:rPr>
              <a:t>.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Each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methyl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proton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will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see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increased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field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25%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 </a:t>
            </a:r>
            <a:r>
              <a:rPr sz="2000" dirty="0">
                <a:latin typeface="Calibri"/>
                <a:cs typeface="Calibri"/>
              </a:rPr>
              <a:t> the </a:t>
            </a:r>
            <a:r>
              <a:rPr sz="2000" spc="-10" dirty="0">
                <a:latin typeface="Calibri"/>
                <a:cs typeface="Calibri"/>
              </a:rPr>
              <a:t>time </a:t>
            </a:r>
            <a:r>
              <a:rPr sz="2000" spc="-5" dirty="0">
                <a:latin typeface="Calibri"/>
                <a:cs typeface="Calibri"/>
              </a:rPr>
              <a:t>(</a:t>
            </a:r>
            <a:r>
              <a:rPr sz="2000" spc="-5" dirty="0">
                <a:latin typeface="Symbol"/>
                <a:cs typeface="Symbol"/>
              </a:rPr>
              <a:t></a:t>
            </a:r>
            <a:r>
              <a:rPr sz="2000" spc="-5" dirty="0">
                <a:latin typeface="Calibri"/>
                <a:cs typeface="Calibri"/>
              </a:rPr>
              <a:t>), no </a:t>
            </a:r>
            <a:r>
              <a:rPr sz="2000" dirty="0">
                <a:latin typeface="Calibri"/>
                <a:cs typeface="Calibri"/>
              </a:rPr>
              <a:t>change 50% </a:t>
            </a:r>
            <a:r>
              <a:rPr sz="2000" spc="-5" dirty="0">
                <a:latin typeface="Calibri"/>
                <a:cs typeface="Calibri"/>
              </a:rPr>
              <a:t>of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10" dirty="0">
                <a:latin typeface="Calibri"/>
                <a:cs typeface="Calibri"/>
              </a:rPr>
              <a:t>time </a:t>
            </a:r>
            <a:r>
              <a:rPr sz="2000" spc="-5" dirty="0">
                <a:latin typeface="Calibri"/>
                <a:cs typeface="Calibri"/>
              </a:rPr>
              <a:t>(</a:t>
            </a:r>
            <a:r>
              <a:rPr sz="2000" spc="-5" dirty="0">
                <a:latin typeface="Symbol"/>
                <a:cs typeface="Symbol"/>
              </a:rPr>
              <a:t>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and </a:t>
            </a:r>
            <a:r>
              <a:rPr sz="2000" spc="-5" dirty="0">
                <a:latin typeface="Symbol"/>
                <a:cs typeface="Symbol"/>
              </a:rPr>
              <a:t></a:t>
            </a:r>
            <a:r>
              <a:rPr sz="2000" spc="-5" dirty="0">
                <a:latin typeface="Calibri"/>
                <a:cs typeface="Calibri"/>
              </a:rPr>
              <a:t>), </a:t>
            </a:r>
            <a:r>
              <a:rPr sz="2000" dirty="0">
                <a:latin typeface="Calibri"/>
                <a:cs typeface="Calibri"/>
              </a:rPr>
              <a:t>and a </a:t>
            </a:r>
            <a:r>
              <a:rPr sz="2000" spc="-5" dirty="0">
                <a:latin typeface="Calibri"/>
                <a:cs typeface="Calibri"/>
              </a:rPr>
              <a:t>decreased </a:t>
            </a:r>
            <a:r>
              <a:rPr sz="2000" spc="-10" dirty="0">
                <a:latin typeface="Calibri"/>
                <a:cs typeface="Calibri"/>
              </a:rPr>
              <a:t>field 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25%</a:t>
            </a:r>
            <a:r>
              <a:rPr sz="2000" spc="-5" dirty="0">
                <a:latin typeface="Calibri"/>
                <a:cs typeface="Calibri"/>
              </a:rPr>
              <a:t> of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10" dirty="0">
                <a:latin typeface="Calibri"/>
                <a:cs typeface="Calibri"/>
              </a:rPr>
              <a:t>time</a:t>
            </a:r>
            <a:r>
              <a:rPr sz="2000" spc="-5" dirty="0">
                <a:latin typeface="Calibri"/>
                <a:cs typeface="Calibri"/>
              </a:rPr>
              <a:t> (</a:t>
            </a:r>
            <a:r>
              <a:rPr sz="2000" spc="-5" dirty="0">
                <a:latin typeface="Symbol"/>
                <a:cs typeface="Symbol"/>
              </a:rPr>
              <a:t></a:t>
            </a:r>
            <a:r>
              <a:rPr sz="2000" spc="-5" dirty="0">
                <a:latin typeface="Calibri"/>
                <a:cs typeface="Calibri"/>
              </a:rPr>
              <a:t>).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52917" y="1168754"/>
            <a:ext cx="8269220" cy="3105850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993139" y="4986020"/>
            <a:ext cx="754062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Calibri"/>
                <a:cs typeface="Calibri"/>
              </a:rPr>
              <a:t>The integrated intensity of </a:t>
            </a:r>
            <a:r>
              <a:rPr sz="2000" dirty="0">
                <a:latin typeface="Calibri"/>
                <a:cs typeface="Calibri"/>
              </a:rPr>
              <a:t>the triplet will </a:t>
            </a:r>
            <a:r>
              <a:rPr sz="2000" spc="-5" dirty="0">
                <a:latin typeface="Calibri"/>
                <a:cs typeface="Calibri"/>
              </a:rPr>
              <a:t>be </a:t>
            </a:r>
            <a:r>
              <a:rPr sz="2000" dirty="0">
                <a:latin typeface="Calibri"/>
                <a:cs typeface="Calibri"/>
              </a:rPr>
              <a:t>6 </a:t>
            </a:r>
            <a:r>
              <a:rPr sz="2000" spc="-5" dirty="0">
                <a:latin typeface="Calibri"/>
                <a:cs typeface="Calibri"/>
              </a:rPr>
              <a:t>since </a:t>
            </a:r>
            <a:r>
              <a:rPr sz="2000" dirty="0">
                <a:latin typeface="Calibri"/>
                <a:cs typeface="Calibri"/>
              </a:rPr>
              <a:t>there are a total </a:t>
            </a:r>
            <a:r>
              <a:rPr sz="2000" spc="-5" dirty="0">
                <a:latin typeface="Calibri"/>
                <a:cs typeface="Calibri"/>
              </a:rPr>
              <a:t>of </a:t>
            </a:r>
            <a:r>
              <a:rPr sz="2000" dirty="0">
                <a:latin typeface="Calibri"/>
                <a:cs typeface="Calibri"/>
              </a:rPr>
              <a:t>6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equivalent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methyl </a:t>
            </a:r>
            <a:r>
              <a:rPr sz="2000" spc="-5" dirty="0">
                <a:latin typeface="Calibri"/>
                <a:cs typeface="Calibri"/>
              </a:rPr>
              <a:t>protons.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3139" y="795019"/>
            <a:ext cx="8049259" cy="1092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Calibri"/>
                <a:cs typeface="Calibri"/>
              </a:rPr>
              <a:t>In the case </a:t>
            </a:r>
            <a:r>
              <a:rPr sz="2000" spc="-5" dirty="0">
                <a:latin typeface="Calibri"/>
                <a:cs typeface="Calibri"/>
              </a:rPr>
              <a:t>of </a:t>
            </a:r>
            <a:r>
              <a:rPr sz="2000" dirty="0">
                <a:latin typeface="Calibri"/>
                <a:cs typeface="Calibri"/>
              </a:rPr>
              <a:t>the methylene </a:t>
            </a:r>
            <a:r>
              <a:rPr sz="2000" spc="-5" dirty="0">
                <a:latin typeface="Calibri"/>
                <a:cs typeface="Calibri"/>
              </a:rPr>
              <a:t>protons, </a:t>
            </a:r>
            <a:r>
              <a:rPr sz="2000" dirty="0">
                <a:latin typeface="Calibri"/>
                <a:cs typeface="Calibri"/>
              </a:rPr>
              <a:t>the methyl </a:t>
            </a:r>
            <a:r>
              <a:rPr sz="2000" spc="-5" dirty="0">
                <a:latin typeface="Calibri"/>
                <a:cs typeface="Calibri"/>
              </a:rPr>
              <a:t>proton spins </a:t>
            </a:r>
            <a:r>
              <a:rPr sz="2000" dirty="0">
                <a:latin typeface="Calibri"/>
                <a:cs typeface="Calibri"/>
              </a:rPr>
              <a:t>will </a:t>
            </a:r>
            <a:r>
              <a:rPr sz="2000" spc="-10" dirty="0">
                <a:latin typeface="Calibri"/>
                <a:cs typeface="Calibri"/>
              </a:rPr>
              <a:t>statistically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distribute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as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Symbol"/>
                <a:cs typeface="Symbol"/>
              </a:rPr>
              <a:t></a:t>
            </a:r>
            <a:r>
              <a:rPr sz="2000" dirty="0">
                <a:latin typeface="Calibri"/>
                <a:cs typeface="Calibri"/>
              </a:rPr>
              <a:t>,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Symbol"/>
                <a:cs typeface="Symbol"/>
              </a:rPr>
              <a:t></a:t>
            </a:r>
            <a:r>
              <a:rPr sz="2000" dirty="0">
                <a:latin typeface="Calibri"/>
                <a:cs typeface="Calibri"/>
              </a:rPr>
              <a:t>,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Symbol"/>
                <a:cs typeface="Symbol"/>
              </a:rPr>
              <a:t></a:t>
            </a:r>
            <a:r>
              <a:rPr sz="2000" dirty="0">
                <a:latin typeface="Calibri"/>
                <a:cs typeface="Calibri"/>
              </a:rPr>
              <a:t>,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5" dirty="0">
                <a:latin typeface="Symbol"/>
                <a:cs typeface="Symbol"/>
              </a:rPr>
              <a:t></a:t>
            </a:r>
            <a:r>
              <a:rPr sz="2000" spc="-5" dirty="0">
                <a:latin typeface="Calibri"/>
                <a:cs typeface="Calibri"/>
              </a:rPr>
              <a:t>,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Symbol"/>
                <a:cs typeface="Symbol"/>
              </a:rPr>
              <a:t></a:t>
            </a:r>
            <a:r>
              <a:rPr sz="2000" dirty="0">
                <a:latin typeface="Calibri"/>
                <a:cs typeface="Calibri"/>
              </a:rPr>
              <a:t>,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5" dirty="0">
                <a:latin typeface="Symbol"/>
                <a:cs typeface="Symbol"/>
              </a:rPr>
              <a:t></a:t>
            </a:r>
            <a:r>
              <a:rPr sz="2000" spc="-5" dirty="0">
                <a:latin typeface="Calibri"/>
                <a:cs typeface="Calibri"/>
              </a:rPr>
              <a:t>,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Symbol"/>
                <a:cs typeface="Symbol"/>
              </a:rPr>
              <a:t></a:t>
            </a:r>
            <a:r>
              <a:rPr sz="2000" spc="-5" dirty="0">
                <a:latin typeface="Calibri"/>
                <a:cs typeface="Calibri"/>
              </a:rPr>
              <a:t>,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5" dirty="0">
                <a:latin typeface="Symbol"/>
                <a:cs typeface="Symbol"/>
              </a:rPr>
              <a:t></a:t>
            </a:r>
            <a:r>
              <a:rPr sz="2000" spc="-5" dirty="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000" spc="-5" dirty="0">
                <a:latin typeface="Calibri"/>
                <a:cs typeface="Calibri"/>
              </a:rPr>
              <a:t>This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will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result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in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1:3:3:1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quartet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peaks.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02805" y="2443570"/>
            <a:ext cx="5576376" cy="3764042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993139" y="6349682"/>
            <a:ext cx="738505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Calibri"/>
                <a:cs typeface="Calibri"/>
              </a:rPr>
              <a:t>The integrated intensity of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5" dirty="0">
                <a:latin typeface="Calibri"/>
                <a:cs typeface="Calibri"/>
              </a:rPr>
              <a:t>quartet </a:t>
            </a:r>
            <a:r>
              <a:rPr sz="2000" dirty="0">
                <a:latin typeface="Calibri"/>
                <a:cs typeface="Calibri"/>
              </a:rPr>
              <a:t>will </a:t>
            </a:r>
            <a:r>
              <a:rPr sz="2000" spc="-5" dirty="0">
                <a:latin typeface="Calibri"/>
                <a:cs typeface="Calibri"/>
              </a:rPr>
              <a:t>be </a:t>
            </a:r>
            <a:r>
              <a:rPr sz="2000" dirty="0">
                <a:latin typeface="Calibri"/>
                <a:cs typeface="Calibri"/>
              </a:rPr>
              <a:t>4, corresponding to the 4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equivalent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methylene </a:t>
            </a:r>
            <a:r>
              <a:rPr sz="2000" spc="-5" dirty="0">
                <a:latin typeface="Calibri"/>
                <a:cs typeface="Calibri"/>
              </a:rPr>
              <a:t>protons.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95019"/>
            <a:ext cx="71081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dirty="0">
                <a:latin typeface="Calibri"/>
                <a:cs typeface="Calibri"/>
              </a:rPr>
              <a:t>In many cases,</a:t>
            </a:r>
            <a:r>
              <a:rPr sz="2400" b="0" spc="-5" dirty="0">
                <a:latin typeface="Calibri"/>
                <a:cs typeface="Calibri"/>
              </a:rPr>
              <a:t> </a:t>
            </a:r>
            <a:r>
              <a:rPr sz="2400" b="0" spc="-135" dirty="0">
                <a:latin typeface="Calibri"/>
                <a:cs typeface="Calibri"/>
              </a:rPr>
              <a:t>spin-­‐spi</a:t>
            </a:r>
            <a:r>
              <a:rPr sz="2400" b="0" spc="-185" dirty="0">
                <a:latin typeface="Calibri"/>
                <a:cs typeface="Calibri"/>
              </a:rPr>
              <a:t>n</a:t>
            </a:r>
            <a:r>
              <a:rPr sz="2400" b="0" spc="-5" dirty="0">
                <a:latin typeface="Calibri"/>
                <a:cs typeface="Calibri"/>
              </a:rPr>
              <a:t> </a:t>
            </a:r>
            <a:r>
              <a:rPr sz="2400" b="0" spc="-20" dirty="0">
                <a:latin typeface="Calibri"/>
                <a:cs typeface="Calibri"/>
              </a:rPr>
              <a:t>splittin</a:t>
            </a:r>
            <a:r>
              <a:rPr sz="2400" b="0" spc="-15" dirty="0">
                <a:latin typeface="Calibri"/>
                <a:cs typeface="Calibri"/>
              </a:rPr>
              <a:t>g</a:t>
            </a:r>
            <a:r>
              <a:rPr sz="2400" b="0" spc="-5" dirty="0">
                <a:latin typeface="Calibri"/>
                <a:cs typeface="Calibri"/>
              </a:rPr>
              <a:t> i</a:t>
            </a:r>
            <a:r>
              <a:rPr sz="2400" b="0" dirty="0">
                <a:latin typeface="Calibri"/>
                <a:cs typeface="Calibri"/>
              </a:rPr>
              <a:t>s</a:t>
            </a:r>
            <a:r>
              <a:rPr sz="2400" b="0" spc="-5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given </a:t>
            </a:r>
            <a:r>
              <a:rPr sz="2400" b="0" spc="-5" dirty="0">
                <a:latin typeface="Calibri"/>
                <a:cs typeface="Calibri"/>
              </a:rPr>
              <a:t>b</a:t>
            </a:r>
            <a:r>
              <a:rPr sz="2400" b="0" dirty="0">
                <a:latin typeface="Calibri"/>
                <a:cs typeface="Calibri"/>
              </a:rPr>
              <a:t>y</a:t>
            </a:r>
            <a:r>
              <a:rPr sz="2400" b="0" spc="-5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the </a:t>
            </a:r>
            <a:r>
              <a:rPr sz="2400" b="0" spc="-5" dirty="0">
                <a:latin typeface="Calibri"/>
                <a:cs typeface="Calibri"/>
              </a:rPr>
              <a:t>N+</a:t>
            </a:r>
            <a:r>
              <a:rPr sz="2400" b="0" dirty="0">
                <a:latin typeface="Calibri"/>
                <a:cs typeface="Calibri"/>
              </a:rPr>
              <a:t>1</a:t>
            </a:r>
            <a:r>
              <a:rPr sz="2400" b="0" spc="-5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rule.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139" y="1150620"/>
            <a:ext cx="8504555" cy="2768600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0"/>
              </a:spcBef>
            </a:pPr>
            <a:r>
              <a:rPr sz="2000" dirty="0">
                <a:latin typeface="Calibri"/>
                <a:cs typeface="Calibri"/>
              </a:rPr>
              <a:t>A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simple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set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rules:</a:t>
            </a:r>
            <a:endParaRPr sz="2000">
              <a:latin typeface="Calibri"/>
              <a:cs typeface="Calibri"/>
            </a:endParaRPr>
          </a:p>
          <a:p>
            <a:pPr marL="469900" marR="5080">
              <a:lnSpc>
                <a:spcPct val="100000"/>
              </a:lnSpc>
              <a:spcBef>
                <a:spcPts val="1200"/>
              </a:spcBef>
            </a:pPr>
            <a:r>
              <a:rPr sz="2000" spc="-5" dirty="0">
                <a:latin typeface="Calibri"/>
                <a:cs typeface="Calibri"/>
              </a:rPr>
              <a:t>Equivalent nuclei located </a:t>
            </a:r>
            <a:r>
              <a:rPr sz="2000" dirty="0">
                <a:latin typeface="Calibri"/>
                <a:cs typeface="Calibri"/>
              </a:rPr>
              <a:t>adjacent to </a:t>
            </a:r>
            <a:r>
              <a:rPr sz="2000" spc="-5" dirty="0">
                <a:latin typeface="Calibri"/>
                <a:cs typeface="Calibri"/>
              </a:rPr>
              <a:t>one neighboring hydrogen </a:t>
            </a:r>
            <a:r>
              <a:rPr sz="2000" dirty="0">
                <a:latin typeface="Calibri"/>
                <a:cs typeface="Calibri"/>
              </a:rPr>
              <a:t>resonate as a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doublet.</a:t>
            </a:r>
            <a:endParaRPr sz="2000">
              <a:latin typeface="Calibri"/>
              <a:cs typeface="Calibri"/>
            </a:endParaRPr>
          </a:p>
          <a:p>
            <a:pPr marL="469900" marR="748030">
              <a:lnSpc>
                <a:spcPct val="100000"/>
              </a:lnSpc>
              <a:spcBef>
                <a:spcPts val="1200"/>
              </a:spcBef>
            </a:pPr>
            <a:r>
              <a:rPr sz="2000" spc="-5" dirty="0">
                <a:latin typeface="Calibri"/>
                <a:cs typeface="Calibri"/>
              </a:rPr>
              <a:t>Equivalent nuclei located </a:t>
            </a:r>
            <a:r>
              <a:rPr sz="2000" dirty="0">
                <a:latin typeface="Calibri"/>
                <a:cs typeface="Calibri"/>
              </a:rPr>
              <a:t>adjacent to two </a:t>
            </a:r>
            <a:r>
              <a:rPr sz="2000" spc="-5" dirty="0">
                <a:latin typeface="Calibri"/>
                <a:cs typeface="Calibri"/>
              </a:rPr>
              <a:t>hydrogens of </a:t>
            </a:r>
            <a:r>
              <a:rPr sz="2000" dirty="0">
                <a:latin typeface="Calibri"/>
                <a:cs typeface="Calibri"/>
              </a:rPr>
              <a:t>a </a:t>
            </a:r>
            <a:r>
              <a:rPr sz="2000" spc="-5" dirty="0">
                <a:latin typeface="Calibri"/>
                <a:cs typeface="Calibri"/>
              </a:rPr>
              <a:t>second set of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equivalent</a:t>
            </a:r>
            <a:r>
              <a:rPr sz="2000" spc="-5" dirty="0">
                <a:latin typeface="Calibri"/>
                <a:cs typeface="Calibri"/>
              </a:rPr>
              <a:t> nuclei </a:t>
            </a:r>
            <a:r>
              <a:rPr sz="2000" dirty="0">
                <a:latin typeface="Calibri"/>
                <a:cs typeface="Calibri"/>
              </a:rPr>
              <a:t>resonate as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triplet.</a:t>
            </a:r>
            <a:endParaRPr sz="2000">
              <a:latin typeface="Calibri"/>
              <a:cs typeface="Calibri"/>
            </a:endParaRPr>
          </a:p>
          <a:p>
            <a:pPr marL="469900" marR="497205">
              <a:lnSpc>
                <a:spcPct val="100000"/>
              </a:lnSpc>
              <a:spcBef>
                <a:spcPts val="1200"/>
              </a:spcBef>
            </a:pPr>
            <a:r>
              <a:rPr sz="2000" spc="-5" dirty="0">
                <a:latin typeface="Calibri"/>
                <a:cs typeface="Calibri"/>
              </a:rPr>
              <a:t>Equivalent nuclei located </a:t>
            </a:r>
            <a:r>
              <a:rPr sz="2000" dirty="0">
                <a:latin typeface="Calibri"/>
                <a:cs typeface="Calibri"/>
              </a:rPr>
              <a:t>adjacent to a </a:t>
            </a:r>
            <a:r>
              <a:rPr sz="2000" spc="-5" dirty="0">
                <a:latin typeface="Calibri"/>
                <a:cs typeface="Calibri"/>
              </a:rPr>
              <a:t>set of </a:t>
            </a:r>
            <a:r>
              <a:rPr sz="2000" dirty="0">
                <a:latin typeface="Calibri"/>
                <a:cs typeface="Calibri"/>
              </a:rPr>
              <a:t>three equivalent </a:t>
            </a:r>
            <a:r>
              <a:rPr sz="2000" spc="-5" dirty="0">
                <a:latin typeface="Calibri"/>
                <a:cs typeface="Calibri"/>
              </a:rPr>
              <a:t>hydrogens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resonate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as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 quartet.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253145" y="899134"/>
            <a:ext cx="7548880" cy="5274945"/>
            <a:chOff x="1253145" y="899134"/>
            <a:chExt cx="7548880" cy="527494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57299" y="903288"/>
              <a:ext cx="7543800" cy="5268911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255222" y="901211"/>
              <a:ext cx="7544434" cy="5270500"/>
            </a:xfrm>
            <a:custGeom>
              <a:avLst/>
              <a:gdLst/>
              <a:ahLst/>
              <a:cxnLst/>
              <a:rect l="l" t="t" r="r" b="b"/>
              <a:pathLst>
                <a:path w="7544434" h="5270500">
                  <a:moveTo>
                    <a:pt x="0" y="0"/>
                  </a:moveTo>
                  <a:lnTo>
                    <a:pt x="7544106" y="0"/>
                  </a:lnTo>
                  <a:lnTo>
                    <a:pt x="7544106" y="5270378"/>
                  </a:lnTo>
                  <a:lnTo>
                    <a:pt x="0" y="5270378"/>
                  </a:lnTo>
                  <a:lnTo>
                    <a:pt x="0" y="0"/>
                  </a:lnTo>
                  <a:close/>
                </a:path>
              </a:pathLst>
            </a:custGeom>
            <a:ln w="41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993139" y="6205220"/>
            <a:ext cx="834517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Calibri"/>
                <a:cs typeface="Calibri"/>
              </a:rPr>
              <a:t>This </a:t>
            </a:r>
            <a:r>
              <a:rPr sz="2000" dirty="0">
                <a:latin typeface="Calibri"/>
                <a:cs typeface="Calibri"/>
              </a:rPr>
              <a:t>table </a:t>
            </a:r>
            <a:r>
              <a:rPr sz="2000" spc="-5" dirty="0">
                <a:latin typeface="Calibri"/>
                <a:cs typeface="Calibri"/>
              </a:rPr>
              <a:t>illustrates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5" dirty="0">
                <a:latin typeface="Calibri"/>
                <a:cs typeface="Calibri"/>
              </a:rPr>
              <a:t>N+1 </a:t>
            </a:r>
            <a:r>
              <a:rPr sz="2000" dirty="0">
                <a:latin typeface="Calibri"/>
                <a:cs typeface="Calibri"/>
              </a:rPr>
              <a:t>rule: </a:t>
            </a:r>
            <a:r>
              <a:rPr sz="2000" spc="-5" dirty="0">
                <a:latin typeface="Calibri"/>
                <a:cs typeface="Calibri"/>
              </a:rPr>
              <a:t>Nuclei having </a:t>
            </a:r>
            <a:r>
              <a:rPr sz="2000" dirty="0">
                <a:latin typeface="Calibri"/>
                <a:cs typeface="Calibri"/>
              </a:rPr>
              <a:t>N adjacent equivalent </a:t>
            </a:r>
            <a:r>
              <a:rPr sz="2000" spc="-5" dirty="0">
                <a:latin typeface="Calibri"/>
                <a:cs typeface="Calibri"/>
              </a:rPr>
              <a:t>neighbors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split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into N+1 peaks. The heights of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5" dirty="0">
                <a:latin typeface="Calibri"/>
                <a:cs typeface="Calibri"/>
              </a:rPr>
              <a:t>N+1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peaks follow Pascal’s </a:t>
            </a:r>
            <a:r>
              <a:rPr sz="2000" dirty="0">
                <a:latin typeface="Calibri"/>
                <a:cs typeface="Calibri"/>
              </a:rPr>
              <a:t>triangle.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547615" y="490219"/>
            <a:ext cx="71081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dirty="0">
                <a:solidFill>
                  <a:srgbClr val="FF0000"/>
                </a:solidFill>
                <a:latin typeface="Calibri"/>
                <a:cs typeface="Calibri"/>
              </a:rPr>
              <a:t>In many cases,</a:t>
            </a:r>
            <a:r>
              <a:rPr sz="2400" b="0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0" spc="-135" dirty="0">
                <a:solidFill>
                  <a:srgbClr val="FF0000"/>
                </a:solidFill>
                <a:latin typeface="Calibri"/>
                <a:cs typeface="Calibri"/>
              </a:rPr>
              <a:t>spin-­‐spi</a:t>
            </a:r>
            <a:r>
              <a:rPr sz="2400" b="0" spc="-185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2400" b="0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0" spc="-20" dirty="0">
                <a:solidFill>
                  <a:srgbClr val="FF0000"/>
                </a:solidFill>
                <a:latin typeface="Calibri"/>
                <a:cs typeface="Calibri"/>
              </a:rPr>
              <a:t>splittin</a:t>
            </a:r>
            <a:r>
              <a:rPr sz="2400" b="0" spc="-15" dirty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2400" b="0" spc="-5" dirty="0">
                <a:solidFill>
                  <a:srgbClr val="FF0000"/>
                </a:solidFill>
                <a:latin typeface="Calibri"/>
                <a:cs typeface="Calibri"/>
              </a:rPr>
              <a:t> i</a:t>
            </a:r>
            <a:r>
              <a:rPr sz="2400" b="0" dirty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2400" b="0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0" dirty="0">
                <a:solidFill>
                  <a:srgbClr val="FF0000"/>
                </a:solidFill>
                <a:latin typeface="Calibri"/>
                <a:cs typeface="Calibri"/>
              </a:rPr>
              <a:t>given </a:t>
            </a:r>
            <a:r>
              <a:rPr sz="2400" b="0" spc="-5" dirty="0">
                <a:solidFill>
                  <a:srgbClr val="FF0000"/>
                </a:solidFill>
                <a:latin typeface="Calibri"/>
                <a:cs typeface="Calibri"/>
              </a:rPr>
              <a:t>b</a:t>
            </a:r>
            <a:r>
              <a:rPr sz="2400" b="0" dirty="0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r>
              <a:rPr sz="2400" b="0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0" dirty="0">
                <a:solidFill>
                  <a:srgbClr val="FF0000"/>
                </a:solidFill>
                <a:latin typeface="Calibri"/>
                <a:cs typeface="Calibri"/>
              </a:rPr>
              <a:t>the </a:t>
            </a:r>
            <a:r>
              <a:rPr sz="2400" b="0" spc="-5" dirty="0">
                <a:solidFill>
                  <a:srgbClr val="FF0000"/>
                </a:solidFill>
                <a:latin typeface="Calibri"/>
                <a:cs typeface="Calibri"/>
              </a:rPr>
              <a:t>N+</a:t>
            </a:r>
            <a:r>
              <a:rPr sz="2400" b="0" dirty="0">
                <a:solidFill>
                  <a:srgbClr val="FF0000"/>
                </a:solidFill>
                <a:latin typeface="Calibri"/>
                <a:cs typeface="Calibri"/>
              </a:rPr>
              <a:t>1</a:t>
            </a:r>
            <a:r>
              <a:rPr sz="2400" b="0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0" dirty="0">
                <a:solidFill>
                  <a:srgbClr val="FF0000"/>
                </a:solidFill>
                <a:latin typeface="Calibri"/>
                <a:cs typeface="Calibri"/>
              </a:rPr>
              <a:t>rule.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3139" y="490219"/>
            <a:ext cx="8326755" cy="1701800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0"/>
              </a:spcBef>
            </a:pPr>
            <a:r>
              <a:rPr sz="2000" dirty="0">
                <a:latin typeface="Calibri"/>
                <a:cs typeface="Calibri"/>
              </a:rPr>
              <a:t>It</a:t>
            </a:r>
            <a:r>
              <a:rPr sz="2000" spc="-5" dirty="0">
                <a:latin typeface="Calibri"/>
                <a:cs typeface="Calibri"/>
              </a:rPr>
              <a:t> is important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5" dirty="0">
                <a:latin typeface="Calibri"/>
                <a:cs typeface="Calibri"/>
              </a:rPr>
              <a:t> note </a:t>
            </a:r>
            <a:r>
              <a:rPr sz="2000" dirty="0">
                <a:latin typeface="Calibri"/>
                <a:cs typeface="Calibri"/>
              </a:rPr>
              <a:t>that </a:t>
            </a:r>
            <a:r>
              <a:rPr sz="2000" spc="-85" dirty="0">
                <a:latin typeface="Calibri"/>
                <a:cs typeface="Calibri"/>
              </a:rPr>
              <a:t>non-­‐equivalent</a:t>
            </a:r>
            <a:r>
              <a:rPr sz="2000" spc="-5" dirty="0">
                <a:latin typeface="Calibri"/>
                <a:cs typeface="Calibri"/>
              </a:rPr>
              <a:t> nuclei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split </a:t>
            </a:r>
            <a:r>
              <a:rPr sz="2000" dirty="0">
                <a:latin typeface="Calibri"/>
                <a:cs typeface="Calibri"/>
              </a:rPr>
              <a:t>each </a:t>
            </a:r>
            <a:r>
              <a:rPr sz="2000" spc="-5" dirty="0">
                <a:latin typeface="Calibri"/>
                <a:cs typeface="Calibri"/>
              </a:rPr>
              <a:t>other.</a:t>
            </a:r>
            <a:endParaRPr sz="20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1200"/>
              </a:spcBef>
            </a:pPr>
            <a:r>
              <a:rPr sz="2000" dirty="0">
                <a:latin typeface="Calibri"/>
                <a:cs typeface="Calibri"/>
              </a:rPr>
              <a:t>A </a:t>
            </a:r>
            <a:r>
              <a:rPr sz="2000" spc="-5" dirty="0">
                <a:latin typeface="Calibri"/>
                <a:cs typeface="Calibri"/>
              </a:rPr>
              <a:t>split in one </a:t>
            </a:r>
            <a:r>
              <a:rPr sz="2000" dirty="0">
                <a:latin typeface="Calibri"/>
                <a:cs typeface="Calibri"/>
              </a:rPr>
              <a:t>requires a </a:t>
            </a:r>
            <a:r>
              <a:rPr sz="2000" spc="-5" dirty="0">
                <a:latin typeface="Calibri"/>
                <a:cs typeface="Calibri"/>
              </a:rPr>
              <a:t>split in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5" dirty="0">
                <a:latin typeface="Calibri"/>
                <a:cs typeface="Calibri"/>
              </a:rPr>
              <a:t>other. </a:t>
            </a:r>
            <a:r>
              <a:rPr sz="2000" dirty="0">
                <a:latin typeface="Calibri"/>
                <a:cs typeface="Calibri"/>
              </a:rPr>
              <a:t>In </a:t>
            </a:r>
            <a:r>
              <a:rPr sz="2000" spc="-5" dirty="0">
                <a:latin typeface="Calibri"/>
                <a:cs typeface="Calibri"/>
              </a:rPr>
              <a:t>addition, </a:t>
            </a:r>
            <a:r>
              <a:rPr sz="2000" dirty="0">
                <a:latin typeface="Calibri"/>
                <a:cs typeface="Calibri"/>
              </a:rPr>
              <a:t>the coupling constants will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5" dirty="0">
                <a:latin typeface="Calibri"/>
                <a:cs typeface="Calibri"/>
              </a:rPr>
              <a:t>same for </a:t>
            </a:r>
            <a:r>
              <a:rPr sz="2000" dirty="0">
                <a:latin typeface="Calibri"/>
                <a:cs typeface="Calibri"/>
              </a:rPr>
              <a:t>each type</a:t>
            </a:r>
            <a:r>
              <a:rPr sz="2000" spc="-5" dirty="0">
                <a:latin typeface="Calibri"/>
                <a:cs typeface="Calibri"/>
              </a:rPr>
              <a:t> of nuclei.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000" spc="-5" dirty="0">
                <a:latin typeface="Calibri"/>
                <a:cs typeface="Calibri"/>
              </a:rPr>
              <a:t>Two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additional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examples: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52600" y="2438400"/>
            <a:ext cx="6315729" cy="46366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28775" y="1104900"/>
            <a:ext cx="6791325" cy="54959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633</Words>
  <Application>Microsoft Office PowerPoint</Application>
  <PresentationFormat>Custom</PresentationFormat>
  <Paragraphs>47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Loknete Dr. Balasaheb Vikhe Patil (Padmabhushan Awardee)  Pravara Rural Education Society Arts Commerce &amp; Science College, Alkuti</vt:lpstr>
      <vt:lpstr>Regions in the 1H NMR Spectrum</vt:lpstr>
      <vt:lpstr>Local-­‐field contributions from more than one hydrogen are additive.</vt:lpstr>
      <vt:lpstr>PowerPoint Presentation</vt:lpstr>
      <vt:lpstr>PowerPoint Presentation</vt:lpstr>
      <vt:lpstr>In many cases, spin-­‐spin splitting is given by the N+1 rule.</vt:lpstr>
      <vt:lpstr>In many cases, spin-­‐spin splitting is given by the N+1 rule.</vt:lpstr>
      <vt:lpstr>PowerPoint Presentation</vt:lpstr>
      <vt:lpstr>PowerPoint Presentation</vt:lpstr>
      <vt:lpstr>10-8 Spin-­‐Spin Splitting: Some Complications</vt:lpstr>
      <vt:lpstr>1H NMR of Vinyl Acetate</vt:lpstr>
      <vt:lpstr>PowerPoint Presentation</vt:lpstr>
      <vt:lpstr> Carbon-­‐13 Nuclear Magnetic Resonance</vt:lpstr>
      <vt:lpstr>13C NMR Spectrum Example</vt:lpstr>
      <vt:lpstr>Chemical Shifts in 13C NMR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NMR presentation.pptx</dc:title>
  <dc:creator>Lavrik</dc:creator>
  <cp:lastModifiedBy>Admin</cp:lastModifiedBy>
  <cp:revision>14</cp:revision>
  <dcterms:created xsi:type="dcterms:W3CDTF">2023-08-25T06:20:36Z</dcterms:created>
  <dcterms:modified xsi:type="dcterms:W3CDTF">2023-08-25T10:54:07Z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2016-11-08T00:00:00Z</vt:filetime>
  </property>
  <property fmtid="{D5CDD505-2E9C-101B-9397-08002B2CF9AE}" pid="3" name="Creator">
    <vt:lpwstr>PowerPoint</vt:lpwstr>
  </property>
  <property fmtid="{D5CDD505-2E9C-101B-9397-08002B2CF9AE}" pid="4" name="LastSaved">
    <vt:filetime>2023-08-25T00:00:00Z</vt:filetime>
  </property>
</Properties>
</file>