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9" r:id="rId2"/>
    <p:sldId id="263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310" r:id="rId17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1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00833" y="2572511"/>
            <a:ext cx="3056732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2211" y="718819"/>
            <a:ext cx="8013976" cy="995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2660" y="2014220"/>
            <a:ext cx="8133079" cy="3536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93605" y="6899266"/>
            <a:ext cx="23114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4161">
              <a:srgbClr val="FEE6ED"/>
            </a:gs>
            <a:gs pos="9750">
              <a:srgbClr val="FEE3E3"/>
            </a:gs>
            <a:gs pos="6500">
              <a:srgbClr val="FDDED4"/>
            </a:gs>
            <a:gs pos="0">
              <a:schemeClr val="accent6">
                <a:lumMod val="40000"/>
                <a:lumOff val="60000"/>
              </a:schemeClr>
            </a:gs>
            <a:gs pos="23000">
              <a:schemeClr val="accent6">
                <a:lumMod val="40000"/>
                <a:lumOff val="60000"/>
              </a:schemeClr>
            </a:gs>
            <a:gs pos="40000">
              <a:schemeClr val="accent6">
                <a:lumMod val="20000"/>
                <a:lumOff val="80000"/>
              </a:schemeClr>
            </a:gs>
            <a:gs pos="54000">
              <a:srgbClr val="FBA97D"/>
            </a:gs>
            <a:gs pos="88000">
              <a:srgbClr val="FBD49C">
                <a:lumMod val="0"/>
                <a:lumOff val="100000"/>
                <a:alpha val="66000"/>
              </a:srgbClr>
            </a:gs>
            <a:gs pos="99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2211" y="718819"/>
            <a:ext cx="8013976" cy="2154436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rgbClr val="00B050"/>
                </a:solidFill>
              </a:rPr>
              <a:t>Loknete</a:t>
            </a:r>
            <a:r>
              <a:rPr lang="en-US" sz="2800" dirty="0">
                <a:solidFill>
                  <a:srgbClr val="00B050"/>
                </a:solidFill>
              </a:rPr>
              <a:t> Dr. Balasaheb </a:t>
            </a:r>
            <a:r>
              <a:rPr lang="en-US" sz="2800" dirty="0" err="1" smtClean="0">
                <a:solidFill>
                  <a:srgbClr val="00B050"/>
                </a:solidFill>
              </a:rPr>
              <a:t>Vikhe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Patil</a:t>
            </a:r>
            <a:r>
              <a:rPr lang="en-US" sz="2800" dirty="0">
                <a:solidFill>
                  <a:srgbClr val="00B050"/>
                </a:solidFill>
              </a:rPr>
              <a:t/>
            </a:r>
            <a:br>
              <a:rPr lang="en-US" sz="2800" dirty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(</a:t>
            </a:r>
            <a:r>
              <a:rPr lang="en-US" sz="2800" dirty="0" err="1" smtClean="0">
                <a:solidFill>
                  <a:srgbClr val="00B050"/>
                </a:solidFill>
              </a:rPr>
              <a:t>Padmabhushan</a:t>
            </a:r>
            <a:r>
              <a:rPr lang="en-US" sz="2800" dirty="0" smtClean="0">
                <a:solidFill>
                  <a:srgbClr val="00B050"/>
                </a:solidFill>
              </a:rPr>
              <a:t> Awardee</a:t>
            </a:r>
            <a:r>
              <a:rPr lang="en-US" sz="2800" dirty="0">
                <a:solidFill>
                  <a:srgbClr val="00B050"/>
                </a:solidFill>
              </a:rPr>
              <a:t>)</a:t>
            </a:r>
            <a:br>
              <a:rPr lang="en-US" sz="2800" dirty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/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Pravara Rural Education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ociety</a:t>
            </a:r>
            <a:b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Arts Commerce &amp; Science College,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</a:rPr>
              <a:t>Alkuti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921" y="2971800"/>
            <a:ext cx="8133079" cy="6017032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endParaRPr lang="en-US" dirty="0"/>
          </a:p>
          <a:p>
            <a:pPr algn="ctr">
              <a:lnSpc>
                <a:spcPct val="25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Department of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Chemistry</a:t>
            </a:r>
          </a:p>
          <a:p>
            <a:pPr algn="ctr">
              <a:lnSpc>
                <a:spcPct val="250000"/>
              </a:lnSpc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By 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alsane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S.V.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250000"/>
              </a:lnSpc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Lecture-1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Algerian" pitchFamily="82" charset="0"/>
            </a:endParaRPr>
          </a:p>
          <a:p>
            <a:pPr algn="l">
              <a:lnSpc>
                <a:spcPct val="250000"/>
              </a:lnSpc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Subject:- </a:t>
            </a:r>
            <a:r>
              <a:rPr lang="en-US" sz="2400" dirty="0" smtClean="0">
                <a:solidFill>
                  <a:srgbClr val="C00000"/>
                </a:solidFill>
                <a:latin typeface="Calibri Light"/>
                <a:cs typeface="Calibri Light"/>
              </a:rPr>
              <a:t>Nuclear </a:t>
            </a:r>
            <a:r>
              <a:rPr lang="en-US" sz="2400" spc="-10" dirty="0">
                <a:solidFill>
                  <a:srgbClr val="C00000"/>
                </a:solidFill>
                <a:latin typeface="Calibri Light"/>
                <a:cs typeface="Calibri Light"/>
              </a:rPr>
              <a:t>Magnetic </a:t>
            </a:r>
            <a:r>
              <a:rPr lang="en-US" sz="2400" spc="-15" dirty="0">
                <a:solidFill>
                  <a:srgbClr val="C00000"/>
                </a:solidFill>
                <a:latin typeface="Calibri Light"/>
                <a:cs typeface="Calibri Light"/>
              </a:rPr>
              <a:t>Resonance </a:t>
            </a:r>
            <a:r>
              <a:rPr lang="en-US" sz="2400" spc="-25" dirty="0" smtClean="0">
                <a:solidFill>
                  <a:srgbClr val="C00000"/>
                </a:solidFill>
                <a:latin typeface="Calibri Light"/>
                <a:cs typeface="Calibri Light"/>
              </a:rPr>
              <a:t>(NMR)</a:t>
            </a:r>
            <a:r>
              <a:rPr lang="en-US" sz="2400" spc="-15" dirty="0">
                <a:solidFill>
                  <a:srgbClr val="C00000"/>
                </a:solidFill>
                <a:latin typeface="Calibri Light"/>
                <a:cs typeface="Calibri Light"/>
              </a:rPr>
              <a:t> Spectroscopy</a:t>
            </a:r>
            <a:r>
              <a:rPr lang="en-US" sz="2400" spc="-1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endParaRPr lang="en-US" sz="2400" dirty="0">
              <a:solidFill>
                <a:srgbClr val="C00000"/>
              </a:solidFill>
              <a:latin typeface="Calibri Light"/>
              <a:cs typeface="Calibri Light"/>
            </a:endParaRPr>
          </a:p>
          <a:p>
            <a:pPr algn="ctr">
              <a:lnSpc>
                <a:spcPct val="250000"/>
              </a:lnSpc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C:\Users\Admin\AppData\Local\Microsoft\Windows\INetCache\Content.Word\IMG_20200908_0800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5899"/>
            <a:ext cx="1285875" cy="1143000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Padmashri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349721"/>
            <a:ext cx="1371600" cy="1063625"/>
          </a:xfrm>
          <a:prstGeom prst="ellipse">
            <a:avLst/>
          </a:prstGeom>
          <a:ln w="63500" cap="rnd"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038600"/>
            <a:ext cx="118872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665403"/>
            <a:ext cx="7914005" cy="178879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800" spc="-5" dirty="0">
                <a:latin typeface="Calibri"/>
                <a:cs typeface="Calibri"/>
              </a:rPr>
              <a:t>The absorptions of</a:t>
            </a:r>
            <a:r>
              <a:rPr sz="1800" dirty="0">
                <a:latin typeface="Calibri"/>
                <a:cs typeface="Calibri"/>
              </a:rPr>
              <a:t> alkane</a:t>
            </a:r>
            <a:r>
              <a:rPr sz="1800" spc="-5" dirty="0">
                <a:latin typeface="Calibri"/>
                <a:cs typeface="Calibri"/>
              </a:rPr>
              <a:t> hydrogens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occur </a:t>
            </a:r>
            <a:r>
              <a:rPr sz="1800" dirty="0">
                <a:latin typeface="Calibri"/>
                <a:cs typeface="Calibri"/>
              </a:rPr>
              <a:t>at </a:t>
            </a:r>
            <a:r>
              <a:rPr sz="1800" spc="-5" dirty="0">
                <a:latin typeface="Calibri"/>
                <a:cs typeface="Calibri"/>
              </a:rPr>
              <a:t>relatively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high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field.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2800"/>
              </a:lnSpc>
              <a:spcBef>
                <a:spcPts val="960"/>
              </a:spcBef>
            </a:pPr>
            <a:r>
              <a:rPr sz="1800" spc="-5" dirty="0">
                <a:latin typeface="Calibri"/>
                <a:cs typeface="Calibri"/>
              </a:rPr>
              <a:t>Hydrogens </a:t>
            </a:r>
            <a:r>
              <a:rPr sz="1800" dirty="0">
                <a:latin typeface="Calibri"/>
                <a:cs typeface="Calibri"/>
              </a:rPr>
              <a:t>close to an electron withdrawing group </a:t>
            </a:r>
            <a:r>
              <a:rPr sz="1800" spc="-5" dirty="0">
                <a:latin typeface="Calibri"/>
                <a:cs typeface="Calibri"/>
              </a:rPr>
              <a:t>(halogen or oxygen) </a:t>
            </a:r>
            <a:r>
              <a:rPr sz="1800" dirty="0">
                <a:latin typeface="Calibri"/>
                <a:cs typeface="Calibri"/>
              </a:rPr>
              <a:t>are </a:t>
            </a:r>
            <a:r>
              <a:rPr sz="1800" spc="-15" dirty="0">
                <a:latin typeface="Calibri"/>
                <a:cs typeface="Calibri"/>
              </a:rPr>
              <a:t>shifted </a:t>
            </a:r>
            <a:r>
              <a:rPr sz="1800" dirty="0">
                <a:latin typeface="Calibri"/>
                <a:cs typeface="Calibri"/>
              </a:rPr>
              <a:t>to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relatively lower </a:t>
            </a:r>
            <a:r>
              <a:rPr sz="1800" spc="-10" dirty="0">
                <a:latin typeface="Calibri"/>
                <a:cs typeface="Calibri"/>
              </a:rPr>
              <a:t>field</a:t>
            </a:r>
            <a:r>
              <a:rPr sz="1800" spc="-5" dirty="0">
                <a:latin typeface="Calibri"/>
                <a:cs typeface="Calibri"/>
              </a:rPr>
              <a:t> (deshielding).</a:t>
            </a:r>
            <a:endParaRPr sz="1800">
              <a:latin typeface="Calibri"/>
              <a:cs typeface="Calibri"/>
            </a:endParaRPr>
          </a:p>
          <a:p>
            <a:pPr marL="12700" marR="117475">
              <a:lnSpc>
                <a:spcPts val="2120"/>
              </a:lnSpc>
              <a:spcBef>
                <a:spcPts val="1125"/>
              </a:spcBef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more </a:t>
            </a:r>
            <a:r>
              <a:rPr sz="1800" spc="-5" dirty="0">
                <a:latin typeface="Calibri"/>
                <a:cs typeface="Calibri"/>
              </a:rPr>
              <a:t>electronegative </a:t>
            </a:r>
            <a:r>
              <a:rPr sz="1800" dirty="0">
                <a:latin typeface="Calibri"/>
                <a:cs typeface="Calibri"/>
              </a:rPr>
              <a:t>the atom, the more the </a:t>
            </a:r>
            <a:r>
              <a:rPr sz="1800" spc="-5" dirty="0">
                <a:latin typeface="Calibri"/>
                <a:cs typeface="Calibri"/>
              </a:rPr>
              <a:t>deshielded </a:t>
            </a:r>
            <a:r>
              <a:rPr sz="1800" dirty="0">
                <a:latin typeface="Calibri"/>
                <a:cs typeface="Calibri"/>
              </a:rPr>
              <a:t>methyl </a:t>
            </a:r>
            <a:r>
              <a:rPr sz="1800" spc="-5" dirty="0">
                <a:latin typeface="Calibri"/>
                <a:cs typeface="Calibri"/>
              </a:rPr>
              <a:t>hydrogens </a:t>
            </a:r>
            <a:r>
              <a:rPr sz="1800" dirty="0">
                <a:latin typeface="Calibri"/>
                <a:cs typeface="Calibri"/>
              </a:rPr>
              <a:t>are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relative </a:t>
            </a:r>
            <a:r>
              <a:rPr sz="1800" dirty="0">
                <a:latin typeface="Calibri"/>
                <a:cs typeface="Calibri"/>
              </a:rPr>
              <a:t>to methane.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5445" y="3120045"/>
            <a:ext cx="8843645" cy="3415029"/>
            <a:chOff x="605445" y="3120045"/>
            <a:chExt cx="8843645" cy="34150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99" y="3124200"/>
              <a:ext cx="8839198" cy="34083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07522" y="3122123"/>
              <a:ext cx="8839200" cy="3411220"/>
            </a:xfrm>
            <a:custGeom>
              <a:avLst/>
              <a:gdLst/>
              <a:ahLst/>
              <a:cxnLst/>
              <a:rect l="l" t="t" r="r" b="b"/>
              <a:pathLst>
                <a:path w="8839200" h="3411220">
                  <a:moveTo>
                    <a:pt x="0" y="0"/>
                  </a:moveTo>
                  <a:lnTo>
                    <a:pt x="8838846" y="0"/>
                  </a:lnTo>
                  <a:lnTo>
                    <a:pt x="8838846" y="3410778"/>
                  </a:lnTo>
                  <a:lnTo>
                    <a:pt x="0" y="3410778"/>
                  </a:lnTo>
                  <a:lnTo>
                    <a:pt x="0" y="0"/>
                  </a:lnTo>
                  <a:close/>
                </a:path>
              </a:pathLst>
            </a:custGeom>
            <a:ln w="41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947419"/>
            <a:ext cx="8450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deshielding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inﬂuence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electron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withdrawing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groups</a:t>
            </a:r>
            <a:r>
              <a:rPr sz="1800" spc="-5" dirty="0">
                <a:latin typeface="Calibri"/>
                <a:cs typeface="Calibri"/>
              </a:rPr>
              <a:t> diminishes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rapidly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" dirty="0">
                <a:latin typeface="Calibri"/>
                <a:cs typeface="Calibri"/>
              </a:rPr>
              <a:t> distance.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3381" y="4535810"/>
            <a:ext cx="6488290" cy="212348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7505" y="1981200"/>
            <a:ext cx="2502294" cy="2011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006" y="1252220"/>
            <a:ext cx="8488680" cy="23901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28600" marR="820419" indent="-215900">
              <a:lnSpc>
                <a:spcPts val="2500"/>
              </a:lnSpc>
              <a:spcBef>
                <a:spcPts val="200"/>
              </a:spcBef>
              <a:buFont typeface="Arial MT"/>
              <a:buChar char="•"/>
              <a:tabLst>
                <a:tab pos="236854" algn="l"/>
                <a:tab pos="237490" algn="l"/>
              </a:tabLst>
            </a:pPr>
            <a:r>
              <a:rPr sz="2100" b="1" dirty="0">
                <a:latin typeface="Arial"/>
                <a:cs typeface="Arial"/>
              </a:rPr>
              <a:t>In a </a:t>
            </a:r>
            <a:r>
              <a:rPr sz="2100" b="1" spc="-5" dirty="0">
                <a:latin typeface="Arial"/>
                <a:cs typeface="Arial"/>
              </a:rPr>
              <a:t>magnetic </a:t>
            </a:r>
            <a:r>
              <a:rPr sz="2100" b="1" dirty="0">
                <a:latin typeface="Arial"/>
                <a:cs typeface="Arial"/>
              </a:rPr>
              <a:t>field, the </a:t>
            </a:r>
            <a:r>
              <a:rPr sz="2100" b="1" spc="-5" dirty="0">
                <a:latin typeface="Arial"/>
                <a:cs typeface="Arial"/>
              </a:rPr>
              <a:t>six </a:t>
            </a:r>
            <a:r>
              <a:rPr sz="2100" dirty="0">
                <a:latin typeface="Symbol"/>
                <a:cs typeface="Symbol"/>
              </a:rPr>
              <a:t>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b="1" spc="-5" dirty="0">
                <a:latin typeface="Arial"/>
                <a:cs typeface="Arial"/>
              </a:rPr>
              <a:t>electrons </a:t>
            </a:r>
            <a:r>
              <a:rPr sz="2100" b="1" dirty="0">
                <a:latin typeface="Arial"/>
                <a:cs typeface="Arial"/>
              </a:rPr>
              <a:t>in benzene </a:t>
            </a:r>
            <a:r>
              <a:rPr sz="2100" b="1" spc="-5" dirty="0">
                <a:latin typeface="Arial"/>
                <a:cs typeface="Arial"/>
              </a:rPr>
              <a:t>circulate </a:t>
            </a:r>
            <a:r>
              <a:rPr sz="2100" b="1" spc="-57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around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the </a:t>
            </a:r>
            <a:r>
              <a:rPr sz="2100" b="1" spc="-5" dirty="0">
                <a:latin typeface="Arial"/>
                <a:cs typeface="Arial"/>
              </a:rPr>
              <a:t>ring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creating </a:t>
            </a:r>
            <a:r>
              <a:rPr sz="2100" b="1" dirty="0">
                <a:latin typeface="Arial"/>
                <a:cs typeface="Arial"/>
              </a:rPr>
              <a:t>a</a:t>
            </a:r>
            <a:r>
              <a:rPr sz="2100" b="1" spc="-5" dirty="0">
                <a:latin typeface="Arial"/>
                <a:cs typeface="Arial"/>
              </a:rPr>
              <a:t> ring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current.</a:t>
            </a:r>
            <a:endParaRPr sz="2100">
              <a:latin typeface="Arial"/>
              <a:cs typeface="Arial"/>
            </a:endParaRPr>
          </a:p>
          <a:p>
            <a:pPr marL="228600" marR="5080" indent="-215900">
              <a:lnSpc>
                <a:spcPts val="2500"/>
              </a:lnSpc>
              <a:spcBef>
                <a:spcPts val="500"/>
              </a:spcBef>
              <a:buFont typeface="Arial MT"/>
              <a:buChar char="•"/>
              <a:tabLst>
                <a:tab pos="236220" algn="l"/>
                <a:tab pos="236854" algn="l"/>
              </a:tabLst>
            </a:pPr>
            <a:r>
              <a:rPr sz="2100" b="1" dirty="0">
                <a:latin typeface="Arial"/>
                <a:cs typeface="Arial"/>
              </a:rPr>
              <a:t>The </a:t>
            </a:r>
            <a:r>
              <a:rPr sz="2100" b="1" spc="-5" dirty="0">
                <a:latin typeface="Arial"/>
                <a:cs typeface="Arial"/>
              </a:rPr>
              <a:t>magnetic </a:t>
            </a:r>
            <a:r>
              <a:rPr sz="2100" b="1" dirty="0">
                <a:latin typeface="Arial"/>
                <a:cs typeface="Arial"/>
              </a:rPr>
              <a:t>field induced by these </a:t>
            </a:r>
            <a:r>
              <a:rPr sz="2100" b="1" spc="-5" dirty="0">
                <a:latin typeface="Arial"/>
                <a:cs typeface="Arial"/>
              </a:rPr>
              <a:t>moving electrons reinforces </a:t>
            </a:r>
            <a:r>
              <a:rPr sz="2100" b="1" spc="-57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the</a:t>
            </a:r>
            <a:r>
              <a:rPr sz="2100" b="1" spc="-5" dirty="0">
                <a:latin typeface="Arial"/>
                <a:cs typeface="Arial"/>
              </a:rPr>
              <a:t> applied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magnetic </a:t>
            </a:r>
            <a:r>
              <a:rPr sz="2100" b="1" dirty="0">
                <a:latin typeface="Arial"/>
                <a:cs typeface="Arial"/>
              </a:rPr>
              <a:t>field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in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the </a:t>
            </a:r>
            <a:r>
              <a:rPr sz="2100" b="1" spc="-5" dirty="0">
                <a:latin typeface="Arial"/>
                <a:cs typeface="Arial"/>
              </a:rPr>
              <a:t>vicinity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of</a:t>
            </a:r>
            <a:r>
              <a:rPr sz="2100" b="1" spc="-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the protons.</a:t>
            </a:r>
            <a:endParaRPr sz="2100">
              <a:latin typeface="Arial"/>
              <a:cs typeface="Arial"/>
            </a:endParaRPr>
          </a:p>
          <a:p>
            <a:pPr marL="227965" marR="101600" indent="-215900">
              <a:lnSpc>
                <a:spcPct val="101099"/>
              </a:lnSpc>
              <a:spcBef>
                <a:spcPts val="375"/>
              </a:spcBef>
              <a:buFont typeface="Arial MT"/>
              <a:buChar char="•"/>
              <a:tabLst>
                <a:tab pos="236220" algn="l"/>
                <a:tab pos="236854" algn="l"/>
              </a:tabLst>
            </a:pPr>
            <a:r>
              <a:rPr sz="2100" b="1" dirty="0">
                <a:latin typeface="Arial"/>
                <a:cs typeface="Arial"/>
              </a:rPr>
              <a:t>The protons thus feel a </a:t>
            </a:r>
            <a:r>
              <a:rPr sz="2100" b="1" spc="-5" dirty="0">
                <a:latin typeface="Arial"/>
                <a:cs typeface="Arial"/>
              </a:rPr>
              <a:t>stronger magnetic </a:t>
            </a:r>
            <a:r>
              <a:rPr sz="2100" b="1" dirty="0">
                <a:latin typeface="Arial"/>
                <a:cs typeface="Arial"/>
              </a:rPr>
              <a:t>field </a:t>
            </a:r>
            <a:r>
              <a:rPr sz="2100" b="1" spc="-5" dirty="0">
                <a:latin typeface="Arial"/>
                <a:cs typeface="Arial"/>
              </a:rPr>
              <a:t>and </a:t>
            </a:r>
            <a:r>
              <a:rPr sz="2100" b="1" dirty="0">
                <a:latin typeface="Arial"/>
                <a:cs typeface="Arial"/>
              </a:rPr>
              <a:t>a higher 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frequency is needed for </a:t>
            </a:r>
            <a:r>
              <a:rPr sz="2100" b="1" spc="-5" dirty="0">
                <a:latin typeface="Arial"/>
                <a:cs typeface="Arial"/>
              </a:rPr>
              <a:t>resonance meaning </a:t>
            </a:r>
            <a:r>
              <a:rPr sz="2100" b="1" dirty="0">
                <a:latin typeface="Arial"/>
                <a:cs typeface="Arial"/>
              </a:rPr>
              <a:t>they </a:t>
            </a:r>
            <a:r>
              <a:rPr sz="2100" b="1" spc="-5" dirty="0">
                <a:latin typeface="Arial"/>
                <a:cs typeface="Arial"/>
              </a:rPr>
              <a:t>are deshielded </a:t>
            </a:r>
            <a:r>
              <a:rPr sz="2100" b="1" spc="-57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and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absorb </a:t>
            </a:r>
            <a:r>
              <a:rPr sz="2100" b="1" dirty="0">
                <a:latin typeface="Arial"/>
                <a:cs typeface="Arial"/>
              </a:rPr>
              <a:t>downfield.</a:t>
            </a:r>
            <a:endParaRPr sz="21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4905" y="642619"/>
            <a:ext cx="72802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Aromatic</a:t>
            </a:r>
            <a:r>
              <a:rPr spc="-35" dirty="0"/>
              <a:t> </a:t>
            </a:r>
            <a:r>
              <a:rPr dirty="0"/>
              <a:t>Deshielding</a:t>
            </a:r>
            <a:r>
              <a:rPr spc="-25" dirty="0"/>
              <a:t> </a:t>
            </a:r>
            <a:r>
              <a:rPr spc="-5" dirty="0"/>
              <a:t>and</a:t>
            </a:r>
            <a:r>
              <a:rPr spc="-145" dirty="0"/>
              <a:t> </a:t>
            </a:r>
            <a:r>
              <a:rPr spc="-5" dirty="0">
                <a:solidFill>
                  <a:srgbClr val="FF0000"/>
                </a:solidFill>
              </a:rPr>
              <a:t>Anisotropy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3886200"/>
            <a:ext cx="7826374" cy="2895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1840" y="1480820"/>
            <a:ext cx="8204200" cy="216789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41300" marR="17780" indent="-216535">
              <a:lnSpc>
                <a:spcPts val="2600"/>
              </a:lnSpc>
              <a:spcBef>
                <a:spcPts val="219"/>
              </a:spcBef>
              <a:buFont typeface="Arial MT"/>
              <a:buChar char="•"/>
              <a:tabLst>
                <a:tab pos="249554" algn="l"/>
              </a:tabLst>
            </a:pPr>
            <a:r>
              <a:rPr sz="2200" b="1" dirty="0">
                <a:latin typeface="Arial"/>
                <a:cs typeface="Arial"/>
              </a:rPr>
              <a:t>In a </a:t>
            </a:r>
            <a:r>
              <a:rPr sz="2200" b="1" spc="-5" dirty="0">
                <a:latin typeface="Arial"/>
                <a:cs typeface="Arial"/>
              </a:rPr>
              <a:t>magnetic </a:t>
            </a:r>
            <a:r>
              <a:rPr sz="2200" b="1" dirty="0">
                <a:latin typeface="Arial"/>
                <a:cs typeface="Arial"/>
              </a:rPr>
              <a:t>field, the </a:t>
            </a:r>
            <a:r>
              <a:rPr sz="2200" dirty="0">
                <a:latin typeface="Symbol"/>
                <a:cs typeface="Symbol"/>
              </a:rPr>
              <a:t>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Arial"/>
                <a:cs typeface="Arial"/>
              </a:rPr>
              <a:t>electrons </a:t>
            </a:r>
            <a:r>
              <a:rPr sz="2200" b="1" dirty="0">
                <a:latin typeface="Arial"/>
                <a:cs typeface="Arial"/>
              </a:rPr>
              <a:t>of a </a:t>
            </a:r>
            <a:r>
              <a:rPr sz="2200" b="1" spc="-5" dirty="0">
                <a:latin typeface="Arial"/>
                <a:cs typeface="Arial"/>
              </a:rPr>
              <a:t>carbon-carbon </a:t>
            </a:r>
            <a:r>
              <a:rPr sz="2200" b="1" dirty="0">
                <a:latin typeface="Arial"/>
                <a:cs typeface="Arial"/>
              </a:rPr>
              <a:t>triple </a:t>
            </a:r>
            <a:r>
              <a:rPr sz="2200" b="1" spc="-60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bond </a:t>
            </a:r>
            <a:r>
              <a:rPr sz="2200" b="1" spc="-5" dirty="0">
                <a:latin typeface="Arial"/>
                <a:cs typeface="Arial"/>
              </a:rPr>
              <a:t>are </a:t>
            </a:r>
            <a:r>
              <a:rPr sz="2200" b="1" dirty="0">
                <a:latin typeface="Arial"/>
                <a:cs typeface="Arial"/>
              </a:rPr>
              <a:t>induced to </a:t>
            </a:r>
            <a:r>
              <a:rPr sz="2200" b="1" spc="-5" dirty="0">
                <a:latin typeface="Arial"/>
                <a:cs typeface="Arial"/>
              </a:rPr>
              <a:t>circulate, </a:t>
            </a:r>
            <a:r>
              <a:rPr sz="2200" b="1" dirty="0">
                <a:latin typeface="Arial"/>
                <a:cs typeface="Arial"/>
              </a:rPr>
              <a:t>but in this </a:t>
            </a:r>
            <a:r>
              <a:rPr sz="2200" b="1" spc="-5" dirty="0">
                <a:latin typeface="Arial"/>
                <a:cs typeface="Arial"/>
              </a:rPr>
              <a:t>case </a:t>
            </a:r>
            <a:r>
              <a:rPr sz="2200" b="1" dirty="0">
                <a:latin typeface="Arial"/>
                <a:cs typeface="Arial"/>
              </a:rPr>
              <a:t>the induced </a:t>
            </a:r>
            <a:r>
              <a:rPr sz="2200" b="1" spc="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magnetic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field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opposes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the</a:t>
            </a:r>
            <a:r>
              <a:rPr sz="2200" b="1" spc="-5" dirty="0">
                <a:latin typeface="Arial"/>
                <a:cs typeface="Arial"/>
              </a:rPr>
              <a:t> applied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magnetic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field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(B</a:t>
            </a:r>
            <a:r>
              <a:rPr sz="2175" b="1" baseline="-21072" dirty="0">
                <a:latin typeface="Arial"/>
                <a:cs typeface="Arial"/>
              </a:rPr>
              <a:t>0</a:t>
            </a:r>
            <a:r>
              <a:rPr sz="2200" b="1" dirty="0">
                <a:latin typeface="Arial"/>
                <a:cs typeface="Arial"/>
              </a:rPr>
              <a:t>).</a:t>
            </a:r>
            <a:endParaRPr sz="2200">
              <a:latin typeface="Arial"/>
              <a:cs typeface="Arial"/>
            </a:endParaRPr>
          </a:p>
          <a:p>
            <a:pPr marL="241300" marR="368935" indent="-216535">
              <a:lnSpc>
                <a:spcPts val="2570"/>
              </a:lnSpc>
              <a:spcBef>
                <a:spcPts val="650"/>
              </a:spcBef>
              <a:buFont typeface="Arial MT"/>
              <a:buChar char="•"/>
              <a:tabLst>
                <a:tab pos="249554" algn="l"/>
              </a:tabLst>
            </a:pPr>
            <a:r>
              <a:rPr sz="2200" b="1" dirty="0">
                <a:latin typeface="Arial"/>
                <a:cs typeface="Arial"/>
              </a:rPr>
              <a:t>The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proton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thus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feels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weaker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magnetic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field,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so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a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lower </a:t>
            </a:r>
            <a:r>
              <a:rPr sz="2200" b="1" spc="-59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frequency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is needed</a:t>
            </a:r>
            <a:r>
              <a:rPr sz="2200" b="1" spc="-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for </a:t>
            </a:r>
            <a:r>
              <a:rPr sz="2200" b="1" spc="-5" dirty="0">
                <a:latin typeface="Arial"/>
                <a:cs typeface="Arial"/>
              </a:rPr>
              <a:t>resonance.</a:t>
            </a:r>
            <a:endParaRPr sz="2200">
              <a:latin typeface="Arial"/>
              <a:cs typeface="Arial"/>
            </a:endParaRPr>
          </a:p>
          <a:p>
            <a:pPr marL="248920" indent="-224154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pos="249554" algn="l"/>
              </a:tabLst>
            </a:pPr>
            <a:r>
              <a:rPr sz="2200" b="1" dirty="0">
                <a:latin typeface="Arial"/>
                <a:cs typeface="Arial"/>
              </a:rPr>
              <a:t>The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nucleus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is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shielded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and</a:t>
            </a:r>
            <a:r>
              <a:rPr sz="2200" b="1" spc="-15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the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absorption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is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upfield.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5634" y="642619"/>
            <a:ext cx="45186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Alkyne</a:t>
            </a:r>
            <a:r>
              <a:rPr spc="-50" dirty="0"/>
              <a:t> </a:t>
            </a:r>
            <a:r>
              <a:rPr spc="-5" dirty="0"/>
              <a:t>Chemical</a:t>
            </a:r>
            <a:r>
              <a:rPr spc="-45" dirty="0"/>
              <a:t> </a:t>
            </a:r>
            <a:r>
              <a:rPr dirty="0"/>
              <a:t>Shifts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3727450"/>
            <a:ext cx="7315198" cy="3359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5502" y="642619"/>
            <a:ext cx="82200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Summary</a:t>
            </a:r>
            <a:r>
              <a:rPr spc="-1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b="0" dirty="0">
                <a:latin typeface="Symbol"/>
                <a:cs typeface="Symbol"/>
              </a:rPr>
              <a:t></a:t>
            </a:r>
            <a:r>
              <a:rPr b="0" spc="75" dirty="0">
                <a:latin typeface="Times New Roman"/>
                <a:cs typeface="Times New Roman"/>
              </a:rPr>
              <a:t> </a:t>
            </a:r>
            <a:r>
              <a:rPr dirty="0"/>
              <a:t>Electron</a:t>
            </a:r>
            <a:r>
              <a:rPr spc="-15" dirty="0"/>
              <a:t> </a:t>
            </a:r>
            <a:r>
              <a:rPr spc="-5" dirty="0"/>
              <a:t>and</a:t>
            </a:r>
            <a:r>
              <a:rPr spc="-20" dirty="0"/>
              <a:t> </a:t>
            </a:r>
            <a:r>
              <a:rPr spc="-5" dirty="0"/>
              <a:t>Chemical</a:t>
            </a:r>
            <a:r>
              <a:rPr spc="-20" dirty="0"/>
              <a:t> </a:t>
            </a:r>
            <a:r>
              <a:rPr dirty="0"/>
              <a:t>Shift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2209800"/>
            <a:ext cx="8223248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6135" y="642619"/>
            <a:ext cx="645858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Regions</a:t>
            </a:r>
            <a:r>
              <a:rPr spc="-20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spc="-5" dirty="0"/>
              <a:t>the</a:t>
            </a:r>
            <a:r>
              <a:rPr spc="-15" dirty="0"/>
              <a:t> </a:t>
            </a:r>
            <a:r>
              <a:rPr sz="3150" spc="7" baseline="25132" dirty="0"/>
              <a:t>1</a:t>
            </a:r>
            <a:r>
              <a:rPr sz="3200" spc="5" dirty="0"/>
              <a:t>H</a:t>
            </a:r>
            <a:r>
              <a:rPr sz="3200" spc="-20" dirty="0"/>
              <a:t> </a:t>
            </a:r>
            <a:r>
              <a:rPr sz="3200" spc="-5" dirty="0"/>
              <a:t>NMR</a:t>
            </a:r>
            <a:r>
              <a:rPr sz="3200" spc="-20" dirty="0"/>
              <a:t> </a:t>
            </a:r>
            <a:r>
              <a:rPr sz="3200" dirty="0"/>
              <a:t>Spectrum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975" y="1905000"/>
            <a:ext cx="8048623" cy="419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524000" y="4343400"/>
            <a:ext cx="7040880" cy="2954655"/>
          </a:xfrm>
        </p:spPr>
        <p:txBody>
          <a:bodyPr/>
          <a:lstStyle/>
          <a:p>
            <a:pPr algn="ctr"/>
            <a:r>
              <a:rPr lang="en-US" sz="9600" dirty="0" smtClean="0">
                <a:solidFill>
                  <a:srgbClr val="C00000"/>
                </a:solidFill>
              </a:rPr>
              <a:t>THANK YOU</a:t>
            </a:r>
            <a:endParaRPr lang="en-US" sz="9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96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74345" marR="65405" indent="-279400">
              <a:lnSpc>
                <a:spcPts val="2600"/>
              </a:lnSpc>
              <a:spcBef>
                <a:spcPts val="219"/>
              </a:spcBef>
              <a:buFont typeface="Arial MT"/>
              <a:buChar char="•"/>
              <a:tabLst>
                <a:tab pos="481330" algn="l"/>
                <a:tab pos="481965" algn="l"/>
              </a:tabLst>
            </a:pPr>
            <a:r>
              <a:rPr dirty="0">
                <a:solidFill>
                  <a:srgbClr val="FF0000"/>
                </a:solidFill>
              </a:rPr>
              <a:t>Position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of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spc="-5" dirty="0">
                <a:solidFill>
                  <a:srgbClr val="FF0000"/>
                </a:solidFill>
              </a:rPr>
              <a:t>signals</a:t>
            </a:r>
            <a:r>
              <a:rPr spc="-5" dirty="0"/>
              <a:t>:</a:t>
            </a:r>
            <a:r>
              <a:rPr spc="-15" dirty="0"/>
              <a:t> </a:t>
            </a:r>
            <a:r>
              <a:rPr lang="en-US" dirty="0"/>
              <a:t>I</a:t>
            </a:r>
            <a:r>
              <a:rPr dirty="0" smtClean="0"/>
              <a:t>ndicates</a:t>
            </a:r>
            <a:r>
              <a:rPr spc="-10" dirty="0" smtClean="0"/>
              <a:t> </a:t>
            </a:r>
            <a:r>
              <a:rPr dirty="0"/>
              <a:t>what</a:t>
            </a:r>
            <a:r>
              <a:rPr spc="-10" dirty="0"/>
              <a:t> </a:t>
            </a:r>
            <a:r>
              <a:rPr dirty="0"/>
              <a:t>types</a:t>
            </a:r>
            <a:r>
              <a:rPr spc="-15" dirty="0"/>
              <a:t> </a:t>
            </a:r>
            <a:r>
              <a:rPr dirty="0"/>
              <a:t>of</a:t>
            </a:r>
            <a:r>
              <a:rPr spc="-10" dirty="0"/>
              <a:t> </a:t>
            </a:r>
            <a:r>
              <a:rPr dirty="0"/>
              <a:t>hydrogen</a:t>
            </a:r>
            <a:r>
              <a:rPr spc="-10" dirty="0"/>
              <a:t> </a:t>
            </a:r>
            <a:r>
              <a:rPr dirty="0"/>
              <a:t>the </a:t>
            </a:r>
            <a:r>
              <a:rPr spc="-595" dirty="0"/>
              <a:t> </a:t>
            </a:r>
            <a:r>
              <a:rPr spc="-5" dirty="0"/>
              <a:t>molecule</a:t>
            </a:r>
            <a:r>
              <a:rPr spc="-10" dirty="0"/>
              <a:t> </a:t>
            </a:r>
            <a:r>
              <a:rPr spc="-5" dirty="0"/>
              <a:t>contains</a:t>
            </a:r>
            <a:r>
              <a:rPr spc="-5" dirty="0" smtClean="0"/>
              <a:t>.</a:t>
            </a:r>
            <a:endParaRPr spc="-5" dirty="0"/>
          </a:p>
          <a:p>
            <a:pPr marL="474345" marR="686435" indent="-279400">
              <a:lnSpc>
                <a:spcPct val="101499"/>
              </a:lnSpc>
              <a:spcBef>
                <a:spcPts val="1160"/>
              </a:spcBef>
              <a:buFont typeface="Arial MT"/>
              <a:buChar char="•"/>
              <a:tabLst>
                <a:tab pos="481330" algn="l"/>
                <a:tab pos="481965" algn="l"/>
              </a:tabLst>
            </a:pPr>
            <a:r>
              <a:rPr spc="-5" dirty="0">
                <a:solidFill>
                  <a:srgbClr val="FF0000"/>
                </a:solidFill>
              </a:rPr>
              <a:t>Number </a:t>
            </a:r>
            <a:r>
              <a:rPr dirty="0">
                <a:solidFill>
                  <a:srgbClr val="FF0000"/>
                </a:solidFill>
              </a:rPr>
              <a:t>of </a:t>
            </a:r>
            <a:r>
              <a:rPr spc="-5" dirty="0">
                <a:solidFill>
                  <a:srgbClr val="FF0000"/>
                </a:solidFill>
              </a:rPr>
              <a:t>signals</a:t>
            </a:r>
            <a:r>
              <a:rPr spc="-5" dirty="0"/>
              <a:t>: </a:t>
            </a:r>
            <a:r>
              <a:rPr lang="en-US" dirty="0"/>
              <a:t>I</a:t>
            </a:r>
            <a:r>
              <a:rPr dirty="0" smtClean="0"/>
              <a:t>ndicates </a:t>
            </a:r>
            <a:r>
              <a:rPr dirty="0"/>
              <a:t>the number of </a:t>
            </a:r>
            <a:r>
              <a:rPr dirty="0">
                <a:solidFill>
                  <a:srgbClr val="FF0000"/>
                </a:solidFill>
              </a:rPr>
              <a:t>different </a:t>
            </a:r>
            <a:r>
              <a:rPr spc="-60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types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/>
              <a:t>of</a:t>
            </a:r>
            <a:r>
              <a:rPr spc="-5" dirty="0"/>
              <a:t> </a:t>
            </a:r>
            <a:r>
              <a:rPr dirty="0"/>
              <a:t>hydrogen in</a:t>
            </a:r>
            <a:r>
              <a:rPr spc="-5" dirty="0"/>
              <a:t> </a:t>
            </a:r>
            <a:r>
              <a:rPr dirty="0"/>
              <a:t>a</a:t>
            </a:r>
            <a:r>
              <a:rPr spc="-5" dirty="0"/>
              <a:t> </a:t>
            </a:r>
            <a:r>
              <a:rPr spc="-5" dirty="0" smtClean="0"/>
              <a:t>molecule</a:t>
            </a:r>
            <a:r>
              <a:rPr lang="en-US" spc="-5" dirty="0" smtClean="0"/>
              <a:t> ( </a:t>
            </a:r>
            <a:r>
              <a:rPr lang="en-US" spc="-5" dirty="0" smtClean="0">
                <a:solidFill>
                  <a:srgbClr val="FF0000"/>
                </a:solidFill>
              </a:rPr>
              <a:t>n+1 Rule </a:t>
            </a:r>
            <a:r>
              <a:rPr lang="en-US" spc="-5" dirty="0" smtClean="0"/>
              <a:t>)</a:t>
            </a:r>
            <a:r>
              <a:rPr spc="-5" dirty="0" smtClean="0"/>
              <a:t>.</a:t>
            </a:r>
            <a:endParaRPr spc="-5" dirty="0"/>
          </a:p>
          <a:p>
            <a:pPr marL="474345" marR="206375" indent="-279400">
              <a:lnSpc>
                <a:spcPct val="101499"/>
              </a:lnSpc>
              <a:spcBef>
                <a:spcPts val="1240"/>
              </a:spcBef>
              <a:buFont typeface="Arial MT"/>
              <a:buChar char="•"/>
              <a:tabLst>
                <a:tab pos="481330" algn="l"/>
                <a:tab pos="481965" algn="l"/>
              </a:tabLst>
            </a:pPr>
            <a:r>
              <a:rPr dirty="0">
                <a:solidFill>
                  <a:srgbClr val="FF0000"/>
                </a:solidFill>
              </a:rPr>
              <a:t>Intensity of </a:t>
            </a:r>
            <a:r>
              <a:rPr spc="-5" dirty="0">
                <a:solidFill>
                  <a:srgbClr val="FF0000"/>
                </a:solidFill>
              </a:rPr>
              <a:t>signals</a:t>
            </a:r>
            <a:r>
              <a:rPr spc="-5" dirty="0"/>
              <a:t>: </a:t>
            </a:r>
            <a:r>
              <a:rPr lang="en-US" dirty="0"/>
              <a:t>I</a:t>
            </a:r>
            <a:r>
              <a:rPr dirty="0" smtClean="0"/>
              <a:t>ndicates </a:t>
            </a:r>
            <a:r>
              <a:rPr dirty="0"/>
              <a:t>the </a:t>
            </a:r>
            <a:r>
              <a:rPr spc="-5" dirty="0"/>
              <a:t>relative amounts </a:t>
            </a:r>
            <a:r>
              <a:rPr dirty="0"/>
              <a:t>(how </a:t>
            </a:r>
            <a:r>
              <a:rPr spc="-600" dirty="0"/>
              <a:t> </a:t>
            </a:r>
            <a:r>
              <a:rPr spc="-5" dirty="0"/>
              <a:t>many)</a:t>
            </a:r>
            <a:r>
              <a:rPr spc="-10" dirty="0"/>
              <a:t> </a:t>
            </a:r>
            <a:r>
              <a:rPr dirty="0"/>
              <a:t>of</a:t>
            </a:r>
            <a:r>
              <a:rPr spc="-5" dirty="0"/>
              <a:t> each</a:t>
            </a:r>
            <a:r>
              <a:rPr spc="-10" dirty="0"/>
              <a:t> </a:t>
            </a:r>
            <a:r>
              <a:rPr spc="-5" dirty="0"/>
              <a:t>kind</a:t>
            </a:r>
            <a:r>
              <a:rPr spc="-10" dirty="0"/>
              <a:t> </a:t>
            </a:r>
            <a:r>
              <a:rPr dirty="0"/>
              <a:t>of hydrogen</a:t>
            </a:r>
            <a:r>
              <a:rPr spc="-5" dirty="0"/>
              <a:t> </a:t>
            </a:r>
            <a:r>
              <a:rPr dirty="0"/>
              <a:t>in</a:t>
            </a:r>
            <a:r>
              <a:rPr spc="-5" dirty="0"/>
              <a:t> </a:t>
            </a:r>
            <a:r>
              <a:rPr dirty="0"/>
              <a:t>the</a:t>
            </a:r>
            <a:r>
              <a:rPr spc="-5" dirty="0"/>
              <a:t> molecule.</a:t>
            </a:r>
          </a:p>
          <a:p>
            <a:pPr marL="473709" marR="5080" indent="-279400">
              <a:lnSpc>
                <a:spcPct val="100000"/>
              </a:lnSpc>
              <a:spcBef>
                <a:spcPts val="1280"/>
              </a:spcBef>
              <a:buFont typeface="Arial MT"/>
              <a:buChar char="•"/>
              <a:tabLst>
                <a:tab pos="481330" algn="l"/>
                <a:tab pos="481965" algn="l"/>
              </a:tabLst>
            </a:pPr>
            <a:r>
              <a:rPr dirty="0">
                <a:solidFill>
                  <a:srgbClr val="FF0000"/>
                </a:solidFill>
              </a:rPr>
              <a:t>Spin-spin </a:t>
            </a:r>
            <a:r>
              <a:rPr spc="-5" dirty="0">
                <a:solidFill>
                  <a:srgbClr val="FF0000"/>
                </a:solidFill>
              </a:rPr>
              <a:t>splitting </a:t>
            </a:r>
            <a:r>
              <a:rPr dirty="0">
                <a:solidFill>
                  <a:srgbClr val="FF0000"/>
                </a:solidFill>
              </a:rPr>
              <a:t>of </a:t>
            </a:r>
            <a:r>
              <a:rPr spc="-5" dirty="0">
                <a:solidFill>
                  <a:srgbClr val="FF0000"/>
                </a:solidFill>
              </a:rPr>
              <a:t>signals</a:t>
            </a:r>
            <a:r>
              <a:rPr spc="-5" dirty="0"/>
              <a:t>: </a:t>
            </a:r>
            <a:r>
              <a:rPr lang="en-US" dirty="0"/>
              <a:t>G</a:t>
            </a:r>
            <a:r>
              <a:rPr dirty="0" smtClean="0"/>
              <a:t>ives </a:t>
            </a:r>
            <a:r>
              <a:rPr dirty="0"/>
              <a:t>further information of </a:t>
            </a:r>
            <a:r>
              <a:rPr spc="-600" dirty="0"/>
              <a:t> </a:t>
            </a:r>
            <a:r>
              <a:rPr dirty="0"/>
              <a:t>the</a:t>
            </a:r>
            <a:r>
              <a:rPr spc="35" dirty="0"/>
              <a:t> </a:t>
            </a:r>
            <a:r>
              <a:rPr dirty="0"/>
              <a:t>neighboring</a:t>
            </a:r>
            <a:r>
              <a:rPr spc="35" dirty="0"/>
              <a:t> </a:t>
            </a:r>
            <a:r>
              <a:rPr spc="-5" dirty="0"/>
              <a:t>environment</a:t>
            </a:r>
            <a:r>
              <a:rPr spc="35" dirty="0"/>
              <a:t> </a:t>
            </a:r>
            <a:r>
              <a:rPr dirty="0"/>
              <a:t>for</a:t>
            </a:r>
            <a:r>
              <a:rPr spc="35" dirty="0"/>
              <a:t> </a:t>
            </a:r>
            <a:r>
              <a:rPr dirty="0"/>
              <a:t>the</a:t>
            </a:r>
            <a:r>
              <a:rPr spc="40" dirty="0"/>
              <a:t> </a:t>
            </a:r>
            <a:r>
              <a:rPr spc="-5" dirty="0"/>
              <a:t>various</a:t>
            </a:r>
            <a:r>
              <a:rPr spc="30" dirty="0"/>
              <a:t> </a:t>
            </a:r>
            <a:r>
              <a:rPr spc="-5" dirty="0"/>
              <a:t>hydrogens </a:t>
            </a:r>
            <a:r>
              <a:rPr dirty="0"/>
              <a:t> in</a:t>
            </a:r>
            <a:r>
              <a:rPr spc="-5" dirty="0"/>
              <a:t> </a:t>
            </a:r>
            <a:r>
              <a:rPr dirty="0"/>
              <a:t>the </a:t>
            </a:r>
            <a:r>
              <a:rPr spc="-5" dirty="0"/>
              <a:t>molecule.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55" algn="ctr">
              <a:lnSpc>
                <a:spcPts val="3820"/>
              </a:lnSpc>
              <a:spcBef>
                <a:spcPts val="100"/>
              </a:spcBef>
            </a:pPr>
            <a:r>
              <a:rPr dirty="0"/>
              <a:t>Structural</a:t>
            </a:r>
            <a:r>
              <a:rPr spc="-20" dirty="0"/>
              <a:t> </a:t>
            </a:r>
            <a:r>
              <a:rPr dirty="0"/>
              <a:t>Information</a:t>
            </a:r>
            <a:r>
              <a:rPr spc="-15" dirty="0"/>
              <a:t> </a:t>
            </a:r>
            <a:r>
              <a:rPr spc="-5" dirty="0"/>
              <a:t>from</a:t>
            </a:r>
            <a:r>
              <a:rPr spc="-15" dirty="0"/>
              <a:t> </a:t>
            </a:r>
            <a:r>
              <a:rPr dirty="0"/>
              <a:t>Features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</a:t>
            </a:r>
          </a:p>
          <a:p>
            <a:pPr marL="8255" algn="ctr">
              <a:lnSpc>
                <a:spcPts val="3820"/>
              </a:lnSpc>
            </a:pPr>
            <a:r>
              <a:rPr sz="3150" spc="7" baseline="25132" dirty="0"/>
              <a:t>1</a:t>
            </a:r>
            <a:r>
              <a:rPr sz="3200" spc="5" dirty="0"/>
              <a:t>H</a:t>
            </a:r>
            <a:r>
              <a:rPr sz="3200" spc="-40" dirty="0"/>
              <a:t> </a:t>
            </a:r>
            <a:r>
              <a:rPr sz="3200" spc="-5" dirty="0"/>
              <a:t>NMR</a:t>
            </a:r>
            <a:r>
              <a:rPr sz="3200" spc="-35" dirty="0"/>
              <a:t> </a:t>
            </a:r>
            <a:r>
              <a:rPr sz="3200" dirty="0"/>
              <a:t>Spectrum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09800"/>
            <a:ext cx="8971724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1323975"/>
            <a:ext cx="7696198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1404620"/>
            <a:ext cx="78574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5080" indent="-215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36220" algn="l"/>
                <a:tab pos="236854" algn="l"/>
              </a:tabLst>
            </a:pPr>
            <a:r>
              <a:rPr sz="2000" b="1" spc="-5" dirty="0">
                <a:latin typeface="Arial"/>
                <a:cs typeface="Arial"/>
              </a:rPr>
              <a:t>An NMR spectrum </a:t>
            </a:r>
            <a:r>
              <a:rPr sz="2000" b="1" dirty="0">
                <a:latin typeface="Arial"/>
                <a:cs typeface="Arial"/>
              </a:rPr>
              <a:t>is a plot of the intensity of a peak </a:t>
            </a:r>
            <a:r>
              <a:rPr sz="2000" b="1" spc="-5" dirty="0">
                <a:latin typeface="Arial"/>
                <a:cs typeface="Arial"/>
              </a:rPr>
              <a:t>against </a:t>
            </a:r>
            <a:r>
              <a:rPr sz="2000" b="1" dirty="0">
                <a:latin typeface="Arial"/>
                <a:cs typeface="Arial"/>
              </a:rPr>
              <a:t>its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chemical</a:t>
            </a: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/>
                <a:cs typeface="Arial"/>
              </a:rPr>
              <a:t>shift</a:t>
            </a:r>
            <a:r>
              <a:rPr sz="2000" b="1" spc="-5" dirty="0">
                <a:latin typeface="Arial"/>
                <a:cs typeface="Arial"/>
              </a:rPr>
              <a:t>,</a:t>
            </a:r>
            <a:r>
              <a:rPr sz="2000" b="1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measured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 parts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per </a:t>
            </a:r>
            <a:r>
              <a:rPr sz="2000" b="1" spc="-5" dirty="0">
                <a:latin typeface="Arial"/>
                <a:cs typeface="Arial"/>
              </a:rPr>
              <a:t>million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(ppm).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6957" y="642619"/>
            <a:ext cx="31369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150" spc="7" baseline="25132" dirty="0"/>
              <a:t>1</a:t>
            </a:r>
            <a:r>
              <a:rPr sz="3200" spc="5" dirty="0"/>
              <a:t>H</a:t>
            </a:r>
            <a:r>
              <a:rPr sz="3200" spc="-45" dirty="0"/>
              <a:t> </a:t>
            </a:r>
            <a:r>
              <a:rPr sz="3200" spc="-5" dirty="0"/>
              <a:t>NMR</a:t>
            </a:r>
            <a:r>
              <a:rPr sz="3200" spc="-45" dirty="0"/>
              <a:t> </a:t>
            </a:r>
            <a:r>
              <a:rPr sz="3200" dirty="0"/>
              <a:t>Spectra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7772398" cy="4778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3124200"/>
            <a:ext cx="7758873" cy="36576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6939" y="1252220"/>
            <a:ext cx="7562215" cy="183451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28600" marR="5080" indent="-216535">
              <a:lnSpc>
                <a:spcPts val="2600"/>
              </a:lnSpc>
              <a:spcBef>
                <a:spcPts val="219"/>
              </a:spcBef>
              <a:buFont typeface="Arial MT"/>
              <a:buChar char="•"/>
              <a:tabLst>
                <a:tab pos="236854" algn="l"/>
              </a:tabLst>
            </a:pPr>
            <a:r>
              <a:rPr sz="2200" b="1" dirty="0">
                <a:latin typeface="Arial"/>
                <a:cs typeface="Arial"/>
              </a:rPr>
              <a:t>Protons in a given </a:t>
            </a:r>
            <a:r>
              <a:rPr sz="2200" b="1" spc="-5" dirty="0">
                <a:latin typeface="Arial"/>
                <a:cs typeface="Arial"/>
              </a:rPr>
              <a:t>environment absorb </a:t>
            </a:r>
            <a:r>
              <a:rPr sz="2200" b="1" dirty="0">
                <a:latin typeface="Arial"/>
                <a:cs typeface="Arial"/>
              </a:rPr>
              <a:t>in a predictable </a:t>
            </a:r>
            <a:r>
              <a:rPr sz="2200" b="1" spc="-605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region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in </a:t>
            </a:r>
            <a:r>
              <a:rPr sz="2200" b="1" spc="-5" dirty="0">
                <a:latin typeface="Arial"/>
                <a:cs typeface="Arial"/>
              </a:rPr>
              <a:t>an NMR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spectrum.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3100">
              <a:latin typeface="Arial"/>
              <a:cs typeface="Arial"/>
            </a:endParaRPr>
          </a:p>
          <a:p>
            <a:pPr marL="228600" marR="135890" indent="-216535">
              <a:lnSpc>
                <a:spcPct val="101200"/>
              </a:lnSpc>
              <a:buFont typeface="Arial MT"/>
              <a:buChar char="•"/>
              <a:tabLst>
                <a:tab pos="236854" algn="l"/>
              </a:tabLst>
            </a:pPr>
            <a:r>
              <a:rPr sz="2200" b="1" spc="-55" dirty="0">
                <a:latin typeface="Arial"/>
                <a:cs typeface="Arial"/>
              </a:rPr>
              <a:t>Two </a:t>
            </a:r>
            <a:r>
              <a:rPr sz="2200" b="1" dirty="0">
                <a:latin typeface="Arial"/>
                <a:cs typeface="Arial"/>
              </a:rPr>
              <a:t>important factors: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electronegativity </a:t>
            </a:r>
            <a:r>
              <a:rPr sz="2200" b="1" spc="-5" dirty="0">
                <a:latin typeface="Arial"/>
                <a:cs typeface="Arial"/>
              </a:rPr>
              <a:t>and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magnetic </a:t>
            </a:r>
            <a:r>
              <a:rPr sz="2200" b="1" spc="-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Arial"/>
                <a:cs typeface="Arial"/>
              </a:rPr>
              <a:t>anisotropy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2886" y="642619"/>
            <a:ext cx="56241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Shielding</a:t>
            </a:r>
            <a:r>
              <a:rPr spc="-30" dirty="0"/>
              <a:t> </a:t>
            </a:r>
            <a:r>
              <a:rPr spc="-5" dirty="0"/>
              <a:t>and</a:t>
            </a:r>
            <a:r>
              <a:rPr spc="-35" dirty="0"/>
              <a:t> </a:t>
            </a:r>
            <a:r>
              <a:rPr spc="-5" dirty="0"/>
              <a:t>Chemical</a:t>
            </a:r>
            <a:r>
              <a:rPr spc="-35" dirty="0"/>
              <a:t> </a:t>
            </a:r>
            <a:r>
              <a:rPr dirty="0"/>
              <a:t>Shift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2886" y="642619"/>
            <a:ext cx="56241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Shielding</a:t>
            </a:r>
            <a:r>
              <a:rPr spc="-30" dirty="0"/>
              <a:t> </a:t>
            </a:r>
            <a:r>
              <a:rPr spc="-5" dirty="0"/>
              <a:t>and</a:t>
            </a:r>
            <a:r>
              <a:rPr spc="-35" dirty="0"/>
              <a:t> </a:t>
            </a:r>
            <a:r>
              <a:rPr spc="-5" dirty="0"/>
              <a:t>Chemical</a:t>
            </a:r>
            <a:r>
              <a:rPr spc="-35" dirty="0"/>
              <a:t> </a:t>
            </a:r>
            <a:r>
              <a:rPr dirty="0"/>
              <a:t>Shift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022" y="1322958"/>
            <a:ext cx="9018177" cy="41148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7769" y="5793114"/>
            <a:ext cx="7797800" cy="83375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degree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shielding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nucleus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depends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upon its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surrounding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electron</a:t>
            </a:r>
            <a:r>
              <a:rPr sz="1800" spc="-5" dirty="0">
                <a:latin typeface="Calibri"/>
                <a:cs typeface="Calibri"/>
              </a:rPr>
              <a:t> density.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1019"/>
              </a:spcBef>
            </a:pPr>
            <a:r>
              <a:rPr sz="1800" dirty="0">
                <a:latin typeface="Calibri"/>
                <a:cs typeface="Calibri"/>
              </a:rPr>
              <a:t>Adding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electrons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increases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shielding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4969" y="6745691"/>
            <a:ext cx="3709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Removing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electrons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causes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deshielding</a:t>
            </a:r>
            <a:r>
              <a:rPr sz="1800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2964" y="490219"/>
            <a:ext cx="6644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Characteristic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Chemical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Shifts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Relative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TMS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(0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ppm)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219200"/>
            <a:ext cx="8534398" cy="5869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480820"/>
            <a:ext cx="8146415" cy="69151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28600" marR="5080" indent="-216535">
              <a:lnSpc>
                <a:spcPts val="2600"/>
              </a:lnSpc>
              <a:spcBef>
                <a:spcPts val="219"/>
              </a:spcBef>
              <a:buFont typeface="Arial MT"/>
              <a:buChar char="•"/>
              <a:tabLst>
                <a:tab pos="236854" algn="l"/>
              </a:tabLst>
            </a:pPr>
            <a:r>
              <a:rPr sz="2200" b="1" dirty="0">
                <a:latin typeface="Arial"/>
                <a:cs typeface="Arial"/>
              </a:rPr>
              <a:t>The </a:t>
            </a:r>
            <a:r>
              <a:rPr sz="2200" b="1" spc="-5" dirty="0">
                <a:latin typeface="Arial"/>
                <a:cs typeface="Arial"/>
              </a:rPr>
              <a:t>chemical shift </a:t>
            </a:r>
            <a:r>
              <a:rPr sz="2200" b="1" dirty="0">
                <a:latin typeface="Arial"/>
                <a:cs typeface="Arial"/>
              </a:rPr>
              <a:t>of a </a:t>
            </a:r>
            <a:r>
              <a:rPr sz="2200" b="1" spc="-5" dirty="0">
                <a:latin typeface="Arial"/>
                <a:cs typeface="Arial"/>
              </a:rPr>
              <a:t>C−H </a:t>
            </a:r>
            <a:r>
              <a:rPr sz="2200" b="1" dirty="0">
                <a:latin typeface="Arial"/>
                <a:cs typeface="Arial"/>
              </a:rPr>
              <a:t>bond increases with increasing </a:t>
            </a:r>
            <a:r>
              <a:rPr sz="2200" b="1" spc="-60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alkyl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substitution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dirty="0">
                <a:latin typeface="Arial"/>
                <a:cs typeface="Arial"/>
              </a:rPr>
              <a:t>or</a:t>
            </a:r>
            <a:r>
              <a:rPr sz="2200" b="1" spc="-5" dirty="0">
                <a:latin typeface="Arial"/>
                <a:cs typeface="Arial"/>
              </a:rPr>
              <a:t> electronegative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atoms</a:t>
            </a:r>
            <a:r>
              <a:rPr sz="2200" b="1" spc="-10" dirty="0">
                <a:latin typeface="Arial"/>
                <a:cs typeface="Arial"/>
              </a:rPr>
              <a:t> </a:t>
            </a:r>
            <a:r>
              <a:rPr sz="2200" b="1" spc="-5" dirty="0">
                <a:latin typeface="Arial"/>
                <a:cs typeface="Arial"/>
              </a:rPr>
              <a:t>attached.</a:t>
            </a:r>
            <a:endParaRPr sz="2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9879" y="642619"/>
            <a:ext cx="70707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Electronegativity</a:t>
            </a:r>
            <a:r>
              <a:rPr spc="-30" dirty="0"/>
              <a:t> </a:t>
            </a:r>
            <a:r>
              <a:rPr spc="-5" dirty="0"/>
              <a:t>and</a:t>
            </a:r>
            <a:r>
              <a:rPr spc="-35" dirty="0"/>
              <a:t> </a:t>
            </a:r>
            <a:r>
              <a:rPr spc="-5" dirty="0"/>
              <a:t>Chemical</a:t>
            </a:r>
            <a:r>
              <a:rPr spc="-35" dirty="0"/>
              <a:t> </a:t>
            </a:r>
            <a:r>
              <a:rPr dirty="0"/>
              <a:t>Shift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2743200"/>
            <a:ext cx="7145299" cy="220735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39339" y="5443220"/>
            <a:ext cx="14325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280" dirty="0">
                <a:latin typeface="Calibri"/>
                <a:cs typeface="Calibri"/>
              </a:rPr>
              <a:t>RCH</a:t>
            </a:r>
            <a:r>
              <a:rPr sz="3600" spc="-419" baseline="-20833" dirty="0">
                <a:latin typeface="Calibri"/>
                <a:cs typeface="Calibri"/>
              </a:rPr>
              <a:t>2</a:t>
            </a:r>
            <a:r>
              <a:rPr sz="3600" spc="-280" dirty="0">
                <a:latin typeface="Calibri"/>
                <a:cs typeface="Calibri"/>
              </a:rPr>
              <a:t>-­‐H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6989" y="5482688"/>
            <a:ext cx="1734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spc="-250" dirty="0">
                <a:latin typeface="Calibri"/>
                <a:cs typeface="Calibri"/>
              </a:rPr>
              <a:t>RCH</a:t>
            </a:r>
            <a:r>
              <a:rPr sz="3600" spc="-375" baseline="-20833" dirty="0">
                <a:latin typeface="Calibri"/>
                <a:cs typeface="Calibri"/>
              </a:rPr>
              <a:t>2</a:t>
            </a:r>
            <a:r>
              <a:rPr sz="3600" spc="-250" dirty="0">
                <a:latin typeface="Calibri"/>
                <a:cs typeface="Calibri"/>
              </a:rPr>
              <a:t>-­‐OH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443</Words>
  <Application>Microsoft Office PowerPoint</Application>
  <PresentationFormat>Custom</PresentationFormat>
  <Paragraphs>42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Loknete Dr. Balasaheb Vikhe Patil (Padmabhushan Awardee)  Pravara Rural Education Society Arts Commerce &amp; Science College, Alkuti</vt:lpstr>
      <vt:lpstr>Structural Information from Features of a 1H NMR Spectrum</vt:lpstr>
      <vt:lpstr>PowerPoint Presentation</vt:lpstr>
      <vt:lpstr>PowerPoint Presentation</vt:lpstr>
      <vt:lpstr>1H NMR Spectra</vt:lpstr>
      <vt:lpstr>Shielding and Chemical Shift</vt:lpstr>
      <vt:lpstr>Shielding and Chemical Shift</vt:lpstr>
      <vt:lpstr>PowerPoint Presentation</vt:lpstr>
      <vt:lpstr>Electronegativity and Chemical Shift</vt:lpstr>
      <vt:lpstr>PowerPoint Presentation</vt:lpstr>
      <vt:lpstr>PowerPoint Presentation</vt:lpstr>
      <vt:lpstr>Aromatic Deshielding and Anisotropy</vt:lpstr>
      <vt:lpstr>Alkyne Chemical Shifts</vt:lpstr>
      <vt:lpstr>Summary of  Electron and Chemical Shift</vt:lpstr>
      <vt:lpstr>Regions in the 1H NMR Spectrum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NMR presentation.pptx</dc:title>
  <dc:creator>Lavrik</dc:creator>
  <cp:lastModifiedBy>Admin</cp:lastModifiedBy>
  <cp:revision>13</cp:revision>
  <dcterms:created xsi:type="dcterms:W3CDTF">2023-08-25T06:20:36Z</dcterms:created>
  <dcterms:modified xsi:type="dcterms:W3CDTF">2023-08-25T10:53:03Z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2016-11-08T00:00:00Z</vt:filetime>
  </property>
  <property fmtid="{D5CDD505-2E9C-101B-9397-08002B2CF9AE}" pid="3" name="Creator">
    <vt:lpwstr>PowerPoint</vt:lpwstr>
  </property>
  <property fmtid="{D5CDD505-2E9C-101B-9397-08002B2CF9AE}" pid="4" name="LastSaved">
    <vt:filetime>2023-08-25T00:00:00Z</vt:filetime>
  </property>
</Properties>
</file>