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6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6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5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002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55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866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2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3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4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8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5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0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7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2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6F98-9884-4318-8D46-F2B3507D9D14}" type="datetimeFigureOut">
              <a:rPr lang="en-US" smtClean="0"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33742A-AB10-4349-AA6F-84BA4A18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5678" y="1997839"/>
            <a:ext cx="86915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7030A0"/>
                </a:solidFill>
              </a:rPr>
              <a:t>Loknete Dr.Balasaheb Vikhe Patil (Padma </a:t>
            </a:r>
            <a:r>
              <a:rPr lang="en-US" sz="2000" i="1" dirty="0" err="1" smtClean="0">
                <a:solidFill>
                  <a:srgbClr val="7030A0"/>
                </a:solidFill>
              </a:rPr>
              <a:t>bhushan</a:t>
            </a:r>
            <a:r>
              <a:rPr lang="en-US" sz="2000" i="1" dirty="0" smtClean="0">
                <a:solidFill>
                  <a:srgbClr val="7030A0"/>
                </a:solidFill>
              </a:rPr>
              <a:t> </a:t>
            </a:r>
            <a:r>
              <a:rPr lang="en-US" sz="2000" i="1" dirty="0" smtClean="0">
                <a:solidFill>
                  <a:srgbClr val="7030A0"/>
                </a:solidFill>
              </a:rPr>
              <a:t>Awardee)</a:t>
            </a:r>
            <a:br>
              <a:rPr lang="en-US" sz="2000" i="1" dirty="0" smtClean="0">
                <a:solidFill>
                  <a:srgbClr val="7030A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Pravara Rural Education Society’s</a:t>
            </a:r>
            <a:br>
              <a:rPr lang="en-US" sz="2000" i="1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Arts, Commerce and Science College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2000" i="1" dirty="0" err="1" smtClean="0">
                <a:solidFill>
                  <a:schemeClr val="accent2">
                    <a:lumMod val="75000"/>
                  </a:schemeClr>
                </a:solidFill>
              </a:rPr>
              <a:t>Alkuti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i="1" dirty="0" smtClean="0">
                <a:solidFill>
                  <a:srgbClr val="7030A0"/>
                </a:solidFill>
              </a:rPr>
              <a:t>Tal-</a:t>
            </a:r>
            <a:r>
              <a:rPr lang="en-US" sz="2000" i="1" dirty="0" err="1" smtClean="0">
                <a:solidFill>
                  <a:srgbClr val="7030A0"/>
                </a:solidFill>
              </a:rPr>
              <a:t>Parner</a:t>
            </a:r>
            <a:r>
              <a:rPr lang="en-US" sz="2000" i="1" dirty="0" smtClean="0">
                <a:solidFill>
                  <a:srgbClr val="7030A0"/>
                </a:solidFill>
              </a:rPr>
              <a:t> </a:t>
            </a:r>
            <a:r>
              <a:rPr lang="en-US" sz="2000" i="1" dirty="0" err="1" smtClean="0">
                <a:solidFill>
                  <a:srgbClr val="7030A0"/>
                </a:solidFill>
              </a:rPr>
              <a:t>Dist</a:t>
            </a:r>
            <a:r>
              <a:rPr lang="en-US" sz="2000" i="1" dirty="0" smtClean="0">
                <a:solidFill>
                  <a:srgbClr val="7030A0"/>
                </a:solidFill>
              </a:rPr>
              <a:t>- </a:t>
            </a:r>
            <a:r>
              <a:rPr lang="en-US" sz="2000" i="1" dirty="0" err="1" smtClean="0">
                <a:solidFill>
                  <a:srgbClr val="7030A0"/>
                </a:solidFill>
              </a:rPr>
              <a:t>Ahmednagar</a:t>
            </a:r>
            <a:r>
              <a:rPr lang="en-US" sz="2000" i="1" dirty="0" smtClean="0">
                <a:solidFill>
                  <a:srgbClr val="7030A0"/>
                </a:solidFill>
              </a:rPr>
              <a:t/>
            </a:r>
            <a:br>
              <a:rPr lang="en-US" sz="2000" i="1" dirty="0" smtClean="0">
                <a:solidFill>
                  <a:srgbClr val="7030A0"/>
                </a:solidFill>
              </a:rPr>
            </a:br>
            <a:r>
              <a:rPr lang="en-US" sz="2000" i="1" dirty="0" smtClean="0">
                <a:solidFill>
                  <a:srgbClr val="002060"/>
                </a:solidFill>
              </a:rPr>
              <a:t>Department of English</a:t>
            </a:r>
            <a:r>
              <a:rPr lang="en-US" sz="2000" i="1" dirty="0" smtClean="0">
                <a:solidFill>
                  <a:srgbClr val="7030A0"/>
                </a:solidFill>
              </a:rPr>
              <a:t/>
            </a:r>
            <a:br>
              <a:rPr lang="en-US" sz="2000" i="1" dirty="0" smtClean="0">
                <a:solidFill>
                  <a:srgbClr val="7030A0"/>
                </a:solidFill>
              </a:rPr>
            </a:br>
            <a:r>
              <a:rPr lang="en-US" sz="2000" i="1" dirty="0" smtClean="0">
                <a:solidFill>
                  <a:srgbClr val="7030A0"/>
                </a:solidFill>
              </a:rPr>
              <a:t>Class-SYBA Special- (G-2)</a:t>
            </a:r>
            <a:br>
              <a:rPr lang="en-US" sz="2000" i="1" dirty="0" smtClean="0">
                <a:solidFill>
                  <a:srgbClr val="7030A0"/>
                </a:solidFill>
              </a:rPr>
            </a:br>
            <a:r>
              <a:rPr lang="en-US" sz="2000" i="1" dirty="0" smtClean="0">
                <a:solidFill>
                  <a:srgbClr val="00B050"/>
                </a:solidFill>
              </a:rPr>
              <a:t>Study of English Language and Literature</a:t>
            </a:r>
            <a:br>
              <a:rPr lang="en-US" sz="2000" i="1" dirty="0" smtClean="0">
                <a:solidFill>
                  <a:srgbClr val="00B050"/>
                </a:solidFill>
              </a:rPr>
            </a:br>
            <a:r>
              <a:rPr lang="en-US" sz="2000" i="1" dirty="0" smtClean="0">
                <a:solidFill>
                  <a:schemeClr val="accent5">
                    <a:lumMod val="75000"/>
                  </a:schemeClr>
                </a:solidFill>
              </a:rPr>
              <a:t>Name of Subject Teacher</a:t>
            </a:r>
            <a:br>
              <a:rPr lang="en-US" sz="2000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i="1" dirty="0" smtClean="0">
                <a:solidFill>
                  <a:srgbClr val="7030A0"/>
                </a:solidFill>
              </a:rPr>
              <a:t>Sharmishtha Balkrishna Borude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4619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Morpheme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morpheme may be describe as a sequence of sounds in a meaningful combination .Any word or part of word in the language which has a meaning of its own and which cannot be further spilt in to smaller meaningful units is a morpheme.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Example-The word ‘love’ and which cannot be further spilt in to smaller meaningful unit is morpheme. The word for example, is a sequence of sounds which cannot be further divided and hence it is a morpheme. But the word ‘Lover’ can be spilt into two morphemes’ Love’ and ‘r’ or ‘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’.Here , ‘love 'has its own meaning.Similarly,’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also has typical meaning. It means” that which does the action mentioned in the first morpheme”.                          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2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Types of Morpheme-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Lexical Morpheme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Grammatical Morpheme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Bound Morpheme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Free Morpheme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5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Lexical Morphemes-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verbs, adjectives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adverbs.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example-boy, write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cold,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slowly.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have independent meanings.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Grammatical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Prepositions, articles conjunctions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 they generally depend on lexical items for meaning.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83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Free Morpheme- </a:t>
            </a:r>
            <a:r>
              <a:rPr lang="en-US" dirty="0" smtClean="0"/>
              <a:t>Free morpheme can occurs alone and have independent </a:t>
            </a:r>
          </a:p>
          <a:p>
            <a:pPr marL="0" indent="0">
              <a:buNone/>
            </a:pPr>
            <a:r>
              <a:rPr lang="en-US" dirty="0" smtClean="0"/>
              <a:t>Meanings.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For example- boy, bird, cat etc. are free morphemes.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Bound Morphemes- </a:t>
            </a:r>
            <a:r>
              <a:rPr lang="en-US" dirty="0" smtClean="0"/>
              <a:t>bound morpheme cannot occur alone and do not have meaning in isolation.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For example- Plural Morpheme is bound morpheme's’ is bound morpheme(as in birds. Similarly, affixes like, ness, less un, </a:t>
            </a:r>
            <a:r>
              <a:rPr lang="en-US" dirty="0" err="1" smtClean="0">
                <a:solidFill>
                  <a:srgbClr val="7030A0"/>
                </a:solidFill>
              </a:rPr>
              <a:t>etc</a:t>
            </a:r>
            <a:r>
              <a:rPr lang="en-US" dirty="0" smtClean="0">
                <a:solidFill>
                  <a:srgbClr val="7030A0"/>
                </a:solidFill>
              </a:rPr>
              <a:t> are bound morpheme.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28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011648"/>
            <a:ext cx="8915400" cy="2899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7030A0"/>
                </a:solidFill>
              </a:rPr>
              <a:t>                    Thank </a:t>
            </a:r>
            <a:r>
              <a:rPr lang="en-US" sz="3600" i="1" dirty="0" smtClean="0">
                <a:solidFill>
                  <a:srgbClr val="7030A0"/>
                </a:solidFill>
              </a:rPr>
              <a:t>you…</a:t>
            </a:r>
            <a:endParaRPr lang="en-US" sz="3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799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282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Wisp</vt:lpstr>
      <vt:lpstr>PowerPoint Presentation</vt:lpstr>
      <vt:lpstr>         Morpheme</vt:lpstr>
      <vt:lpstr>Types of Morpheme-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Computer</dc:creator>
  <cp:lastModifiedBy>Sai Computer</cp:lastModifiedBy>
  <cp:revision>19</cp:revision>
  <dcterms:created xsi:type="dcterms:W3CDTF">2023-08-19T11:18:33Z</dcterms:created>
  <dcterms:modified xsi:type="dcterms:W3CDTF">2023-08-24T04:53:56Z</dcterms:modified>
</cp:coreProperties>
</file>