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1" r:id="rId6"/>
    <p:sldId id="298" r:id="rId7"/>
    <p:sldId id="299" r:id="rId8"/>
    <p:sldId id="300" r:id="rId9"/>
    <p:sldId id="301" r:id="rId10"/>
    <p:sldId id="302" r:id="rId11"/>
    <p:sldId id="303" r:id="rId12"/>
    <p:sldId id="304"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2" autoAdjust="0"/>
  </p:normalViewPr>
  <p:slideViewPr>
    <p:cSldViewPr>
      <p:cViewPr>
        <p:scale>
          <a:sx n="82" d="100"/>
          <a:sy n="82" d="100"/>
        </p:scale>
        <p:origin x="-1188" y="-192"/>
      </p:cViewPr>
      <p:guideLst>
        <p:guide orient="horz" pos="2160"/>
        <p:guide pos="2880"/>
      </p:guideLst>
    </p:cSldViewPr>
  </p:slideViewPr>
  <p:outlineViewPr>
    <p:cViewPr>
      <p:scale>
        <a:sx n="33" d="100"/>
        <a:sy n="33" d="100"/>
      </p:scale>
      <p:origin x="0" y="2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51078-1C5D-4924-A6FE-96274AC4599E}" type="datetimeFigureOut">
              <a:rPr lang="en-US" smtClean="0"/>
              <a:pPr/>
              <a:t>8/21/2023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4148C-B507-4C9B-A118-66E98198D168}" type="slidenum">
              <a:rPr lang="en-US" smtClean="0"/>
              <a:pPr/>
              <a:t>‹#›</a:t>
            </a:fld>
            <a:endParaRPr lang="en-US"/>
          </a:p>
        </p:txBody>
      </p:sp>
    </p:spTree>
    <p:extLst>
      <p:ext uri="{BB962C8B-B14F-4D97-AF65-F5344CB8AC3E}">
        <p14:creationId xmlns:p14="http://schemas.microsoft.com/office/powerpoint/2010/main" val="120404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8/21/2023</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382000" cy="3276600"/>
          </a:xfrm>
        </p:spPr>
        <p:txBody>
          <a:bodyPr>
            <a:normAutofit/>
          </a:bodyPr>
          <a:lstStyle/>
          <a:p>
            <a:r>
              <a:rPr lang="en-US" sz="3200" b="1" dirty="0" smtClean="0">
                <a:latin typeface="Times New Roman" pitchFamily="18" charset="0"/>
                <a:cs typeface="Times New Roman" pitchFamily="18" charset="0"/>
              </a:rPr>
              <a:t>Arts, Commerce and Science College, Alkuti</a:t>
            </a:r>
            <a:br>
              <a:rPr lang="en-US" sz="32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Department of Botany</a:t>
            </a:r>
            <a:br>
              <a:rPr lang="en-US" sz="40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F.Y.B.Sc. Botany ( CBCS)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Paper –I Semester -I</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Bo-111: Plant Life and Utilization I</a:t>
            </a:r>
            <a:endParaRPr lang="en-US" sz="3200" b="1" dirty="0">
              <a:latin typeface="Times New Roman" pitchFamily="18" charset="0"/>
              <a:cs typeface="Times New Roman" pitchFamily="18" charset="0"/>
            </a:endParaRPr>
          </a:p>
        </p:txBody>
      </p:sp>
      <p:sp>
        <p:nvSpPr>
          <p:cNvPr id="4" name="Subtitle 2"/>
          <p:cNvSpPr>
            <a:spLocks noGrp="1"/>
          </p:cNvSpPr>
          <p:nvPr>
            <p:ph type="subTitle" idx="1"/>
          </p:nvPr>
        </p:nvSpPr>
        <p:spPr>
          <a:xfrm>
            <a:off x="914400" y="3352800"/>
            <a:ext cx="7391400" cy="2819400"/>
          </a:xfrm>
        </p:spPr>
        <p:txBody>
          <a:bodyPr>
            <a:normAutofit fontScale="92500" lnSpcReduction="20000"/>
          </a:bodyPr>
          <a:lstStyle/>
          <a:p>
            <a:endParaRPr lang="en-US" sz="6200" b="1" dirty="0" smtClean="0">
              <a:solidFill>
                <a:schemeClr val="tx1"/>
              </a:solidFill>
            </a:endParaRPr>
          </a:p>
          <a:p>
            <a:endParaRPr lang="en-US" sz="6200" b="1" dirty="0" smtClean="0">
              <a:solidFill>
                <a:schemeClr val="tx1"/>
              </a:solidFill>
            </a:endParaRPr>
          </a:p>
          <a:p>
            <a:r>
              <a:rPr lang="en-US" sz="2400" b="1" dirty="0" smtClean="0">
                <a:solidFill>
                  <a:schemeClr val="tx1"/>
                </a:solidFill>
                <a:latin typeface="Times New Roman" pitchFamily="18" charset="0"/>
                <a:cs typeface="Times New Roman" pitchFamily="18" charset="0"/>
              </a:rPr>
              <a:t>                                               </a:t>
            </a:r>
          </a:p>
          <a:p>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Presented By</a:t>
            </a:r>
          </a:p>
          <a:p>
            <a:r>
              <a:rPr lang="en-US" sz="2400" b="1" dirty="0" smtClean="0">
                <a:solidFill>
                  <a:srgbClr val="FF0000"/>
                </a:solidFill>
                <a:latin typeface="Times New Roman" pitchFamily="18" charset="0"/>
                <a:cs typeface="Times New Roman" pitchFamily="18" charset="0"/>
              </a:rPr>
              <a:t>                                           </a:t>
            </a:r>
            <a:r>
              <a:rPr lang="en-IN" sz="2400" b="1" dirty="0" smtClean="0">
                <a:solidFill>
                  <a:srgbClr val="FF0000"/>
                </a:solidFill>
                <a:latin typeface="Times New Roman" pitchFamily="18" charset="0"/>
                <a:cs typeface="Times New Roman" pitchFamily="18" charset="0"/>
              </a:rPr>
              <a:t>Miss. Vairagar Pooja Balu</a:t>
            </a:r>
            <a:endParaRPr lang="en-US" sz="2400" dirty="0" smtClean="0">
              <a:solidFill>
                <a:srgbClr val="FF0000"/>
              </a:solidFill>
              <a:latin typeface="Times New Roman" pitchFamily="18" charset="0"/>
              <a:cs typeface="Times New Roman" pitchFamily="18" charset="0"/>
            </a:endParaRPr>
          </a:p>
          <a:p>
            <a:endParaRPr lang="en-US" sz="3800" b="1" dirty="0" smtClean="0">
              <a:solidFill>
                <a:srgbClr val="C00000"/>
              </a:solidFill>
              <a:latin typeface="Times New Roman" pitchFamily="18" charset="0"/>
              <a:cs typeface="Times New Roman" pitchFamily="18" charset="0"/>
            </a:endParaRPr>
          </a:p>
          <a:p>
            <a:endParaRPr lang="en-US" sz="3800" b="1" dirty="0">
              <a:solidFill>
                <a:srgbClr val="C00000"/>
              </a:solidFill>
              <a:latin typeface="Times New Roman" pitchFamily="18" charset="0"/>
              <a:cs typeface="Times New Roman" pitchFamily="18" charset="0"/>
            </a:endParaRPr>
          </a:p>
          <a:p>
            <a:endParaRPr lang="en-US" sz="3800" b="1" dirty="0" smtClean="0">
              <a:solidFill>
                <a:srgbClr val="C000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121920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pPr algn="l"/>
            <a:r>
              <a:rPr lang="en-US" sz="2200" b="1" dirty="0" smtClean="0">
                <a:latin typeface="Times New Roman" pitchFamily="18" charset="0"/>
                <a:cs typeface="Times New Roman" pitchFamily="18" charset="0"/>
              </a:rPr>
              <a:t>Phanerogams:</a:t>
            </a:r>
            <a:r>
              <a:rPr lang="en-US" sz="2000" dirty="0"/>
              <a:t/>
            </a:r>
            <a:br>
              <a:rPr lang="en-US" sz="2000" dirty="0"/>
            </a:br>
            <a:r>
              <a:rPr lang="en-US" sz="2000" dirty="0" smtClean="0"/>
              <a:t>   </a:t>
            </a:r>
            <a:br>
              <a:rPr lang="en-US" sz="2000" dirty="0" smtClean="0"/>
            </a:br>
            <a:endParaRPr lang="en-US" sz="2000" dirty="0"/>
          </a:p>
        </p:txBody>
      </p:sp>
      <p:sp>
        <p:nvSpPr>
          <p:cNvPr id="3" name="Content Placeholder 2"/>
          <p:cNvSpPr>
            <a:spLocks noGrp="1"/>
          </p:cNvSpPr>
          <p:nvPr>
            <p:ph idx="1"/>
          </p:nvPr>
        </p:nvSpPr>
        <p:spPr>
          <a:xfrm>
            <a:off x="457200" y="838200"/>
            <a:ext cx="8229600" cy="5287964"/>
          </a:xfrm>
        </p:spPr>
        <p:txBody>
          <a:bodyPr>
            <a:normAutofit lnSpcReduction="10000"/>
          </a:bodyPr>
          <a:lstStyle/>
          <a:p>
            <a:r>
              <a:rPr lang="en-US" sz="1800" dirty="0">
                <a:latin typeface="Times New Roman" pitchFamily="18" charset="0"/>
                <a:cs typeface="Times New Roman" pitchFamily="18" charset="0"/>
              </a:rPr>
              <a:t>Phanerogams are highly plant </a:t>
            </a:r>
            <a:r>
              <a:rPr lang="en-US" sz="1800" dirty="0" smtClean="0">
                <a:latin typeface="Times New Roman" pitchFamily="18" charset="0"/>
                <a:cs typeface="Times New Roman" pitchFamily="18" charset="0"/>
              </a:rPr>
              <a:t>.</a:t>
            </a:r>
          </a:p>
          <a:p>
            <a:r>
              <a:rPr lang="en-US" sz="1800" dirty="0">
                <a:latin typeface="Times New Roman" pitchFamily="18" charset="0"/>
                <a:cs typeface="Times New Roman" pitchFamily="18" charset="0"/>
              </a:rPr>
              <a:t>the flowering plant are known as </a:t>
            </a:r>
            <a:r>
              <a:rPr lang="en-US" sz="1800" dirty="0" smtClean="0">
                <a:latin typeface="Times New Roman" pitchFamily="18" charset="0"/>
                <a:cs typeface="Times New Roman" pitchFamily="18" charset="0"/>
              </a:rPr>
              <a:t>Phanerogams</a:t>
            </a:r>
          </a:p>
          <a:p>
            <a:r>
              <a:rPr lang="en-US" sz="1800" dirty="0">
                <a:latin typeface="Times New Roman" pitchFamily="18" charset="0"/>
                <a:cs typeface="Times New Roman" pitchFamily="18" charset="0"/>
              </a:rPr>
              <a:t>T</a:t>
            </a:r>
            <a:r>
              <a:rPr lang="en-US" sz="1800" dirty="0" smtClean="0">
                <a:latin typeface="Times New Roman" pitchFamily="18" charset="0"/>
                <a:cs typeface="Times New Roman" pitchFamily="18" charset="0"/>
              </a:rPr>
              <a:t>hey bear </a:t>
            </a:r>
            <a:r>
              <a:rPr lang="en-US" sz="1800" dirty="0">
                <a:latin typeface="Times New Roman" pitchFamily="18" charset="0"/>
                <a:cs typeface="Times New Roman" pitchFamily="18" charset="0"/>
              </a:rPr>
              <a:t>seed so term as a </a:t>
            </a:r>
            <a:r>
              <a:rPr lang="en-US" sz="1800" dirty="0" smtClean="0">
                <a:latin typeface="Times New Roman" pitchFamily="18" charset="0"/>
                <a:cs typeface="Times New Roman" pitchFamily="18" charset="0"/>
              </a:rPr>
              <a:t>spermatophytes.</a:t>
            </a:r>
          </a:p>
          <a:p>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Phanerogams </a:t>
            </a:r>
            <a:r>
              <a:rPr lang="en-US" sz="1800" dirty="0" smtClean="0">
                <a:latin typeface="Times New Roman" pitchFamily="18" charset="0"/>
                <a:cs typeface="Times New Roman" pitchFamily="18" charset="0"/>
              </a:rPr>
              <a:t>are </a:t>
            </a:r>
            <a:r>
              <a:rPr lang="en-US" sz="1800" dirty="0">
                <a:latin typeface="Times New Roman" pitchFamily="18" charset="0"/>
                <a:cs typeface="Times New Roman" pitchFamily="18" charset="0"/>
              </a:rPr>
              <a:t>vascular </a:t>
            </a:r>
            <a:r>
              <a:rPr lang="en-US" sz="1800" dirty="0" smtClean="0">
                <a:latin typeface="Times New Roman" pitchFamily="18" charset="0"/>
                <a:cs typeface="Times New Roman" pitchFamily="18" charset="0"/>
              </a:rPr>
              <a:t>plant</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that means they posses vascular tissue i.e.  Xylem and phloem </a:t>
            </a:r>
          </a:p>
          <a:p>
            <a:pPr marL="0" indent="0">
              <a:buNone/>
            </a:pPr>
            <a:r>
              <a:rPr lang="en-US" sz="1800" dirty="0" smtClean="0">
                <a:latin typeface="Times New Roman" pitchFamily="18" charset="0"/>
                <a:cs typeface="Times New Roman" pitchFamily="18" charset="0"/>
              </a:rPr>
              <a:t>Phanerogams divided into two division.</a:t>
            </a:r>
          </a:p>
          <a:p>
            <a:pPr>
              <a:buFont typeface="Wingdings" pitchFamily="2" charset="2"/>
              <a:buChar char="v"/>
            </a:pPr>
            <a:r>
              <a:rPr lang="en-US" sz="1800" b="1" dirty="0" smtClean="0">
                <a:latin typeface="Times New Roman" pitchFamily="18" charset="0"/>
                <a:cs typeface="Times New Roman" pitchFamily="18" charset="0"/>
              </a:rPr>
              <a:t>Gymnosperm: </a:t>
            </a:r>
          </a:p>
          <a:p>
            <a:pPr marL="0" indent="0">
              <a:buNone/>
            </a:pPr>
            <a:r>
              <a:rPr lang="en-US" sz="1800" dirty="0" smtClean="0">
                <a:latin typeface="Times New Roman" pitchFamily="18" charset="0"/>
                <a:cs typeface="Times New Roman" pitchFamily="18" charset="0"/>
              </a:rPr>
              <a:t>Gymnos means naked and sperma means seed.</a:t>
            </a:r>
          </a:p>
          <a:p>
            <a:r>
              <a:rPr lang="en-US" sz="1800" dirty="0" smtClean="0">
                <a:latin typeface="Times New Roman" pitchFamily="18" charset="0"/>
                <a:cs typeface="Times New Roman" pitchFamily="18" charset="0"/>
              </a:rPr>
              <a:t>These gymnosperm are included in </a:t>
            </a:r>
            <a:r>
              <a:rPr lang="en-US" sz="1800" dirty="0">
                <a:latin typeface="Times New Roman" pitchFamily="18" charset="0"/>
                <a:cs typeface="Times New Roman" pitchFamily="18" charset="0"/>
              </a:rPr>
              <a:t>P</a:t>
            </a:r>
            <a:r>
              <a:rPr lang="en-US" sz="1800" dirty="0" smtClean="0">
                <a:latin typeface="Times New Roman" pitchFamily="18" charset="0"/>
                <a:cs typeface="Times New Roman" pitchFamily="18" charset="0"/>
              </a:rPr>
              <a:t>hanerogams in which seed are naked i.e. are not enclosed within ovary or fruits. </a:t>
            </a:r>
          </a:p>
          <a:p>
            <a:r>
              <a:rPr lang="en-US" sz="1800" dirty="0" smtClean="0">
                <a:latin typeface="Times New Roman" pitchFamily="18" charset="0"/>
                <a:cs typeface="Times New Roman" pitchFamily="18" charset="0"/>
              </a:rPr>
              <a:t>It </a:t>
            </a:r>
            <a:r>
              <a:rPr lang="en-US" sz="1800" dirty="0">
                <a:latin typeface="Times New Roman" pitchFamily="18" charset="0"/>
                <a:cs typeface="Times New Roman" pitchFamily="18" charset="0"/>
              </a:rPr>
              <a:t>is a primitive group of </a:t>
            </a:r>
            <a:r>
              <a:rPr lang="en-US" sz="1800" dirty="0" smtClean="0">
                <a:latin typeface="Times New Roman" pitchFamily="18" charset="0"/>
                <a:cs typeface="Times New Roman" pitchFamily="18" charset="0"/>
              </a:rPr>
              <a:t>phenerogames.</a:t>
            </a:r>
          </a:p>
          <a:p>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dominant phase in life cycle of gymnosperm is </a:t>
            </a:r>
            <a:r>
              <a:rPr lang="en-US" sz="1800" dirty="0" smtClean="0">
                <a:latin typeface="Times New Roman" pitchFamily="18" charset="0"/>
                <a:cs typeface="Times New Roman" pitchFamily="18" charset="0"/>
              </a:rPr>
              <a:t>sporophyte. </a:t>
            </a:r>
          </a:p>
          <a:p>
            <a:r>
              <a:rPr lang="en-US" sz="1800" dirty="0" smtClean="0">
                <a:latin typeface="Times New Roman" pitchFamily="18" charset="0"/>
                <a:cs typeface="Times New Roman" pitchFamily="18" charset="0"/>
              </a:rPr>
              <a:t>Sporophyte </a:t>
            </a:r>
            <a:r>
              <a:rPr lang="en-US" sz="1800" dirty="0">
                <a:latin typeface="Times New Roman" pitchFamily="18" charset="0"/>
                <a:cs typeface="Times New Roman" pitchFamily="18" charset="0"/>
              </a:rPr>
              <a:t>is well differentiated into root stem and </a:t>
            </a:r>
            <a:r>
              <a:rPr lang="en-US" sz="1800" dirty="0" smtClean="0">
                <a:latin typeface="Times New Roman" pitchFamily="18" charset="0"/>
                <a:cs typeface="Times New Roman" pitchFamily="18" charset="0"/>
              </a:rPr>
              <a:t>leaves.</a:t>
            </a:r>
          </a:p>
          <a:p>
            <a:r>
              <a:rPr lang="en-US" sz="1800" dirty="0" smtClean="0">
                <a:latin typeface="Times New Roman" pitchFamily="18" charset="0"/>
                <a:cs typeface="Times New Roman" pitchFamily="18" charset="0"/>
              </a:rPr>
              <a:t> Gymnosperm posses  </a:t>
            </a:r>
            <a:r>
              <a:rPr lang="en-US" sz="1800" dirty="0">
                <a:latin typeface="Times New Roman" pitchFamily="18" charset="0"/>
                <a:cs typeface="Times New Roman" pitchFamily="18" charset="0"/>
              </a:rPr>
              <a:t>well developed vascular tissue </a:t>
            </a:r>
            <a:r>
              <a:rPr lang="en-US" sz="1800" dirty="0" smtClean="0">
                <a:latin typeface="Times New Roman" pitchFamily="18" charset="0"/>
                <a:cs typeface="Times New Roman" pitchFamily="18" charset="0"/>
              </a:rPr>
              <a:t>i.e. xylem </a:t>
            </a:r>
            <a:r>
              <a:rPr lang="en-US" sz="1800" dirty="0">
                <a:latin typeface="Times New Roman" pitchFamily="18" charset="0"/>
                <a:cs typeface="Times New Roman" pitchFamily="18" charset="0"/>
              </a:rPr>
              <a:t>and </a:t>
            </a:r>
            <a:r>
              <a:rPr lang="en-US" sz="1800" dirty="0" smtClean="0">
                <a:latin typeface="Times New Roman" pitchFamily="18" charset="0"/>
                <a:cs typeface="Times New Roman" pitchFamily="18" charset="0"/>
              </a:rPr>
              <a:t>phloem. </a:t>
            </a:r>
            <a:r>
              <a:rPr lang="en-US" sz="1800" dirty="0">
                <a:latin typeface="Times New Roman" pitchFamily="18" charset="0"/>
                <a:cs typeface="Times New Roman" pitchFamily="18" charset="0"/>
              </a:rPr>
              <a:t>sporophyte reproduce Says by spore </a:t>
            </a:r>
            <a:r>
              <a:rPr lang="en-US" sz="1800" dirty="0" smtClean="0">
                <a:latin typeface="Times New Roman" pitchFamily="18" charset="0"/>
                <a:cs typeface="Times New Roman" pitchFamily="18" charset="0"/>
              </a:rPr>
              <a:t>formation.</a:t>
            </a:r>
          </a:p>
          <a:p>
            <a:r>
              <a:rPr lang="en-US" sz="1800" dirty="0" smtClean="0">
                <a:latin typeface="Times New Roman" pitchFamily="18" charset="0"/>
                <a:cs typeface="Times New Roman" pitchFamily="18" charset="0"/>
              </a:rPr>
              <a:t>Gymnosperm are heterosporous i.e. two different  </a:t>
            </a:r>
            <a:r>
              <a:rPr lang="en-US" sz="1800" dirty="0">
                <a:latin typeface="Times New Roman" pitchFamily="18" charset="0"/>
                <a:cs typeface="Times New Roman" pitchFamily="18" charset="0"/>
              </a:rPr>
              <a:t>types of </a:t>
            </a:r>
            <a:r>
              <a:rPr lang="en-US" sz="1800" dirty="0" smtClean="0">
                <a:latin typeface="Times New Roman" pitchFamily="18" charset="0"/>
                <a:cs typeface="Times New Roman" pitchFamily="18" charset="0"/>
              </a:rPr>
              <a:t>spores are produced  microspore&amp; megaspore</a:t>
            </a:r>
          </a:p>
          <a:p>
            <a:r>
              <a:rPr lang="en-US" sz="1800" dirty="0">
                <a:latin typeface="Times New Roman" pitchFamily="18" charset="0"/>
                <a:cs typeface="Times New Roman" pitchFamily="18" charset="0"/>
              </a:rPr>
              <a:t>e</a:t>
            </a:r>
            <a:r>
              <a:rPr lang="en-US" sz="1800" dirty="0" smtClean="0">
                <a:latin typeface="Times New Roman" pitchFamily="18" charset="0"/>
                <a:cs typeface="Times New Roman" pitchFamily="18" charset="0"/>
              </a:rPr>
              <a:t>.g. </a:t>
            </a:r>
            <a:r>
              <a:rPr lang="en-US" sz="1800" i="1" dirty="0" smtClean="0">
                <a:latin typeface="Times New Roman" pitchFamily="18" charset="0"/>
                <a:cs typeface="Times New Roman" pitchFamily="18" charset="0"/>
              </a:rPr>
              <a:t>Cycus, Pinus </a:t>
            </a:r>
            <a:r>
              <a:rPr lang="en-US" sz="1800" dirty="0" smtClean="0">
                <a:latin typeface="Times New Roman" pitchFamily="18" charset="0"/>
                <a:cs typeface="Times New Roman" pitchFamily="18" charset="0"/>
              </a:rPr>
              <a:t>etc.</a:t>
            </a:r>
            <a:endParaRPr lang="en-US" sz="1800" i="1"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23696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normAutofit/>
          </a:bodyPr>
          <a:lstStyle/>
          <a:p>
            <a:pPr marL="342900" indent="-342900" algn="l">
              <a:buFont typeface="Wingdings" pitchFamily="2" charset="2"/>
              <a:buChar char="v"/>
            </a:pPr>
            <a:r>
              <a:rPr lang="en-US" sz="2000" b="1" dirty="0" smtClean="0">
                <a:latin typeface="Times New Roman" pitchFamily="18" charset="0"/>
                <a:cs typeface="Times New Roman" pitchFamily="18" charset="0"/>
              </a:rPr>
              <a:t>Angiosperm:</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04999"/>
            <a:ext cx="8229600" cy="4221165"/>
          </a:xfrm>
        </p:spPr>
        <p:txBody>
          <a:bodyPr>
            <a:normAutofit/>
          </a:bodyPr>
          <a:lstStyle/>
          <a:p>
            <a:pPr marL="0" indent="0">
              <a:buNone/>
            </a:pPr>
            <a:r>
              <a:rPr lang="en-US" sz="1800" dirty="0" smtClean="0">
                <a:latin typeface="Times New Roman" pitchFamily="18" charset="0"/>
                <a:cs typeface="Times New Roman" pitchFamily="18" charset="0"/>
              </a:rPr>
              <a:t>            Angieon means enclosed and Sperma means seed.</a:t>
            </a:r>
          </a:p>
          <a:p>
            <a:pPr marL="0" indent="0">
              <a:buNone/>
            </a:pPr>
            <a:r>
              <a:rPr lang="en-US" sz="1800" dirty="0" smtClean="0">
                <a:latin typeface="Times New Roman" pitchFamily="18" charset="0"/>
                <a:cs typeface="Times New Roman" pitchFamily="18" charset="0"/>
              </a:rPr>
              <a:t>These are Phanerogams in which seed enclosed in ovary.</a:t>
            </a:r>
          </a:p>
          <a:p>
            <a:r>
              <a:rPr lang="en-US" sz="1800" dirty="0" smtClean="0">
                <a:latin typeface="Times New Roman" pitchFamily="18" charset="0"/>
                <a:cs typeface="Times New Roman" pitchFamily="18" charset="0"/>
              </a:rPr>
              <a:t>Angiosperm are mostly autotrophic but some members are parasitic, Saprophytic.</a:t>
            </a:r>
          </a:p>
          <a:p>
            <a:r>
              <a:rPr lang="en-US" sz="1800" dirty="0" smtClean="0">
                <a:latin typeface="Times New Roman" pitchFamily="18" charset="0"/>
                <a:cs typeface="Times New Roman" pitchFamily="18" charset="0"/>
              </a:rPr>
              <a:t>They occur in all possible habitat.</a:t>
            </a:r>
          </a:p>
          <a:p>
            <a:r>
              <a:rPr lang="en-US" sz="1800" dirty="0" smtClean="0">
                <a:latin typeface="Times New Roman" pitchFamily="18" charset="0"/>
                <a:cs typeface="Times New Roman" pitchFamily="18" charset="0"/>
              </a:rPr>
              <a:t>Angiosperm may be small herb, shrub, tree or climber.</a:t>
            </a:r>
          </a:p>
          <a:p>
            <a:r>
              <a:rPr lang="en-US" sz="1800" dirty="0" smtClean="0">
                <a:latin typeface="Times New Roman" pitchFamily="18" charset="0"/>
                <a:cs typeface="Times New Roman" pitchFamily="18" charset="0"/>
              </a:rPr>
              <a:t>The plant body is sporophytic.</a:t>
            </a:r>
          </a:p>
          <a:p>
            <a:r>
              <a:rPr lang="en-US" sz="1800" dirty="0" smtClean="0">
                <a:latin typeface="Times New Roman" pitchFamily="18" charset="0"/>
                <a:cs typeface="Times New Roman" pitchFamily="18" charset="0"/>
              </a:rPr>
              <a:t>Sporophyte is Well differentiated into root, stem &amp; leaves.</a:t>
            </a:r>
          </a:p>
          <a:p>
            <a:r>
              <a:rPr lang="en-US" sz="1800" dirty="0" smtClean="0">
                <a:latin typeface="Times New Roman" pitchFamily="18" charset="0"/>
                <a:cs typeface="Times New Roman" pitchFamily="18" charset="0"/>
              </a:rPr>
              <a:t>Sporophytic phase is dominant in the life cycle.</a:t>
            </a:r>
          </a:p>
          <a:p>
            <a:r>
              <a:rPr lang="en-US" sz="1800" dirty="0" smtClean="0">
                <a:latin typeface="Times New Roman" pitchFamily="18" charset="0"/>
                <a:cs typeface="Times New Roman" pitchFamily="18" charset="0"/>
              </a:rPr>
              <a:t>These plants bear flower with distinct floral whorl i.e. calyx corolla, Androecium &amp; Gynoecium.</a:t>
            </a:r>
          </a:p>
          <a:p>
            <a:r>
              <a:rPr lang="en-US" sz="1800" dirty="0" smtClean="0">
                <a:latin typeface="Times New Roman" pitchFamily="18" charset="0"/>
                <a:cs typeface="Times New Roman" pitchFamily="18" charset="0"/>
              </a:rPr>
              <a:t>Angiosperm are further Classified into two classes monocotyledons &amp; Dicotyledons. </a:t>
            </a: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18011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pPr algn="l"/>
            <a:r>
              <a:rPr lang="en-US" sz="2200" b="1" dirty="0" smtClean="0">
                <a:latin typeface="Times New Roman" pitchFamily="18" charset="0"/>
                <a:cs typeface="Times New Roman" pitchFamily="18" charset="0"/>
              </a:rPr>
              <a:t>Monocotyledon:</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4"/>
          </a:xfrm>
        </p:spPr>
        <p:txBody>
          <a:bodyPr>
            <a:normAutofit/>
          </a:bodyPr>
          <a:lstStyle/>
          <a:p>
            <a:r>
              <a:rPr lang="en-US" sz="1800" dirty="0" smtClean="0">
                <a:latin typeface="Times New Roman" pitchFamily="18" charset="0"/>
                <a:cs typeface="Times New Roman" pitchFamily="18" charset="0"/>
              </a:rPr>
              <a:t>Seed posses single cotyledon.</a:t>
            </a:r>
          </a:p>
          <a:p>
            <a:r>
              <a:rPr lang="en-US" sz="1800" dirty="0" smtClean="0">
                <a:latin typeface="Times New Roman" pitchFamily="18" charset="0"/>
                <a:cs typeface="Times New Roman" pitchFamily="18" charset="0"/>
              </a:rPr>
              <a:t>Root are simple, fibrous and adventitious.</a:t>
            </a:r>
          </a:p>
          <a:p>
            <a:r>
              <a:rPr lang="en-US" sz="1800" dirty="0" smtClean="0">
                <a:latin typeface="Times New Roman" pitchFamily="18" charset="0"/>
                <a:cs typeface="Times New Roman" pitchFamily="18" charset="0"/>
              </a:rPr>
              <a:t>Stem branched or Unbranched.</a:t>
            </a:r>
          </a:p>
          <a:p>
            <a:r>
              <a:rPr lang="en-US" sz="1800" dirty="0" smtClean="0">
                <a:latin typeface="Times New Roman" pitchFamily="18" charset="0"/>
                <a:cs typeface="Times New Roman" pitchFamily="18" charset="0"/>
              </a:rPr>
              <a:t>Leaves with Parallel venation.</a:t>
            </a:r>
          </a:p>
          <a:p>
            <a:r>
              <a:rPr lang="en-US" sz="1800" dirty="0" smtClean="0">
                <a:latin typeface="Times New Roman" pitchFamily="18" charset="0"/>
                <a:cs typeface="Times New Roman" pitchFamily="18" charset="0"/>
              </a:rPr>
              <a:t>Flower are trimerous.</a:t>
            </a:r>
          </a:p>
          <a:p>
            <a:pPr marL="0" indent="0">
              <a:buNone/>
            </a:pPr>
            <a:r>
              <a:rPr lang="en-US" sz="1800" dirty="0" smtClean="0">
                <a:latin typeface="Times New Roman" pitchFamily="18" charset="0"/>
                <a:cs typeface="Times New Roman" pitchFamily="18" charset="0"/>
              </a:rPr>
              <a:t>e.g. Maize, Jawar, Bajara. </a:t>
            </a:r>
          </a:p>
          <a:p>
            <a:pPr marL="0" indent="0">
              <a:buNone/>
            </a:pPr>
            <a:r>
              <a:rPr lang="en-US" sz="2000" b="1" dirty="0" smtClean="0">
                <a:latin typeface="Times New Roman" pitchFamily="18" charset="0"/>
                <a:cs typeface="Times New Roman" pitchFamily="18" charset="0"/>
              </a:rPr>
              <a:t>Dicotyledon:</a:t>
            </a:r>
          </a:p>
          <a:p>
            <a:r>
              <a:rPr lang="en-US" sz="1800" dirty="0" smtClean="0">
                <a:latin typeface="Times New Roman" pitchFamily="18" charset="0"/>
                <a:cs typeface="Times New Roman" pitchFamily="18" charset="0"/>
              </a:rPr>
              <a:t>Seed </a:t>
            </a:r>
            <a:r>
              <a:rPr lang="en-US" sz="1800" dirty="0">
                <a:latin typeface="Times New Roman" pitchFamily="18" charset="0"/>
                <a:cs typeface="Times New Roman" pitchFamily="18" charset="0"/>
              </a:rPr>
              <a:t>posses </a:t>
            </a:r>
            <a:r>
              <a:rPr lang="en-US" sz="1800" dirty="0" smtClean="0">
                <a:latin typeface="Times New Roman" pitchFamily="18" charset="0"/>
                <a:cs typeface="Times New Roman" pitchFamily="18" charset="0"/>
              </a:rPr>
              <a:t>two </a:t>
            </a:r>
            <a:r>
              <a:rPr lang="en-US" sz="1800" dirty="0">
                <a:latin typeface="Times New Roman" pitchFamily="18" charset="0"/>
                <a:cs typeface="Times New Roman" pitchFamily="18" charset="0"/>
              </a:rPr>
              <a:t>cotyledon</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Root are hard and tap root system.</a:t>
            </a:r>
          </a:p>
          <a:p>
            <a:r>
              <a:rPr lang="en-US" sz="1800" dirty="0" smtClean="0">
                <a:latin typeface="Times New Roman" pitchFamily="18" charset="0"/>
                <a:cs typeface="Times New Roman" pitchFamily="18" charset="0"/>
              </a:rPr>
              <a:t>Stem is branched.</a:t>
            </a:r>
          </a:p>
          <a:p>
            <a:r>
              <a:rPr lang="en-US" sz="1800" dirty="0" smtClean="0">
                <a:latin typeface="Times New Roman" pitchFamily="18" charset="0"/>
                <a:cs typeface="Times New Roman" pitchFamily="18" charset="0"/>
              </a:rPr>
              <a:t>Leaves with reticulate venation.</a:t>
            </a:r>
          </a:p>
          <a:p>
            <a:r>
              <a:rPr lang="en-US" sz="1800" dirty="0" smtClean="0">
                <a:latin typeface="Times New Roman" pitchFamily="18" charset="0"/>
                <a:cs typeface="Times New Roman" pitchFamily="18" charset="0"/>
              </a:rPr>
              <a:t>Flower are tetramerous or Pentamerous.</a:t>
            </a:r>
          </a:p>
          <a:p>
            <a:pPr marL="0" indent="0">
              <a:buNone/>
            </a:pPr>
            <a:r>
              <a:rPr lang="en-US" sz="1800" dirty="0" smtClean="0">
                <a:latin typeface="Times New Roman" pitchFamily="18" charset="0"/>
                <a:cs typeface="Times New Roman" pitchFamily="18" charset="0"/>
              </a:rPr>
              <a:t>e.g. Sunflower, Mango.</a:t>
            </a: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49064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5687" y="2967335"/>
            <a:ext cx="44326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noAutofit/>
          </a:bodyPr>
          <a:lstStyle/>
          <a:p>
            <a:r>
              <a:rPr lang="en-US" sz="2800" b="1" dirty="0" smtClean="0">
                <a:latin typeface="Times New Roman" pitchFamily="18" charset="0"/>
                <a:cs typeface="Times New Roman" pitchFamily="18" charset="0"/>
              </a:rPr>
              <a:t>Credit–I</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Chapter-I Introduction </a:t>
            </a:r>
            <a:r>
              <a:rPr lang="en-US" sz="3600" dirty="0" smtClean="0">
                <a:latin typeface="Arial Black" pitchFamily="34" charset="0"/>
              </a:rPr>
              <a:t/>
            </a:r>
            <a:br>
              <a:rPr lang="en-US" sz="3600" dirty="0" smtClean="0">
                <a:latin typeface="Arial Black" pitchFamily="34" charset="0"/>
              </a:rPr>
            </a:br>
            <a:endParaRPr lang="en-US" sz="3600" dirty="0">
              <a:latin typeface="Arial Black" pitchFamily="34" charset="0"/>
            </a:endParaRPr>
          </a:p>
        </p:txBody>
      </p:sp>
      <p:sp>
        <p:nvSpPr>
          <p:cNvPr id="3" name="Content Placeholder 2"/>
          <p:cNvSpPr>
            <a:spLocks noGrp="1"/>
          </p:cNvSpPr>
          <p:nvPr>
            <p:ph idx="1"/>
          </p:nvPr>
        </p:nvSpPr>
        <p:spPr>
          <a:xfrm>
            <a:off x="0" y="1219200"/>
            <a:ext cx="8991600" cy="5638800"/>
          </a:xfrm>
        </p:spPr>
        <p:txBody>
          <a:bodyPr>
            <a:noAutofit/>
          </a:bodyPr>
          <a:lstStyle/>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Biology:</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science which deals with study of living organisms is known as Biology. (Bios: life; logos: to study)</a:t>
            </a:r>
          </a:p>
          <a:p>
            <a:r>
              <a:rPr lang="en-US" sz="2000" b="1" dirty="0">
                <a:latin typeface="Times New Roman" pitchFamily="18" charset="0"/>
                <a:cs typeface="Times New Roman" pitchFamily="18" charset="0"/>
              </a:rPr>
              <a:t>Botany:</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Botany is a branch of biology which deals with the study of plants. It means the study of plants, their shape and structure, mode of living, reproduction and relationship with one another.</a:t>
            </a:r>
          </a:p>
          <a:p>
            <a:r>
              <a:rPr lang="en-US" sz="2000" b="1" dirty="0">
                <a:latin typeface="Times New Roman" pitchFamily="18" charset="0"/>
                <a:cs typeface="Times New Roman" pitchFamily="18" charset="0"/>
              </a:rPr>
              <a:t>Father of Botany:</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"Theophrastus" is Father of Botany. He listed 500 plants in 370-287 B.C. </a:t>
            </a:r>
          </a:p>
          <a:p>
            <a:r>
              <a:rPr lang="en-US" sz="2000" b="1" dirty="0">
                <a:latin typeface="Times New Roman" pitchFamily="18" charset="0"/>
                <a:cs typeface="Times New Roman" pitchFamily="18" charset="0"/>
              </a:rPr>
              <a:t>Plant kingdom:</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plants have well variation in their structure and function. Some plants are small, very microscopic while some are very large trees. Some plants are aquatic while some are terrestrial. They may be autotrophs (can prepare own food material) or heterotrophs (cannot prepare their own food material).</a:t>
            </a:r>
          </a:p>
          <a:p>
            <a:pPr algn="just">
              <a:spcBef>
                <a:spcPts val="0"/>
              </a:spcBef>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a:bodyPr>
          <a:lstStyle/>
          <a:p>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General </a:t>
            </a:r>
            <a:r>
              <a:rPr lang="en-US" sz="2400" b="1" dirty="0">
                <a:latin typeface="Times New Roman" pitchFamily="18" charset="0"/>
                <a:cs typeface="Times New Roman" pitchFamily="18" charset="0"/>
              </a:rPr>
              <a:t>Outline of Plant </a:t>
            </a:r>
            <a:r>
              <a:rPr lang="en-US" sz="2400" b="1" dirty="0" smtClean="0">
                <a:latin typeface="Times New Roman" pitchFamily="18" charset="0"/>
                <a:cs typeface="Times New Roman" pitchFamily="18" charset="0"/>
              </a:rPr>
              <a:t>Kingdom</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762003"/>
            <a:ext cx="8686800" cy="4724401"/>
          </a:xfrm>
        </p:spPr>
        <p:txBody>
          <a:bodyPr>
            <a:noAutofit/>
          </a:bodyPr>
          <a:lstStyle/>
          <a:p>
            <a:pPr marL="0" lvl="0" indent="0" algn="just">
              <a:buNone/>
            </a:pPr>
            <a:endParaRPr lang="en-US" sz="24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71600"/>
            <a:ext cx="7848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normAutofit fontScale="90000"/>
          </a:bodyPr>
          <a:lstStyle/>
          <a:p>
            <a:pPr marL="0" indent="0" algn="l"/>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n-US" sz="2200" b="1" dirty="0" smtClean="0">
                <a:latin typeface="Times New Roman" pitchFamily="18" charset="0"/>
                <a:cs typeface="Times New Roman" pitchFamily="18" charset="0"/>
              </a:rPr>
              <a:t>Cryptogams:</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1800" b="1" i="1"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The </a:t>
            </a:r>
            <a:r>
              <a:rPr lang="en-US" sz="1800" i="1" dirty="0">
                <a:latin typeface="Times New Roman" pitchFamily="18" charset="0"/>
                <a:cs typeface="Times New Roman" pitchFamily="18" charset="0"/>
              </a:rPr>
              <a:t>flowerless or non-flowering plants are called as "Cryptogams".</a:t>
            </a:r>
          </a:p>
        </p:txBody>
      </p:sp>
      <p:sp>
        <p:nvSpPr>
          <p:cNvPr id="3" name="Content Placeholder 2"/>
          <p:cNvSpPr>
            <a:spLocks noGrp="1"/>
          </p:cNvSpPr>
          <p:nvPr>
            <p:ph idx="1"/>
          </p:nvPr>
        </p:nvSpPr>
        <p:spPr>
          <a:xfrm>
            <a:off x="304800" y="1905000"/>
            <a:ext cx="8686800" cy="4114800"/>
          </a:xfrm>
        </p:spPr>
        <p:txBody>
          <a:bodyPr>
            <a:noAutofit/>
          </a:bodyPr>
          <a:lstStyle/>
          <a:p>
            <a:pPr marL="0" indent="0">
              <a:buNone/>
            </a:pPr>
            <a:r>
              <a:rPr lang="en-US" sz="2000" b="1" dirty="0" smtClean="0">
                <a:latin typeface="Times New Roman" pitchFamily="18" charset="0"/>
                <a:cs typeface="Times New Roman" pitchFamily="18" charset="0"/>
              </a:rPr>
              <a:t>General </a:t>
            </a:r>
            <a:r>
              <a:rPr lang="en-US" sz="2000" b="1" dirty="0">
                <a:latin typeface="Times New Roman" pitchFamily="18" charset="0"/>
                <a:cs typeface="Times New Roman" pitchFamily="18" charset="0"/>
              </a:rPr>
              <a:t>characteristics:</a:t>
            </a:r>
          </a:p>
          <a:p>
            <a:r>
              <a:rPr lang="en-US" sz="1800" dirty="0">
                <a:latin typeface="Times New Roman" pitchFamily="18" charset="0"/>
                <a:cs typeface="Times New Roman" pitchFamily="18" charset="0"/>
              </a:rPr>
              <a:t>These plants do not bear flowers and seeds.</a:t>
            </a:r>
          </a:p>
          <a:p>
            <a:r>
              <a:rPr lang="en-US" sz="1800" dirty="0">
                <a:latin typeface="Times New Roman" pitchFamily="18" charset="0"/>
                <a:cs typeface="Times New Roman" pitchFamily="18" charset="0"/>
              </a:rPr>
              <a:t>Vascular tissues are absent.</a:t>
            </a:r>
          </a:p>
          <a:p>
            <a:r>
              <a:rPr lang="en-US" sz="1800" dirty="0">
                <a:latin typeface="Times New Roman" pitchFamily="18" charset="0"/>
                <a:cs typeface="Times New Roman" pitchFamily="18" charset="0"/>
              </a:rPr>
              <a:t>Sex organs are simple.</a:t>
            </a:r>
          </a:p>
          <a:p>
            <a:r>
              <a:rPr lang="en-US" sz="1800" dirty="0">
                <a:latin typeface="Times New Roman" pitchFamily="18" charset="0"/>
                <a:cs typeface="Times New Roman" pitchFamily="18" charset="0"/>
              </a:rPr>
              <a:t>Reproductive structures of these plants are embedded in the plant body. </a:t>
            </a:r>
          </a:p>
          <a:p>
            <a:r>
              <a:rPr lang="en-US" sz="1800" dirty="0">
                <a:latin typeface="Times New Roman" pitchFamily="18" charset="0"/>
                <a:cs typeface="Times New Roman" pitchFamily="18" charset="0"/>
              </a:rPr>
              <a:t>They can reproduce by vegetative, sexual and asexual method.</a:t>
            </a:r>
          </a:p>
          <a:p>
            <a:r>
              <a:rPr lang="en-US" sz="1800" dirty="0">
                <a:latin typeface="Times New Roman" pitchFamily="18" charset="0"/>
                <a:cs typeface="Times New Roman" pitchFamily="18" charset="0"/>
              </a:rPr>
              <a:t>Reproductive organs are simple, unicellular or multicellular.</a:t>
            </a:r>
          </a:p>
          <a:p>
            <a:r>
              <a:rPr lang="en-US" sz="1800" dirty="0">
                <a:latin typeface="Times New Roman" pitchFamily="18" charset="0"/>
                <a:cs typeface="Times New Roman" pitchFamily="18" charset="0"/>
              </a:rPr>
              <a:t>Vegetative reproduction takes place by fragmentation or cell division.</a:t>
            </a:r>
          </a:p>
          <a:p>
            <a:r>
              <a:rPr lang="en-US" sz="1800" dirty="0">
                <a:latin typeface="Times New Roman" pitchFamily="18" charset="0"/>
                <a:cs typeface="Times New Roman" pitchFamily="18" charset="0"/>
              </a:rPr>
              <a:t>Asexual reproduction takes place by spores.</a:t>
            </a:r>
          </a:p>
          <a:p>
            <a:r>
              <a:rPr lang="en-US" sz="1800" dirty="0">
                <a:latin typeface="Times New Roman" pitchFamily="18" charset="0"/>
                <a:cs typeface="Times New Roman" pitchFamily="18" charset="0"/>
              </a:rPr>
              <a:t>Gametophytic phase represents sexual reproduction while Sporophytic phase is characterize reproduction</a:t>
            </a:r>
            <a:r>
              <a:rPr lang="en-US" sz="18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3"/>
            <a:ext cx="8229600" cy="5821363"/>
          </a:xfrm>
        </p:spPr>
        <p:txBody>
          <a:bodyPr>
            <a:normAutofit/>
          </a:bodyPr>
          <a:lstStyle/>
          <a:p>
            <a:pPr algn="just">
              <a:lnSpc>
                <a:spcPct val="150000"/>
              </a:lnSpc>
              <a:spcBef>
                <a:spcPts val="0"/>
              </a:spcBef>
              <a:buNone/>
            </a:pPr>
            <a:endParaRPr lang="en-US" sz="2200" b="1" dirty="0" smtClean="0">
              <a:latin typeface="Times New Roman" pitchFamily="18" charset="0"/>
              <a:cs typeface="Times New Roman" pitchFamily="18" charset="0"/>
            </a:endParaRPr>
          </a:p>
          <a:p>
            <a:pPr marL="0" indent="0" algn="just">
              <a:lnSpc>
                <a:spcPct val="150000"/>
              </a:lnSpc>
              <a:spcBef>
                <a:spcPts val="0"/>
              </a:spcBef>
              <a:buNone/>
            </a:pPr>
            <a:endParaRPr lang="en-US" sz="2200" dirty="0" smtClean="0">
              <a:latin typeface="Times New Roman" pitchFamily="18" charset="0"/>
              <a:cs typeface="Times New Roman" pitchFamily="18" charset="0"/>
            </a:endParaRPr>
          </a:p>
          <a:p>
            <a:pPr marL="0" indent="0">
              <a:buNone/>
            </a:pPr>
            <a:endParaRPr lang="en-US" sz="2400" b="1" dirty="0" smtClean="0"/>
          </a:p>
          <a:p>
            <a:pPr marL="0" indent="0">
              <a:buNone/>
            </a:pPr>
            <a:r>
              <a:rPr lang="en-US" sz="2400" b="1" dirty="0" smtClean="0">
                <a:latin typeface="Times New Roman" pitchFamily="18" charset="0"/>
                <a:cs typeface="Times New Roman" pitchFamily="18" charset="0"/>
              </a:rPr>
              <a:t>Lower </a:t>
            </a:r>
            <a:r>
              <a:rPr lang="en-US" sz="2400" b="1" dirty="0">
                <a:latin typeface="Times New Roman" pitchFamily="18" charset="0"/>
                <a:cs typeface="Times New Roman" pitchFamily="18" charset="0"/>
              </a:rPr>
              <a:t>Cryptogams (Thallophytes) Thallophyta</a:t>
            </a:r>
            <a:r>
              <a:rPr lang="en-US" sz="2400" b="1" dirty="0" smtClean="0">
                <a:latin typeface="Times New Roman" pitchFamily="18" charset="0"/>
                <a:cs typeface="Times New Roman" pitchFamily="18" charset="0"/>
              </a:rPr>
              <a:t>:</a:t>
            </a:r>
          </a:p>
          <a:p>
            <a:pPr marL="0" indent="0">
              <a:buNone/>
            </a:pPr>
            <a:endParaRPr lang="en-US" sz="2400" b="1" dirty="0">
              <a:latin typeface="Times New Roman" pitchFamily="18" charset="0"/>
              <a:cs typeface="Times New Roman" pitchFamily="18" charset="0"/>
            </a:endParaRPr>
          </a:p>
          <a:p>
            <a:r>
              <a:rPr lang="en-US" sz="1800" dirty="0">
                <a:latin typeface="Times New Roman" pitchFamily="18" charset="0"/>
                <a:cs typeface="Times New Roman" pitchFamily="18" charset="0"/>
              </a:rPr>
              <a:t>Thallophyta are the cryptogams in which plant body is </a:t>
            </a:r>
            <a:r>
              <a:rPr lang="en-US" sz="1800" dirty="0" smtClean="0">
                <a:latin typeface="Times New Roman" pitchFamily="18" charset="0"/>
                <a:cs typeface="Times New Roman" pitchFamily="18" charset="0"/>
              </a:rPr>
              <a:t>haploid </a:t>
            </a:r>
            <a:r>
              <a:rPr lang="en-US" sz="1800" dirty="0">
                <a:latin typeface="Times New Roman" pitchFamily="18" charset="0"/>
                <a:cs typeface="Times New Roman" pitchFamily="18" charset="0"/>
              </a:rPr>
              <a:t>(thallus like) it means the plant body is not differentiated into root, stem, and leaves.</a:t>
            </a:r>
          </a:p>
          <a:p>
            <a:r>
              <a:rPr lang="en-US" sz="1800" dirty="0">
                <a:latin typeface="Times New Roman" pitchFamily="18" charset="0"/>
                <a:cs typeface="Times New Roman" pitchFamily="18" charset="0"/>
              </a:rPr>
              <a:t>Lower cryptogams include Algae, Fungi, Lichens and Bryophytes.</a:t>
            </a:r>
          </a:p>
          <a:p>
            <a:r>
              <a:rPr lang="en-US" sz="1800" dirty="0">
                <a:latin typeface="Times New Roman" pitchFamily="18" charset="0"/>
                <a:cs typeface="Times New Roman" pitchFamily="18" charset="0"/>
              </a:rPr>
              <a:t> T</a:t>
            </a:r>
            <a:r>
              <a:rPr lang="en-US" sz="1800" dirty="0" smtClean="0">
                <a:latin typeface="Times New Roman" pitchFamily="18" charset="0"/>
                <a:cs typeface="Times New Roman" pitchFamily="18" charset="0"/>
              </a:rPr>
              <a:t>hallophytes </a:t>
            </a:r>
            <a:r>
              <a:rPr lang="en-US" sz="1800" dirty="0">
                <a:latin typeface="Times New Roman" pitchFamily="18" charset="0"/>
                <a:cs typeface="Times New Roman" pitchFamily="18" charset="0"/>
              </a:rPr>
              <a:t>are simple and primitive plants.</a:t>
            </a:r>
          </a:p>
          <a:p>
            <a:r>
              <a:rPr lang="en-US" sz="1800" dirty="0">
                <a:latin typeface="Times New Roman" pitchFamily="18" charset="0"/>
                <a:cs typeface="Times New Roman" pitchFamily="18" charset="0"/>
              </a:rPr>
              <a:t>They may be C</a:t>
            </a:r>
            <a:r>
              <a:rPr lang="en-US" sz="1800" dirty="0" smtClean="0">
                <a:latin typeface="Times New Roman" pitchFamily="18" charset="0"/>
                <a:cs typeface="Times New Roman" pitchFamily="18" charset="0"/>
              </a:rPr>
              <a:t>hlorophyllous </a:t>
            </a:r>
            <a:r>
              <a:rPr lang="en-US" sz="1800" dirty="0">
                <a:latin typeface="Times New Roman" pitchFamily="18" charset="0"/>
                <a:cs typeface="Times New Roman" pitchFamily="18" charset="0"/>
              </a:rPr>
              <a:t>or </a:t>
            </a:r>
            <a:r>
              <a:rPr lang="en-US" sz="1800" dirty="0" smtClean="0">
                <a:latin typeface="Times New Roman" pitchFamily="18" charset="0"/>
                <a:cs typeface="Times New Roman" pitchFamily="18" charset="0"/>
              </a:rPr>
              <a:t>Nonchlorophyllous</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Thallus may be unicellular microscopic or multicellular - large.</a:t>
            </a:r>
          </a:p>
          <a:p>
            <a:r>
              <a:rPr lang="en-US" sz="1800" dirty="0">
                <a:latin typeface="Times New Roman" pitchFamily="18" charset="0"/>
                <a:cs typeface="Times New Roman" pitchFamily="18" charset="0"/>
              </a:rPr>
              <a:t> This Thallophyta division is further classified into 4 groups</a:t>
            </a:r>
            <a:r>
              <a:rPr lang="en-US" dirty="0">
                <a:latin typeface="Times New Roman" pitchFamily="18" charset="0"/>
                <a:cs typeface="Times New Roman" pitchFamily="18" charset="0"/>
              </a:rPr>
              <a:t>.</a:t>
            </a:r>
          </a:p>
          <a:p>
            <a:pPr marL="0" indent="0" algn="just">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pPr algn="l"/>
            <a:r>
              <a:rPr lang="en-US" sz="2200" b="1" dirty="0" smtClean="0">
                <a:latin typeface="Times New Roman" pitchFamily="18" charset="0"/>
                <a:cs typeface="Times New Roman" pitchFamily="18" charset="0"/>
              </a:rPr>
              <a:t>Algae:</a:t>
            </a:r>
            <a:r>
              <a:rPr lang="en-US" sz="2000" dirty="0" smtClean="0"/>
              <a:t/>
            </a:r>
            <a:br>
              <a:rPr lang="en-US" sz="2000" dirty="0" smtClean="0"/>
            </a:br>
            <a:endParaRPr lang="en-US" sz="2000" dirty="0"/>
          </a:p>
        </p:txBody>
      </p:sp>
      <p:sp>
        <p:nvSpPr>
          <p:cNvPr id="3" name="Content Placeholder 2"/>
          <p:cNvSpPr>
            <a:spLocks noGrp="1"/>
          </p:cNvSpPr>
          <p:nvPr>
            <p:ph idx="1"/>
          </p:nvPr>
        </p:nvSpPr>
        <p:spPr>
          <a:xfrm>
            <a:off x="457200" y="457200"/>
            <a:ext cx="8229600" cy="5668964"/>
          </a:xfrm>
        </p:spPr>
        <p:txBody>
          <a:bodyPr>
            <a:normAutofit/>
          </a:bodyPr>
          <a:lstStyle/>
          <a:p>
            <a:pPr marL="0" indent="0">
              <a:buNone/>
            </a:pPr>
            <a:r>
              <a:rPr lang="en-US" sz="1800" i="1" dirty="0">
                <a:latin typeface="Times New Roman" pitchFamily="18" charset="0"/>
                <a:cs typeface="Times New Roman" pitchFamily="18" charset="0"/>
              </a:rPr>
              <a:t>"</a:t>
            </a:r>
            <a:r>
              <a:rPr lang="en-US" sz="1600" i="1" dirty="0">
                <a:latin typeface="Times New Roman" pitchFamily="18" charset="0"/>
                <a:cs typeface="Times New Roman" pitchFamily="18" charset="0"/>
              </a:rPr>
              <a:t>Algae are chlorophyll containing autotrophic, simple thallophytes". </a:t>
            </a:r>
          </a:p>
          <a:p>
            <a:r>
              <a:rPr lang="en-US" sz="1600" dirty="0">
                <a:latin typeface="Times New Roman" pitchFamily="18" charset="0"/>
                <a:cs typeface="Times New Roman" pitchFamily="18" charset="0"/>
              </a:rPr>
              <a:t>The plant body is unicellular or multicellular thallus. </a:t>
            </a:r>
          </a:p>
          <a:p>
            <a:r>
              <a:rPr lang="en-US" sz="1600" dirty="0">
                <a:latin typeface="Times New Roman" pitchFamily="18" charset="0"/>
                <a:cs typeface="Times New Roman" pitchFamily="18" charset="0"/>
              </a:rPr>
              <a:t>Algae are chlorophyll containing organism/plant. </a:t>
            </a:r>
          </a:p>
          <a:p>
            <a:r>
              <a:rPr lang="en-US" sz="1600" dirty="0">
                <a:latin typeface="Times New Roman" pitchFamily="18" charset="0"/>
                <a:cs typeface="Times New Roman" pitchFamily="18" charset="0"/>
              </a:rPr>
              <a:t>The mode of nutrition is autotrophic.</a:t>
            </a:r>
          </a:p>
          <a:p>
            <a:r>
              <a:rPr lang="en-US" sz="1600" dirty="0">
                <a:latin typeface="Times New Roman" pitchFamily="18" charset="0"/>
                <a:cs typeface="Times New Roman" pitchFamily="18" charset="0"/>
              </a:rPr>
              <a:t> Majority of algae are aquatic, while few members are terrestrial. </a:t>
            </a:r>
          </a:p>
          <a:p>
            <a:r>
              <a:rPr lang="en-US" sz="1600" dirty="0">
                <a:latin typeface="Times New Roman" pitchFamily="18" charset="0"/>
                <a:cs typeface="Times New Roman" pitchFamily="18" charset="0"/>
              </a:rPr>
              <a:t>Cell wall is cellulosic.</a:t>
            </a:r>
          </a:p>
          <a:p>
            <a:r>
              <a:rPr lang="en-US" sz="1600" dirty="0">
                <a:latin typeface="Times New Roman" pitchFamily="18" charset="0"/>
                <a:cs typeface="Times New Roman" pitchFamily="18" charset="0"/>
              </a:rPr>
              <a:t>Reserve food material is starch.</a:t>
            </a:r>
          </a:p>
          <a:p>
            <a:pPr marL="0" indent="0">
              <a:buNone/>
            </a:pPr>
            <a:r>
              <a:rPr lang="en-US" sz="1600" dirty="0" smtClean="0">
                <a:latin typeface="Times New Roman" pitchFamily="18" charset="0"/>
                <a:cs typeface="Times New Roman" pitchFamily="18" charset="0"/>
              </a:rPr>
              <a:t>E.g</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Spirogyra, Sargassum, Laminaria</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etc.</a:t>
            </a:r>
          </a:p>
          <a:p>
            <a:pPr marL="0" indent="0">
              <a:buNone/>
            </a:pPr>
            <a:r>
              <a:rPr lang="en-US" sz="2000" b="1" dirty="0" smtClean="0">
                <a:latin typeface="Times New Roman" pitchFamily="18" charset="0"/>
                <a:cs typeface="Times New Roman" pitchFamily="18" charset="0"/>
              </a:rPr>
              <a:t>Fungi: </a:t>
            </a:r>
          </a:p>
          <a:p>
            <a:pPr marL="0" indent="0">
              <a:buNone/>
            </a:pPr>
            <a:r>
              <a:rPr lang="en-US" sz="1600" i="1" dirty="0" smtClean="0">
                <a:latin typeface="Times New Roman" pitchFamily="18" charset="0"/>
                <a:cs typeface="Times New Roman" pitchFamily="18" charset="0"/>
              </a:rPr>
              <a:t>“fungi </a:t>
            </a:r>
            <a:r>
              <a:rPr lang="en-US" sz="1600" i="1" dirty="0">
                <a:latin typeface="Times New Roman" pitchFamily="18" charset="0"/>
                <a:cs typeface="Times New Roman" pitchFamily="18" charset="0"/>
              </a:rPr>
              <a:t>non </a:t>
            </a:r>
            <a:r>
              <a:rPr lang="en-US" sz="1600" i="1" dirty="0" smtClean="0">
                <a:latin typeface="Times New Roman" pitchFamily="18" charset="0"/>
                <a:cs typeface="Times New Roman" pitchFamily="18" charset="0"/>
              </a:rPr>
              <a:t>chlorophyllus, heterotrophic, </a:t>
            </a:r>
            <a:r>
              <a:rPr lang="en-US" sz="1600" i="1" dirty="0">
                <a:latin typeface="Times New Roman" pitchFamily="18" charset="0"/>
                <a:cs typeface="Times New Roman" pitchFamily="18" charset="0"/>
              </a:rPr>
              <a:t>simple </a:t>
            </a:r>
            <a:r>
              <a:rPr lang="en-US" sz="1600" i="1" dirty="0" smtClean="0">
                <a:latin typeface="Times New Roman" pitchFamily="18" charset="0"/>
                <a:cs typeface="Times New Roman" pitchFamily="18" charset="0"/>
              </a:rPr>
              <a:t>thallophytes.”</a:t>
            </a:r>
          </a:p>
          <a:p>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plant body is very simple cellular microscopic or macroscopic the </a:t>
            </a:r>
            <a:r>
              <a:rPr lang="en-US" sz="1600" dirty="0" smtClean="0">
                <a:latin typeface="Times New Roman" pitchFamily="18" charset="0"/>
                <a:cs typeface="Times New Roman" pitchFamily="18" charset="0"/>
              </a:rPr>
              <a:t>fungal.</a:t>
            </a:r>
          </a:p>
          <a:p>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plant body consist of microscopic branch and branch threads known as </a:t>
            </a:r>
            <a:r>
              <a:rPr lang="en-US" sz="1600" dirty="0" smtClean="0">
                <a:latin typeface="Times New Roman" pitchFamily="18" charset="0"/>
                <a:cs typeface="Times New Roman" pitchFamily="18" charset="0"/>
              </a:rPr>
              <a:t>hyphae. together </a:t>
            </a:r>
            <a:r>
              <a:rPr lang="en-US" sz="1600" dirty="0">
                <a:latin typeface="Times New Roman" pitchFamily="18" charset="0"/>
                <a:cs typeface="Times New Roman" pitchFamily="18" charset="0"/>
              </a:rPr>
              <a:t>for mass known as mycelium</a:t>
            </a:r>
          </a:p>
          <a:p>
            <a:r>
              <a:rPr lang="en-US" sz="1600" dirty="0">
                <a:latin typeface="Times New Roman" pitchFamily="18" charset="0"/>
                <a:cs typeface="Times New Roman" pitchFamily="18" charset="0"/>
              </a:rPr>
              <a:t>fungi do not contain chlorophyll and other photosynthetic pigment</a:t>
            </a:r>
          </a:p>
          <a:p>
            <a:r>
              <a:rPr lang="en-US" sz="1600" dirty="0">
                <a:latin typeface="Times New Roman" pitchFamily="18" charset="0"/>
                <a:cs typeface="Times New Roman" pitchFamily="18" charset="0"/>
              </a:rPr>
              <a:t>mode of nutrition is </a:t>
            </a:r>
            <a:r>
              <a:rPr lang="en-US" sz="1600" dirty="0" smtClean="0">
                <a:latin typeface="Times New Roman" pitchFamily="18" charset="0"/>
                <a:cs typeface="Times New Roman" pitchFamily="18" charset="0"/>
              </a:rPr>
              <a:t>heterotrophic.</a:t>
            </a:r>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Cells </a:t>
            </a:r>
            <a:r>
              <a:rPr lang="en-US" sz="1600" dirty="0">
                <a:latin typeface="Times New Roman" pitchFamily="18" charset="0"/>
                <a:cs typeface="Times New Roman" pitchFamily="18" charset="0"/>
              </a:rPr>
              <a:t>are Eukaryotic with cell all which is composed of fungal cellulose and </a:t>
            </a:r>
            <a:r>
              <a:rPr lang="en-US" sz="1600" dirty="0" smtClean="0">
                <a:latin typeface="Times New Roman" pitchFamily="18" charset="0"/>
                <a:cs typeface="Times New Roman" pitchFamily="18" charset="0"/>
              </a:rPr>
              <a:t>Chitin</a:t>
            </a:r>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Reserve food material </a:t>
            </a:r>
            <a:r>
              <a:rPr lang="en-US" sz="1600" dirty="0">
                <a:latin typeface="Times New Roman" pitchFamily="18" charset="0"/>
                <a:cs typeface="Times New Roman" pitchFamily="18" charset="0"/>
              </a:rPr>
              <a:t>is in the form of glycogen and </a:t>
            </a:r>
            <a:r>
              <a:rPr lang="en-US" sz="1600" dirty="0" smtClean="0">
                <a:latin typeface="Times New Roman" pitchFamily="18" charset="0"/>
                <a:cs typeface="Times New Roman" pitchFamily="18" charset="0"/>
              </a:rPr>
              <a:t>oil drops.</a:t>
            </a:r>
            <a:endParaRPr lang="en-US" sz="1600" dirty="0">
              <a:latin typeface="Times New Roman" pitchFamily="18" charset="0"/>
              <a:cs typeface="Times New Roman" pitchFamily="18" charset="0"/>
            </a:endParaRPr>
          </a:p>
          <a:p>
            <a:pPr marL="0" indent="0">
              <a:buNone/>
            </a:pPr>
            <a:r>
              <a:rPr lang="en-US" sz="1600" dirty="0" smtClean="0">
                <a:latin typeface="Times New Roman" pitchFamily="18" charset="0"/>
                <a:cs typeface="Times New Roman" pitchFamily="18" charset="0"/>
              </a:rPr>
              <a:t>E.g. </a:t>
            </a:r>
            <a:r>
              <a:rPr lang="en-US" sz="1600" i="1" dirty="0" smtClean="0">
                <a:latin typeface="Times New Roman" pitchFamily="18" charset="0"/>
                <a:cs typeface="Times New Roman" pitchFamily="18" charset="0"/>
              </a:rPr>
              <a:t>Mukar, Rhizopus, Aspergillus. Penicillium</a:t>
            </a:r>
            <a:r>
              <a:rPr lang="en-US" sz="1600" i="1"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etc.</a:t>
            </a:r>
            <a:endParaRPr lang="en-US" sz="1600" dirty="0">
              <a:latin typeface="Times New Roman" pitchFamily="18" charset="0"/>
              <a:cs typeface="Times New Roman" pitchFamily="18" charset="0"/>
            </a:endParaRPr>
          </a:p>
          <a:p>
            <a:pPr marL="0" indent="0">
              <a:buNone/>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29870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US" sz="2200" b="1" dirty="0" smtClean="0">
                <a:latin typeface="Times New Roman" pitchFamily="18" charset="0"/>
                <a:cs typeface="Times New Roman" pitchFamily="18" charset="0"/>
              </a:rPr>
              <a:t>Lichen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762001"/>
            <a:ext cx="8229600" cy="5364164"/>
          </a:xfrm>
        </p:spPr>
        <p:txBody>
          <a:bodyPr>
            <a:normAutofit/>
          </a:bodyPr>
          <a:lstStyle/>
          <a:p>
            <a:pPr marL="0" indent="0">
              <a:buNone/>
            </a:pPr>
            <a:r>
              <a:rPr lang="en-US" sz="1800" i="1" dirty="0" smtClean="0">
                <a:latin typeface="Times New Roman" pitchFamily="18" charset="0"/>
                <a:cs typeface="Times New Roman" pitchFamily="18" charset="0"/>
              </a:rPr>
              <a:t>“Lichen </a:t>
            </a:r>
            <a:r>
              <a:rPr lang="en-US" sz="1800" i="1" dirty="0">
                <a:latin typeface="Times New Roman" pitchFamily="18" charset="0"/>
                <a:cs typeface="Times New Roman" pitchFamily="18" charset="0"/>
              </a:rPr>
              <a:t>is a composite group of organism in which algal and fungal member living together </a:t>
            </a:r>
            <a:r>
              <a:rPr lang="en-US" sz="1800" i="1" dirty="0" smtClean="0">
                <a:latin typeface="Times New Roman" pitchFamily="18" charset="0"/>
                <a:cs typeface="Times New Roman" pitchFamily="18" charset="0"/>
              </a:rPr>
              <a:t>symbiotically”</a:t>
            </a:r>
            <a:endParaRPr lang="en-US" sz="1800" i="1" dirty="0">
              <a:latin typeface="Times New Roman" pitchFamily="18" charset="0"/>
              <a:cs typeface="Times New Roman" pitchFamily="18" charset="0"/>
            </a:endParaRPr>
          </a:p>
          <a:p>
            <a:r>
              <a:rPr lang="en-US" sz="1800" dirty="0">
                <a:latin typeface="Times New Roman" pitchFamily="18" charset="0"/>
                <a:cs typeface="Times New Roman" pitchFamily="18" charset="0"/>
              </a:rPr>
              <a:t>can go grown on stone rock branch of tree bark of the tree surface of soil</a:t>
            </a:r>
          </a:p>
          <a:p>
            <a:r>
              <a:rPr lang="en-US" sz="1800" dirty="0">
                <a:latin typeface="Times New Roman" pitchFamily="18" charset="0"/>
                <a:cs typeface="Times New Roman" pitchFamily="18" charset="0"/>
              </a:rPr>
              <a:t>generally the lichen are found in cold region to express the Barren </a:t>
            </a:r>
            <a:r>
              <a:rPr lang="en-US" sz="1800" dirty="0" smtClean="0">
                <a:latin typeface="Times New Roman" pitchFamily="18" charset="0"/>
                <a:cs typeface="Times New Roman" pitchFamily="18" charset="0"/>
              </a:rPr>
              <a:t>rocks.</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I like and go grow very slowly</a:t>
            </a:r>
          </a:p>
          <a:p>
            <a:r>
              <a:rPr lang="en-US" sz="1800" dirty="0">
                <a:latin typeface="Times New Roman" pitchFamily="18" charset="0"/>
                <a:cs typeface="Times New Roman" pitchFamily="18" charset="0"/>
              </a:rPr>
              <a:t>O</a:t>
            </a:r>
            <a:r>
              <a:rPr lang="en-US" sz="1800" dirty="0" smtClean="0">
                <a:latin typeface="Times New Roman" pitchFamily="18" charset="0"/>
                <a:cs typeface="Times New Roman" pitchFamily="18" charset="0"/>
              </a:rPr>
              <a:t>n </a:t>
            </a:r>
            <a:r>
              <a:rPr lang="en-US" sz="1800" dirty="0">
                <a:latin typeface="Times New Roman" pitchFamily="18" charset="0"/>
                <a:cs typeface="Times New Roman" pitchFamily="18" charset="0"/>
              </a:rPr>
              <a:t>the basis of morphology like an R classified into three </a:t>
            </a:r>
            <a:r>
              <a:rPr lang="en-US" sz="1800" dirty="0" smtClean="0">
                <a:latin typeface="Times New Roman" pitchFamily="18" charset="0"/>
                <a:cs typeface="Times New Roman" pitchFamily="18" charset="0"/>
              </a:rPr>
              <a:t>types</a:t>
            </a: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I) Crustose Lichen </a:t>
            </a: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II) Foliose Lichen </a:t>
            </a: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III) Fruiticose Lichen </a:t>
            </a:r>
          </a:p>
          <a:p>
            <a:r>
              <a:rPr lang="en-US" sz="1800" dirty="0" smtClean="0">
                <a:latin typeface="Times New Roman" pitchFamily="18" charset="0"/>
                <a:cs typeface="Times New Roman" pitchFamily="18" charset="0"/>
              </a:rPr>
              <a:t>lichen </a:t>
            </a:r>
            <a:r>
              <a:rPr lang="en-US" sz="1800" dirty="0">
                <a:latin typeface="Times New Roman" pitchFamily="18" charset="0"/>
                <a:cs typeface="Times New Roman" pitchFamily="18" charset="0"/>
              </a:rPr>
              <a:t>reproduced by </a:t>
            </a:r>
            <a:r>
              <a:rPr lang="en-US" sz="1800" dirty="0" smtClean="0">
                <a:latin typeface="Times New Roman" pitchFamily="18" charset="0"/>
                <a:cs typeface="Times New Roman" pitchFamily="18" charset="0"/>
              </a:rPr>
              <a:t>vegetative, Asexual &amp; Sexual method </a:t>
            </a:r>
          </a:p>
          <a:p>
            <a:pPr marL="0" indent="0">
              <a:buNone/>
            </a:pPr>
            <a:r>
              <a:rPr lang="en-US" sz="1800" dirty="0" smtClean="0">
                <a:latin typeface="Times New Roman" pitchFamily="18" charset="0"/>
                <a:cs typeface="Times New Roman" pitchFamily="18" charset="0"/>
              </a:rPr>
              <a:t>e.g.  </a:t>
            </a:r>
            <a:r>
              <a:rPr lang="en-US" sz="1800" dirty="0">
                <a:latin typeface="Times New Roman" pitchFamily="18" charset="0"/>
                <a:cs typeface="Times New Roman" pitchFamily="18" charset="0"/>
              </a:rPr>
              <a:t>G</a:t>
            </a:r>
            <a:r>
              <a:rPr lang="en-US" sz="1800" dirty="0" smtClean="0">
                <a:latin typeface="Times New Roman" pitchFamily="18" charset="0"/>
                <a:cs typeface="Times New Roman" pitchFamily="18" charset="0"/>
              </a:rPr>
              <a:t>raphis </a:t>
            </a:r>
            <a:r>
              <a:rPr lang="en-US" sz="1800" dirty="0">
                <a:latin typeface="Times New Roman" pitchFamily="18" charset="0"/>
                <a:cs typeface="Times New Roman" pitchFamily="18" charset="0"/>
              </a:rPr>
              <a:t>P</a:t>
            </a:r>
            <a:r>
              <a:rPr lang="en-US" sz="1800" dirty="0" smtClean="0">
                <a:latin typeface="Times New Roman" pitchFamily="18" charset="0"/>
                <a:cs typeface="Times New Roman" pitchFamily="18" charset="0"/>
              </a:rPr>
              <a:t>armelia </a:t>
            </a:r>
            <a:r>
              <a:rPr lang="en-US" sz="1800" dirty="0">
                <a:latin typeface="Times New Roman" pitchFamily="18" charset="0"/>
                <a:cs typeface="Times New Roman" pitchFamily="18" charset="0"/>
              </a:rPr>
              <a:t>and </a:t>
            </a:r>
            <a:r>
              <a:rPr lang="en-US" sz="1800" dirty="0" smtClean="0">
                <a:latin typeface="Times New Roman" pitchFamily="18" charset="0"/>
                <a:cs typeface="Times New Roman" pitchFamily="18" charset="0"/>
              </a:rPr>
              <a:t>Usnia </a:t>
            </a:r>
          </a:p>
          <a:p>
            <a:pPr marL="0" indent="0">
              <a:buNone/>
            </a:pPr>
            <a:r>
              <a:rPr lang="en-US" sz="2000" b="1" dirty="0" smtClean="0">
                <a:latin typeface="Times New Roman" pitchFamily="18" charset="0"/>
                <a:cs typeface="Times New Roman" pitchFamily="18" charset="0"/>
              </a:rPr>
              <a:t>Bacteria:</a:t>
            </a:r>
          </a:p>
          <a:p>
            <a:pPr marL="0" indent="0">
              <a:buNone/>
            </a:pPr>
            <a:r>
              <a:rPr lang="en-US" sz="1800" dirty="0" smtClean="0">
                <a:latin typeface="Times New Roman" pitchFamily="18" charset="0"/>
                <a:cs typeface="Times New Roman" pitchFamily="18" charset="0"/>
              </a:rPr>
              <a:t>                Bacteria </a:t>
            </a:r>
            <a:r>
              <a:rPr lang="en-US" sz="1800" dirty="0">
                <a:latin typeface="Times New Roman" pitchFamily="18" charset="0"/>
                <a:cs typeface="Times New Roman" pitchFamily="18" charset="0"/>
              </a:rPr>
              <a:t>are primitive smallest prokaryotic organism</a:t>
            </a:r>
          </a:p>
        </p:txBody>
      </p:sp>
    </p:spTree>
    <p:extLst>
      <p:ext uri="{BB962C8B-B14F-4D97-AF65-F5344CB8AC3E}">
        <p14:creationId xmlns:p14="http://schemas.microsoft.com/office/powerpoint/2010/main" val="365987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pPr algn="l"/>
            <a:r>
              <a:rPr lang="en-US" sz="2000" b="1" dirty="0" smtClean="0">
                <a:latin typeface="Times New Roman" pitchFamily="18" charset="0"/>
                <a:cs typeface="Times New Roman" pitchFamily="18" charset="0"/>
              </a:rPr>
              <a:t>Higher Cryptogams ( Bryophytes and Pteridophytes)</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399"/>
            <a:ext cx="8229600" cy="4449765"/>
          </a:xfrm>
        </p:spPr>
        <p:txBody>
          <a:bodyPr>
            <a:normAutofit/>
          </a:bodyPr>
          <a:lstStyle/>
          <a:p>
            <a:pPr marL="0" indent="0">
              <a:buNone/>
            </a:pPr>
            <a:r>
              <a:rPr lang="en-US" sz="2000" b="1" dirty="0" smtClean="0">
                <a:latin typeface="Times New Roman" pitchFamily="18" charset="0"/>
                <a:cs typeface="Times New Roman" pitchFamily="18" charset="0"/>
              </a:rPr>
              <a:t>Bryophytes:</a:t>
            </a:r>
          </a:p>
          <a:p>
            <a:pPr marL="0" indent="0">
              <a:buNone/>
            </a:pPr>
            <a:r>
              <a:rPr lang="en-US" sz="1800" dirty="0" smtClean="0">
                <a:latin typeface="Times New Roman" pitchFamily="18" charset="0"/>
                <a:cs typeface="Times New Roman" pitchFamily="18" charset="0"/>
              </a:rPr>
              <a:t>“Bryophytes are highly Cryptogams Which posses green </a:t>
            </a:r>
            <a:r>
              <a:rPr lang="en-US" sz="1800" dirty="0">
                <a:latin typeface="Times New Roman" pitchFamily="18" charset="0"/>
                <a:cs typeface="Times New Roman" pitchFamily="18" charset="0"/>
              </a:rPr>
              <a:t>and comparatively large </a:t>
            </a:r>
            <a:r>
              <a:rPr lang="en-US" sz="1800" dirty="0" smtClean="0">
                <a:latin typeface="Times New Roman" pitchFamily="18" charset="0"/>
                <a:cs typeface="Times New Roman" pitchFamily="18" charset="0"/>
              </a:rPr>
              <a:t>thallus.”</a:t>
            </a:r>
          </a:p>
          <a:p>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B</a:t>
            </a:r>
            <a:r>
              <a:rPr lang="en-US" sz="1800" dirty="0" smtClean="0">
                <a:latin typeface="Times New Roman" pitchFamily="18" charset="0"/>
                <a:cs typeface="Times New Roman" pitchFamily="18" charset="0"/>
              </a:rPr>
              <a:t>ryophytes </a:t>
            </a:r>
            <a:r>
              <a:rPr lang="en-US" sz="1800" dirty="0">
                <a:latin typeface="Times New Roman" pitchFamily="18" charset="0"/>
                <a:cs typeface="Times New Roman" pitchFamily="18" charset="0"/>
              </a:rPr>
              <a:t>are found in water as well as in moist soil or </a:t>
            </a:r>
            <a:r>
              <a:rPr lang="en-US" sz="1800" dirty="0" smtClean="0">
                <a:latin typeface="Times New Roman" pitchFamily="18" charset="0"/>
                <a:cs typeface="Times New Roman" pitchFamily="18" charset="0"/>
              </a:rPr>
              <a:t>land.</a:t>
            </a:r>
          </a:p>
          <a:p>
            <a:r>
              <a:rPr lang="en-US" sz="1800" dirty="0" smtClean="0">
                <a:latin typeface="Times New Roman" pitchFamily="18" charset="0"/>
                <a:cs typeface="Times New Roman" pitchFamily="18" charset="0"/>
              </a:rPr>
              <a:t>plant </a:t>
            </a:r>
            <a:r>
              <a:rPr lang="en-US" sz="1800" dirty="0">
                <a:latin typeface="Times New Roman" pitchFamily="18" charset="0"/>
                <a:cs typeface="Times New Roman" pitchFamily="18" charset="0"/>
              </a:rPr>
              <a:t>body is gametophyte and </a:t>
            </a:r>
            <a:r>
              <a:rPr lang="en-US" sz="1800" dirty="0" smtClean="0">
                <a:latin typeface="Times New Roman" pitchFamily="18" charset="0"/>
                <a:cs typeface="Times New Roman" pitchFamily="18" charset="0"/>
              </a:rPr>
              <a:t>thalloid .i.e. </a:t>
            </a:r>
            <a:r>
              <a:rPr lang="en-US" sz="1800" dirty="0">
                <a:latin typeface="Times New Roman" pitchFamily="18" charset="0"/>
                <a:cs typeface="Times New Roman" pitchFamily="18" charset="0"/>
              </a:rPr>
              <a:t>without stem and leaves but </a:t>
            </a:r>
            <a:r>
              <a:rPr lang="en-US" sz="1800" dirty="0" smtClean="0">
                <a:latin typeface="Times New Roman" pitchFamily="18" charset="0"/>
                <a:cs typeface="Times New Roman" pitchFamily="18" charset="0"/>
              </a:rPr>
              <a:t>thallus is </a:t>
            </a:r>
            <a:r>
              <a:rPr lang="en-US" sz="1800" dirty="0">
                <a:latin typeface="Times New Roman" pitchFamily="18" charset="0"/>
                <a:cs typeface="Times New Roman" pitchFamily="18" charset="0"/>
              </a:rPr>
              <a:t>differentiated into root </a:t>
            </a:r>
            <a:r>
              <a:rPr lang="en-US" sz="1800" dirty="0" smtClean="0">
                <a:latin typeface="Times New Roman" pitchFamily="18" charset="0"/>
                <a:cs typeface="Times New Roman" pitchFamily="18" charset="0"/>
              </a:rPr>
              <a:t>like rhizoids. </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Vascular tissue (xylem and phloem)are absent.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mode of nutrition is </a:t>
            </a:r>
            <a:r>
              <a:rPr lang="en-US" sz="1800" dirty="0" smtClean="0">
                <a:latin typeface="Times New Roman" pitchFamily="18" charset="0"/>
                <a:cs typeface="Times New Roman" pitchFamily="18" charset="0"/>
              </a:rPr>
              <a:t>autotrophic. </a:t>
            </a:r>
          </a:p>
          <a:p>
            <a:r>
              <a:rPr lang="en-US" sz="1800" dirty="0" smtClean="0">
                <a:latin typeface="Times New Roman" pitchFamily="18" charset="0"/>
                <a:cs typeface="Times New Roman" pitchFamily="18" charset="0"/>
              </a:rPr>
              <a:t>Bryophytes </a:t>
            </a:r>
            <a:r>
              <a:rPr lang="en-US" sz="1800" dirty="0">
                <a:latin typeface="Times New Roman" pitchFamily="18" charset="0"/>
                <a:cs typeface="Times New Roman" pitchFamily="18" charset="0"/>
              </a:rPr>
              <a:t>can reproduced by vegetative and a sexual </a:t>
            </a:r>
            <a:r>
              <a:rPr lang="en-US" sz="1800" dirty="0" smtClean="0">
                <a:latin typeface="Times New Roman" pitchFamily="18" charset="0"/>
                <a:cs typeface="Times New Roman" pitchFamily="18" charset="0"/>
              </a:rPr>
              <a:t>method.</a:t>
            </a:r>
          </a:p>
          <a:p>
            <a:r>
              <a:rPr lang="en-US" sz="1800" dirty="0" smtClean="0">
                <a:latin typeface="Times New Roman" pitchFamily="18" charset="0"/>
                <a:cs typeface="Times New Roman" pitchFamily="18" charset="0"/>
              </a:rPr>
              <a:t>male </a:t>
            </a:r>
            <a:r>
              <a:rPr lang="en-US" sz="1800" dirty="0">
                <a:latin typeface="Times New Roman" pitchFamily="18" charset="0"/>
                <a:cs typeface="Times New Roman" pitchFamily="18" charset="0"/>
              </a:rPr>
              <a:t>sex organ is known as </a:t>
            </a:r>
            <a:r>
              <a:rPr lang="en-US" sz="1800" dirty="0" smtClean="0">
                <a:latin typeface="Times New Roman" pitchFamily="18" charset="0"/>
                <a:cs typeface="Times New Roman" pitchFamily="18" charset="0"/>
              </a:rPr>
              <a:t>antheridium </a:t>
            </a:r>
            <a:r>
              <a:rPr lang="en-US" sz="1800" dirty="0">
                <a:latin typeface="Times New Roman" pitchFamily="18" charset="0"/>
                <a:cs typeface="Times New Roman" pitchFamily="18" charset="0"/>
              </a:rPr>
              <a:t>while female sex organ is known as </a:t>
            </a:r>
            <a:r>
              <a:rPr lang="en-US" sz="1800" dirty="0" smtClean="0">
                <a:latin typeface="Times New Roman" pitchFamily="18" charset="0"/>
                <a:cs typeface="Times New Roman" pitchFamily="18" charset="0"/>
              </a:rPr>
              <a:t>archigonium.</a:t>
            </a:r>
          </a:p>
          <a:p>
            <a:pPr marL="0" indent="0">
              <a:buNone/>
            </a:pPr>
            <a:r>
              <a:rPr lang="en-US" sz="1800" dirty="0" smtClean="0">
                <a:latin typeface="Times New Roman" pitchFamily="18" charset="0"/>
                <a:cs typeface="Times New Roman" pitchFamily="18" charset="0"/>
              </a:rPr>
              <a:t>E.g. </a:t>
            </a:r>
            <a:r>
              <a:rPr lang="en-US" sz="1800" i="1" dirty="0" smtClean="0">
                <a:latin typeface="Times New Roman" pitchFamily="18" charset="0"/>
                <a:cs typeface="Times New Roman" pitchFamily="18" charset="0"/>
              </a:rPr>
              <a:t>Riccia, Marchantia, Anthoceros, etc.</a:t>
            </a:r>
          </a:p>
        </p:txBody>
      </p:sp>
    </p:spTree>
    <p:extLst>
      <p:ext uri="{BB962C8B-B14F-4D97-AF65-F5344CB8AC3E}">
        <p14:creationId xmlns:p14="http://schemas.microsoft.com/office/powerpoint/2010/main" val="418986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normAutofit/>
          </a:bodyPr>
          <a:lstStyle/>
          <a:p>
            <a:pPr algn="l"/>
            <a:r>
              <a:rPr lang="en-US" sz="2000" b="1" dirty="0" smtClean="0">
                <a:latin typeface="Times New Roman" pitchFamily="18" charset="0"/>
                <a:cs typeface="Times New Roman" pitchFamily="18" charset="0"/>
              </a:rPr>
              <a:t>Pteridophytes:</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05001"/>
            <a:ext cx="8229600" cy="4221164"/>
          </a:xfrm>
        </p:spPr>
        <p:txBody>
          <a:bodyPr>
            <a:normAutofit/>
          </a:bodyPr>
          <a:lstStyle/>
          <a:p>
            <a:pPr marL="0" indent="0">
              <a:buNone/>
            </a:pPr>
            <a:r>
              <a:rPr lang="en-US" sz="1800" i="1" dirty="0" smtClean="0">
                <a:latin typeface="Times New Roman" pitchFamily="18" charset="0"/>
                <a:cs typeface="Times New Roman" pitchFamily="18" charset="0"/>
              </a:rPr>
              <a:t>              “Pteridophytes </a:t>
            </a:r>
            <a:r>
              <a:rPr lang="en-US" sz="1800" i="1" dirty="0">
                <a:latin typeface="Times New Roman" pitchFamily="18" charset="0"/>
                <a:cs typeface="Times New Roman" pitchFamily="18" charset="0"/>
              </a:rPr>
              <a:t>are vascular tissue that is xylem and phloem containing </a:t>
            </a:r>
            <a:r>
              <a:rPr lang="en-US" sz="1800" i="1" dirty="0" smtClean="0">
                <a:latin typeface="Times New Roman" pitchFamily="18" charset="0"/>
                <a:cs typeface="Times New Roman" pitchFamily="18" charset="0"/>
              </a:rPr>
              <a:t>cryptogames” </a:t>
            </a:r>
          </a:p>
          <a:p>
            <a:endParaRPr lang="en-US" sz="1800" i="1" dirty="0" smtClean="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a:t>
            </a:r>
            <a:r>
              <a:rPr lang="en-US" sz="1800" dirty="0" smtClean="0">
                <a:latin typeface="Times New Roman" pitchFamily="18" charset="0"/>
                <a:cs typeface="Times New Roman" pitchFamily="18" charset="0"/>
              </a:rPr>
              <a:t>hey </a:t>
            </a:r>
            <a:r>
              <a:rPr lang="en-US" sz="1800" dirty="0">
                <a:latin typeface="Times New Roman" pitchFamily="18" charset="0"/>
                <a:cs typeface="Times New Roman" pitchFamily="18" charset="0"/>
              </a:rPr>
              <a:t>are highly cryptogames most of the </a:t>
            </a:r>
            <a:r>
              <a:rPr lang="en-US" sz="1800" dirty="0" smtClean="0">
                <a:latin typeface="Times New Roman" pitchFamily="18" charset="0"/>
                <a:cs typeface="Times New Roman" pitchFamily="18" charset="0"/>
              </a:rPr>
              <a:t>terrestrial  (growing </a:t>
            </a:r>
            <a:r>
              <a:rPr lang="en-US" sz="1800" dirty="0">
                <a:latin typeface="Times New Roman" pitchFamily="18" charset="0"/>
                <a:cs typeface="Times New Roman" pitchFamily="18" charset="0"/>
              </a:rPr>
              <a:t>moist soil and shade </a:t>
            </a:r>
            <a:r>
              <a:rPr lang="en-US" sz="1800" dirty="0" smtClean="0">
                <a:latin typeface="Times New Roman" pitchFamily="18" charset="0"/>
                <a:cs typeface="Times New Roman" pitchFamily="18" charset="0"/>
              </a:rPr>
              <a:t>condition) </a:t>
            </a:r>
            <a:r>
              <a:rPr lang="en-US" sz="1800" dirty="0">
                <a:latin typeface="Times New Roman" pitchFamily="18" charset="0"/>
                <a:cs typeface="Times New Roman" pitchFamily="18" charset="0"/>
              </a:rPr>
              <a:t>but some are </a:t>
            </a:r>
            <a:r>
              <a:rPr lang="en-US" sz="1800" dirty="0" smtClean="0">
                <a:latin typeface="Times New Roman" pitchFamily="18" charset="0"/>
                <a:cs typeface="Times New Roman" pitchFamily="18" charset="0"/>
              </a:rPr>
              <a:t>aquatic.</a:t>
            </a:r>
          </a:p>
          <a:p>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a:t>
            </a:r>
            <a:r>
              <a:rPr lang="en-US" sz="1800" dirty="0" smtClean="0">
                <a:latin typeface="Times New Roman" pitchFamily="18" charset="0"/>
                <a:cs typeface="Times New Roman" pitchFamily="18" charset="0"/>
              </a:rPr>
              <a:t>he </a:t>
            </a:r>
            <a:r>
              <a:rPr lang="en-US" sz="1800" dirty="0">
                <a:latin typeface="Times New Roman" pitchFamily="18" charset="0"/>
                <a:cs typeface="Times New Roman" pitchFamily="18" charset="0"/>
              </a:rPr>
              <a:t>plant body is </a:t>
            </a:r>
            <a:r>
              <a:rPr lang="en-US" sz="1800" dirty="0" smtClean="0">
                <a:latin typeface="Times New Roman" pitchFamily="18" charset="0"/>
                <a:cs typeface="Times New Roman" pitchFamily="18" charset="0"/>
              </a:rPr>
              <a:t>sporophetic, well differentiated </a:t>
            </a:r>
            <a:r>
              <a:rPr lang="en-US" sz="1800" dirty="0">
                <a:latin typeface="Times New Roman" pitchFamily="18" charset="0"/>
                <a:cs typeface="Times New Roman" pitchFamily="18" charset="0"/>
              </a:rPr>
              <a:t>into </a:t>
            </a:r>
            <a:r>
              <a:rPr lang="en-US" sz="1800" dirty="0" smtClean="0">
                <a:latin typeface="Times New Roman" pitchFamily="18" charset="0"/>
                <a:cs typeface="Times New Roman" pitchFamily="18" charset="0"/>
              </a:rPr>
              <a:t>root, </a:t>
            </a:r>
            <a:r>
              <a:rPr lang="en-US" sz="1800" dirty="0">
                <a:latin typeface="Times New Roman" pitchFamily="18" charset="0"/>
                <a:cs typeface="Times New Roman" pitchFamily="18" charset="0"/>
              </a:rPr>
              <a:t>stem and </a:t>
            </a:r>
            <a:r>
              <a:rPr lang="en-US" sz="1800" dirty="0" smtClean="0">
                <a:latin typeface="Times New Roman" pitchFamily="18" charset="0"/>
                <a:cs typeface="Times New Roman" pitchFamily="18" charset="0"/>
              </a:rPr>
              <a:t>leaves.</a:t>
            </a:r>
          </a:p>
          <a:p>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a:t>
            </a:r>
            <a:r>
              <a:rPr lang="en-US" sz="1800" dirty="0" smtClean="0">
                <a:latin typeface="Times New Roman" pitchFamily="18" charset="0"/>
                <a:cs typeface="Times New Roman" pitchFamily="18" charset="0"/>
              </a:rPr>
              <a:t>he </a:t>
            </a:r>
            <a:r>
              <a:rPr lang="en-US" sz="1800" dirty="0">
                <a:latin typeface="Times New Roman" pitchFamily="18" charset="0"/>
                <a:cs typeface="Times New Roman" pitchFamily="18" charset="0"/>
              </a:rPr>
              <a:t>plant body </a:t>
            </a:r>
            <a:r>
              <a:rPr lang="en-US" sz="1800" dirty="0" smtClean="0">
                <a:latin typeface="Times New Roman" pitchFamily="18" charset="0"/>
                <a:cs typeface="Times New Roman" pitchFamily="18" charset="0"/>
              </a:rPr>
              <a:t>may be </a:t>
            </a:r>
            <a:r>
              <a:rPr lang="en-US" sz="1800" dirty="0">
                <a:latin typeface="Times New Roman" pitchFamily="18" charset="0"/>
                <a:cs typeface="Times New Roman" pitchFamily="18" charset="0"/>
              </a:rPr>
              <a:t>a small </a:t>
            </a:r>
            <a:r>
              <a:rPr lang="en-US" sz="1800" dirty="0" smtClean="0">
                <a:latin typeface="Times New Roman" pitchFamily="18" charset="0"/>
                <a:cs typeface="Times New Roman" pitchFamily="18" charset="0"/>
              </a:rPr>
              <a:t>to large </a:t>
            </a:r>
            <a:r>
              <a:rPr lang="en-US" sz="1800" dirty="0">
                <a:latin typeface="Times New Roman" pitchFamily="18" charset="0"/>
                <a:cs typeface="Times New Roman" pitchFamily="18" charset="0"/>
              </a:rPr>
              <a:t>tree like in </a:t>
            </a:r>
            <a:r>
              <a:rPr lang="en-US" sz="1800" dirty="0" smtClean="0">
                <a:latin typeface="Times New Roman" pitchFamily="18" charset="0"/>
                <a:cs typeface="Times New Roman" pitchFamily="18" charset="0"/>
              </a:rPr>
              <a:t>habits. </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Pteridophytes </a:t>
            </a:r>
            <a:r>
              <a:rPr lang="en-US" sz="1800" dirty="0">
                <a:latin typeface="Times New Roman" pitchFamily="18" charset="0"/>
                <a:cs typeface="Times New Roman" pitchFamily="18" charset="0"/>
              </a:rPr>
              <a:t>reproduced by </a:t>
            </a:r>
            <a:r>
              <a:rPr lang="en-US" sz="1800" dirty="0" smtClean="0">
                <a:latin typeface="Times New Roman" pitchFamily="18" charset="0"/>
                <a:cs typeface="Times New Roman" pitchFamily="18" charset="0"/>
              </a:rPr>
              <a:t>sexual, </a:t>
            </a:r>
            <a:r>
              <a:rPr lang="en-US" sz="1800" dirty="0">
                <a:latin typeface="Times New Roman" pitchFamily="18" charset="0"/>
                <a:cs typeface="Times New Roman" pitchFamily="18" charset="0"/>
              </a:rPr>
              <a:t>vegetative and a sexual </a:t>
            </a:r>
            <a:r>
              <a:rPr lang="en-US" sz="1800" dirty="0" smtClean="0">
                <a:latin typeface="Times New Roman" pitchFamily="18" charset="0"/>
                <a:cs typeface="Times New Roman" pitchFamily="18" charset="0"/>
              </a:rPr>
              <a:t>method.</a:t>
            </a:r>
          </a:p>
          <a:p>
            <a:r>
              <a:rPr lang="en-US" sz="1800" dirty="0" smtClean="0">
                <a:latin typeface="Times New Roman" pitchFamily="18" charset="0"/>
                <a:cs typeface="Times New Roman" pitchFamily="18" charset="0"/>
              </a:rPr>
              <a:t>Pteridophytes </a:t>
            </a:r>
            <a:r>
              <a:rPr lang="en-US" sz="1800" dirty="0">
                <a:latin typeface="Times New Roman" pitchFamily="18" charset="0"/>
                <a:cs typeface="Times New Roman" pitchFamily="18" charset="0"/>
              </a:rPr>
              <a:t>plant may be </a:t>
            </a:r>
            <a:r>
              <a:rPr lang="en-US" sz="1800" dirty="0" smtClean="0">
                <a:latin typeface="Times New Roman" pitchFamily="18" charset="0"/>
                <a:cs typeface="Times New Roman" pitchFamily="18" charset="0"/>
              </a:rPr>
              <a:t>homosporous </a:t>
            </a:r>
            <a:r>
              <a:rPr lang="en-US" sz="1800" dirty="0">
                <a:latin typeface="Times New Roman" pitchFamily="18" charset="0"/>
                <a:cs typeface="Times New Roman" pitchFamily="18" charset="0"/>
              </a:rPr>
              <a:t>or </a:t>
            </a:r>
            <a:r>
              <a:rPr lang="en-US" sz="1800" dirty="0" smtClean="0">
                <a:latin typeface="Times New Roman" pitchFamily="18" charset="0"/>
                <a:cs typeface="Times New Roman" pitchFamily="18" charset="0"/>
              </a:rPr>
              <a:t>heterosperous.</a:t>
            </a:r>
          </a:p>
          <a:p>
            <a:r>
              <a:rPr lang="en-US" sz="1800" dirty="0" smtClean="0">
                <a:latin typeface="Times New Roman" pitchFamily="18" charset="0"/>
                <a:cs typeface="Times New Roman" pitchFamily="18" charset="0"/>
              </a:rPr>
              <a:t> spores are microspore </a:t>
            </a:r>
            <a:r>
              <a:rPr lang="en-US" sz="1800" dirty="0">
                <a:latin typeface="Times New Roman" pitchFamily="18" charset="0"/>
                <a:cs typeface="Times New Roman" pitchFamily="18" charset="0"/>
              </a:rPr>
              <a:t>and </a:t>
            </a:r>
            <a:r>
              <a:rPr lang="en-US" sz="1800" dirty="0" smtClean="0">
                <a:latin typeface="Times New Roman" pitchFamily="18" charset="0"/>
                <a:cs typeface="Times New Roman" pitchFamily="18" charset="0"/>
              </a:rPr>
              <a:t>megaspore</a:t>
            </a:r>
            <a:endParaRPr lang="en-US" sz="1800" dirty="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600192344"/>
      </p:ext>
    </p:extLst>
  </p:cSld>
  <p:clrMapOvr>
    <a:masterClrMapping/>
  </p:clrMapOvr>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1109</TotalTime>
  <Words>1136</Words>
  <Application>Microsoft Office PowerPoint</Application>
  <PresentationFormat>On-screen Show (4:3)</PresentationFormat>
  <Paragraphs>134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Arts, Commerce and Science College, Alkuti Department of Botany F.Y.B.Sc. Botany ( CBCS)  Paper –I Semester -I Bo-111: Plant Life and Utilization I</vt:lpstr>
      <vt:lpstr>Credit–I Chapter-I Introduction  </vt:lpstr>
      <vt:lpstr> General Outline of Plant Kingdom</vt:lpstr>
      <vt:lpstr>  Cryptogams:                       The flowerless or non-flowering plants are called as "Cryptogams".</vt:lpstr>
      <vt:lpstr>PowerPoint Presentation</vt:lpstr>
      <vt:lpstr>Algae: </vt:lpstr>
      <vt:lpstr>Lichen : </vt:lpstr>
      <vt:lpstr>Higher Cryptogams ( Bryophytes and Pteridophytes)</vt:lpstr>
      <vt:lpstr>Pteridophytes:</vt:lpstr>
      <vt:lpstr>Phanerogams:     </vt:lpstr>
      <vt:lpstr>Angiosperm:</vt:lpstr>
      <vt:lpstr>Monocotyledon: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Botany</dc:creator>
  <cp:lastModifiedBy>Pravara Physics</cp:lastModifiedBy>
  <cp:revision>194</cp:revision>
  <dcterms:created xsi:type="dcterms:W3CDTF">2006-08-16T00:00:00Z</dcterms:created>
  <dcterms:modified xsi:type="dcterms:W3CDTF">2023-08-21T15:25:37Z</dcterms:modified>
</cp:coreProperties>
</file>