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82000" cy="2667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mr-IN" sz="4000" dirty="0" smtClean="0">
                <a:latin typeface="Kokila" pitchFamily="34" charset="0"/>
                <a:cs typeface="Kokila" pitchFamily="34" charset="0"/>
              </a:rPr>
              <a:t>लोकनेते डॉ. बाळासाहेब विखे पाटील</a:t>
            </a:r>
            <a:br>
              <a:rPr lang="mr-IN" sz="4000" dirty="0" smtClean="0">
                <a:latin typeface="Kokila" pitchFamily="34" charset="0"/>
                <a:cs typeface="Kokila" pitchFamily="34" charset="0"/>
              </a:rPr>
            </a:br>
            <a:r>
              <a:rPr lang="mr-IN" sz="4000" dirty="0" smtClean="0">
                <a:latin typeface="Kokila" pitchFamily="34" charset="0"/>
                <a:cs typeface="Kokila" pitchFamily="34" charset="0"/>
              </a:rPr>
              <a:t>(पद्मभूषण उपाधिने सन्मानित)</a:t>
            </a:r>
            <a:br>
              <a:rPr lang="mr-IN" sz="4000" dirty="0" smtClean="0">
                <a:latin typeface="Kokila" pitchFamily="34" charset="0"/>
                <a:cs typeface="Kokila" pitchFamily="34" charset="0"/>
              </a:rPr>
            </a:br>
            <a:r>
              <a:rPr lang="mr-IN" sz="4000" dirty="0" smtClean="0">
                <a:latin typeface="Kokila" pitchFamily="34" charset="0"/>
                <a:cs typeface="Kokila" pitchFamily="34" charset="0"/>
              </a:rPr>
              <a:t>प्रवरा ग्रामीण शिक्षण संस्थेचे, </a:t>
            </a:r>
            <a:br>
              <a:rPr lang="mr-IN" sz="4000" dirty="0" smtClean="0">
                <a:latin typeface="Kokila" pitchFamily="34" charset="0"/>
                <a:cs typeface="Kokila" pitchFamily="34" charset="0"/>
              </a:rPr>
            </a:br>
            <a:r>
              <a:rPr lang="mr-IN" sz="4000" dirty="0" smtClean="0">
                <a:latin typeface="Kokila" pitchFamily="34" charset="0"/>
                <a:cs typeface="Kokila" pitchFamily="34" charset="0"/>
              </a:rPr>
              <a:t>कला,वाणिज्य व विज्ञान महाविद्यालय,अळकुटी </a:t>
            </a:r>
            <a:endParaRPr lang="en-US" sz="4000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8153399" cy="2057400"/>
          </a:xfr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mr-IN" sz="3600" dirty="0" smtClean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विषय :- विपणन आणि विक्रयकला </a:t>
            </a:r>
          </a:p>
          <a:p>
            <a:pPr algn="ctr"/>
            <a:r>
              <a:rPr lang="mr-IN" sz="3600" dirty="0">
                <a:latin typeface="Kokila" pitchFamily="34" charset="0"/>
                <a:cs typeface="Kokila" pitchFamily="34" charset="0"/>
              </a:rPr>
              <a:t>वर्ग </a:t>
            </a:r>
            <a:r>
              <a:rPr lang="mr-IN" sz="3600" dirty="0" smtClean="0">
                <a:latin typeface="Kokila" pitchFamily="34" charset="0"/>
                <a:cs typeface="Kokila" pitchFamily="34" charset="0"/>
              </a:rPr>
              <a:t>:- एफ.वाय.बी.कॉम</a:t>
            </a:r>
            <a:endParaRPr lang="mr-IN" sz="3600" dirty="0">
              <a:effectLst/>
              <a:latin typeface="Kokila" pitchFamily="34" charset="0"/>
              <a:cs typeface="Kokila" pitchFamily="34" charset="0"/>
            </a:endParaRPr>
          </a:p>
          <a:p>
            <a:pPr algn="ctr"/>
            <a:r>
              <a:rPr lang="mr-IN" sz="3600" dirty="0" smtClean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सहा.प्रा. </a:t>
            </a:r>
            <a:r>
              <a:rPr lang="mr-IN" sz="3600" dirty="0" smtClean="0">
                <a:latin typeface="Kokila" pitchFamily="34" charset="0"/>
                <a:cs typeface="Kokila" pitchFamily="34" charset="0"/>
              </a:rPr>
              <a:t>श्री</a:t>
            </a:r>
            <a:r>
              <a:rPr lang="mr-IN" sz="3600" dirty="0">
                <a:latin typeface="Kokila" pitchFamily="34" charset="0"/>
                <a:cs typeface="Kokila" pitchFamily="34" charset="0"/>
              </a:rPr>
              <a:t>.</a:t>
            </a:r>
            <a:r>
              <a:rPr lang="mr-IN" sz="3600" dirty="0" smtClean="0">
                <a:solidFill>
                  <a:schemeClr val="tx1"/>
                </a:solidFill>
                <a:latin typeface="Kokila" pitchFamily="34" charset="0"/>
                <a:cs typeface="Kokila" pitchFamily="34" charset="0"/>
              </a:rPr>
              <a:t>माने एम.एन.</a:t>
            </a:r>
            <a:endParaRPr lang="en-US" sz="3600" dirty="0">
              <a:solidFill>
                <a:schemeClr val="tx1"/>
              </a:solidFill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49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1143000"/>
          </a:xfr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mr-IN" b="1" dirty="0" smtClean="0">
                <a:latin typeface="Kokila" pitchFamily="34" charset="0"/>
                <a:cs typeface="Kokila" pitchFamily="34" charset="0"/>
              </a:rPr>
              <a:t>बाजारपेठ व विपणनाची ओळख </a:t>
            </a:r>
            <a:endParaRPr lang="en-US" b="1" dirty="0"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685801"/>
            <a:ext cx="6777318" cy="1295399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mr-IN" sz="7200" dirty="0" smtClean="0">
                <a:latin typeface="Kokila" pitchFamily="34" charset="0"/>
                <a:cs typeface="Kokila" pitchFamily="34" charset="0"/>
              </a:rPr>
              <a:t>बाजारपेठ अर्थ व व्याख्या </a:t>
            </a:r>
            <a:r>
              <a:rPr lang="mr-IN" sz="7200" dirty="0" smtClean="0"/>
              <a:t> 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8001000" cy="2743200"/>
          </a:xfrm>
        </p:spPr>
        <p:txBody>
          <a:bodyPr>
            <a:noAutofit/>
          </a:bodyPr>
          <a:lstStyle/>
          <a:p>
            <a:pPr algn="l"/>
            <a:r>
              <a:rPr lang="mr-IN" sz="1800" b="1" dirty="0" smtClean="0">
                <a:latin typeface="Kokila" pitchFamily="34" charset="0"/>
                <a:cs typeface="Kokila" pitchFamily="34" charset="0"/>
              </a:rPr>
              <a:t>     “बाजारपेठ म्हणजे असे ठिकाण की जे जेथे विशिष्ट वस्तूच्या मालकी हक्काची अदलाबदल होते आणि ज्यामुळे माल प्रत्यक्षात एका ठिकाणाहून दुसर्‍या ठिकाणी पाठविला जातो.”</a:t>
            </a:r>
          </a:p>
          <a:p>
            <a:r>
              <a:rPr lang="mr-IN" sz="1800" b="1" dirty="0">
                <a:latin typeface="Kokila" pitchFamily="34" charset="0"/>
                <a:cs typeface="Kokila" pitchFamily="34" charset="0"/>
              </a:rPr>
              <a:t> </a:t>
            </a:r>
            <a:r>
              <a:rPr lang="mr-IN" sz="1800" b="1" dirty="0" smtClean="0">
                <a:latin typeface="Kokila" pitchFamily="34" charset="0"/>
                <a:cs typeface="Kokila" pitchFamily="34" charset="0"/>
              </a:rPr>
              <a:t>                                                                                                                         - क्लार्क</a:t>
            </a:r>
          </a:p>
          <a:p>
            <a:pPr algn="just"/>
            <a:r>
              <a:rPr lang="mr-IN" sz="1800" dirty="0" smtClean="0">
                <a:effectLst/>
                <a:latin typeface="Kokila" pitchFamily="34" charset="0"/>
                <a:cs typeface="Kokila" pitchFamily="34" charset="0"/>
              </a:rPr>
              <a:t>       आर्थिक </a:t>
            </a:r>
            <a:r>
              <a:rPr lang="mr-IN" sz="1800" dirty="0">
                <a:effectLst/>
                <a:latin typeface="Kokila" pitchFamily="34" charset="0"/>
                <a:cs typeface="Kokila" pitchFamily="34" charset="0"/>
              </a:rPr>
              <a:t>खरेदी-विक्रीचे व्यवहार ज्या ठिकाणी केले जातात असे ठिकाण. ‘खरेदी’ व ‘विक्री’ या संज्ञा अर्थशास्त्रीय परिभाषेत व्यापक अर्थाने वापरल्या जातात त्यांत भाडेखरेदीच्या तसेच उधारीच्या व वायदेबाजारातील व्यवहारांचाही अंतर्भाव होतो. अर्थशास्त्रात श्रमिकांची बाजारपेठ, चलन-बाजारपेठ, नवनिर्मित वस्तूंची बाजारपेठ, त्याचप्रमाणे जुन्यापुराण्या मोटारींची बाजारपेठ ह्या संज्ञा प्रचलित आहेत. या अर्थाने बाजारपेठेसाठी विवक्षित स्थळाची आवश्यकता नसते. या बाजारपेठेतील ग्राहक व विक्रेते प्रत्यक्ष संपर्कात येतीलच असेही नाही किंबहुना पुष्कळदा विक्रेता वा ग्राहक कोणीही विक्रेय वस्तू प्रत्यक्षात पाहिलेलीही नसते, तरीही त्यांच्यात त्या वस्तूचा व्यापार होतो.</a:t>
            </a:r>
            <a:endParaRPr lang="en-US" sz="1800" dirty="0"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15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48347"/>
            <a:ext cx="8762999" cy="4381053"/>
          </a:xfrm>
        </p:spPr>
        <p:txBody>
          <a:bodyPr numCol="1">
            <a:normAutofit fontScale="25000" lnSpcReduction="20000"/>
          </a:bodyPr>
          <a:lstStyle/>
          <a:p>
            <a:pPr marL="0" indent="0">
              <a:lnSpc>
                <a:spcPct val="270000"/>
              </a:lnSpc>
              <a:buNone/>
            </a:pPr>
            <a:r>
              <a:rPr lang="mr-IN" sz="5600" dirty="0" smtClean="0">
                <a:latin typeface="Kokila" pitchFamily="34" charset="0"/>
                <a:cs typeface="Kokila" pitchFamily="34" charset="0"/>
              </a:rPr>
              <a:t>अ)  भौगोलिकदृष्ट्या वर्गीकरण            1) 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स्थानिक </a:t>
            </a:r>
            <a:r>
              <a:rPr lang="mr-IN" sz="5600" dirty="0" smtClean="0">
                <a:latin typeface="Kokila" pitchFamily="34" charset="0"/>
                <a:cs typeface="Kokila" pitchFamily="34" charset="0"/>
              </a:rPr>
              <a:t>बाजारपेठ                    2) 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प्रादेशिक बाजारपेठ</a:t>
            </a:r>
            <a:r>
              <a:rPr lang="mr-IN" sz="5600" dirty="0" smtClean="0">
                <a:latin typeface="Kokila" pitchFamily="34" charset="0"/>
                <a:cs typeface="Kokila" pitchFamily="34" charset="0"/>
              </a:rPr>
              <a:t>                  3) 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राष्ट्रीय </a:t>
            </a:r>
            <a:r>
              <a:rPr lang="mr-IN" sz="5600" dirty="0" smtClean="0">
                <a:latin typeface="Kokila" pitchFamily="34" charset="0"/>
                <a:cs typeface="Kokila" pitchFamily="34" charset="0"/>
              </a:rPr>
              <a:t>बाजारपेठ                              4)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 जागतिक बाजारपेठ</a:t>
            </a:r>
            <a:endParaRPr lang="en-US" sz="5600" dirty="0">
              <a:latin typeface="Kokila" pitchFamily="34" charset="0"/>
              <a:cs typeface="Kokila" pitchFamily="34" charset="0"/>
            </a:endParaRPr>
          </a:p>
          <a:p>
            <a:pPr marL="0" indent="0">
              <a:lnSpc>
                <a:spcPct val="270000"/>
              </a:lnSpc>
              <a:buNone/>
            </a:pPr>
            <a:r>
              <a:rPr lang="mr-IN" sz="5600" dirty="0">
                <a:latin typeface="Kokila" pitchFamily="34" charset="0"/>
                <a:cs typeface="Kokila" pitchFamily="34" charset="0"/>
              </a:rPr>
              <a:t>ब</a:t>
            </a:r>
            <a:r>
              <a:rPr lang="mr-IN" sz="5600" dirty="0" smtClean="0">
                <a:latin typeface="Kokila" pitchFamily="34" charset="0"/>
                <a:cs typeface="Kokila" pitchFamily="34" charset="0"/>
              </a:rPr>
              <a:t>)  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व्यवहारानुसार </a:t>
            </a:r>
            <a:r>
              <a:rPr lang="mr-IN" sz="5600" dirty="0" smtClean="0">
                <a:latin typeface="Kokila" pitchFamily="34" charset="0"/>
                <a:cs typeface="Kokila" pitchFamily="34" charset="0"/>
              </a:rPr>
              <a:t>वर्गीकरण               1) 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रोखीच्या व्यवहारची बाजारपेठ </a:t>
            </a:r>
            <a:r>
              <a:rPr lang="mr-IN" sz="5600" dirty="0" smtClean="0">
                <a:latin typeface="Kokila" pitchFamily="34" charset="0"/>
                <a:cs typeface="Kokila" pitchFamily="34" charset="0"/>
              </a:rPr>
              <a:t>    2) 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वायदे बाजार </a:t>
            </a:r>
            <a:endParaRPr lang="mr-IN" sz="5600" dirty="0" smtClean="0">
              <a:latin typeface="Kokila" pitchFamily="34" charset="0"/>
              <a:cs typeface="Kokila" pitchFamily="34" charset="0"/>
            </a:endParaRPr>
          </a:p>
          <a:p>
            <a:pPr marL="0" indent="0">
              <a:lnSpc>
                <a:spcPct val="270000"/>
              </a:lnSpc>
              <a:buNone/>
            </a:pPr>
            <a:r>
              <a:rPr lang="mr-IN" sz="5600" dirty="0" smtClean="0">
                <a:latin typeface="Kokila" pitchFamily="34" charset="0"/>
                <a:cs typeface="Kokila" pitchFamily="34" charset="0"/>
              </a:rPr>
              <a:t>क)  प्रमाणानुसार वर्गीकरण                 1) घाऊक 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बाजार </a:t>
            </a:r>
            <a:r>
              <a:rPr lang="mr-IN" sz="5600" dirty="0" smtClean="0">
                <a:latin typeface="Kokila" pitchFamily="34" charset="0"/>
                <a:cs typeface="Kokila" pitchFamily="34" charset="0"/>
              </a:rPr>
              <a:t>                          2) किरकोळ </a:t>
            </a:r>
            <a:r>
              <a:rPr lang="mr-IN" sz="5600" dirty="0">
                <a:latin typeface="Kokila" pitchFamily="34" charset="0"/>
                <a:cs typeface="Kokila" pitchFamily="34" charset="0"/>
              </a:rPr>
              <a:t>बाजार </a:t>
            </a:r>
            <a:endParaRPr lang="mr-IN" sz="5600" dirty="0" smtClean="0">
              <a:latin typeface="Kokila" pitchFamily="34" charset="0"/>
              <a:cs typeface="Kokila" pitchFamily="34" charset="0"/>
            </a:endParaRPr>
          </a:p>
          <a:p>
            <a:pPr marL="0" indent="0">
              <a:lnSpc>
                <a:spcPct val="270000"/>
              </a:lnSpc>
              <a:buNone/>
            </a:pPr>
            <a:r>
              <a:rPr lang="mr-IN" sz="5600" dirty="0" smtClean="0">
                <a:latin typeface="Kokila" pitchFamily="34" charset="0"/>
                <a:cs typeface="Kokila" pitchFamily="34" charset="0"/>
              </a:rPr>
              <a:t>ड)  भांडवलानुसार वर्गीकरण               1)नाणेबाजार                                2) भागबाजार                           3) विदेशी चलनबाजर </a:t>
            </a:r>
            <a:endParaRPr lang="mr-IN" sz="5600" dirty="0">
              <a:latin typeface="Kokila" pitchFamily="34" charset="0"/>
              <a:cs typeface="Kokila" pitchFamily="34" charset="0"/>
            </a:endParaRPr>
          </a:p>
          <a:p>
            <a:pPr marL="0" indent="0">
              <a:lnSpc>
                <a:spcPct val="270000"/>
              </a:lnSpc>
              <a:buNone/>
            </a:pPr>
            <a:r>
              <a:rPr lang="mr-IN" sz="5600" dirty="0" smtClean="0">
                <a:latin typeface="Kokila" pitchFamily="34" charset="0"/>
                <a:cs typeface="Kokila" pitchFamily="34" charset="0"/>
              </a:rPr>
              <a:t>इ)  विक्रेत्यांच्या स्थितीवरून वर्गीकरण   1) प्राथमिक बाजारपेठ                   2) दुय्यम बाजारपेठ                    3) अंतिम बाजारपेठ </a:t>
            </a:r>
          </a:p>
          <a:p>
            <a:pPr marL="0" indent="0">
              <a:lnSpc>
                <a:spcPct val="270000"/>
              </a:lnSpc>
              <a:buNone/>
            </a:pPr>
            <a:r>
              <a:rPr lang="mr-IN" sz="5600" dirty="0" smtClean="0">
                <a:latin typeface="Kokila" pitchFamily="34" charset="0"/>
                <a:cs typeface="Kokila" pitchFamily="34" charset="0"/>
              </a:rPr>
              <a:t>ई)  घटनात्मक वर्गीकरण                     1) नियंत्रित बाजारपेठ                     2) संघटित बाजारपेठ </a:t>
            </a:r>
          </a:p>
          <a:p>
            <a:pPr marL="0" indent="0">
              <a:lnSpc>
                <a:spcPct val="270000"/>
              </a:lnSpc>
              <a:buNone/>
            </a:pPr>
            <a:r>
              <a:rPr lang="mr-IN" sz="5600" dirty="0">
                <a:latin typeface="Kokila" pitchFamily="34" charset="0"/>
                <a:cs typeface="Kokila" pitchFamily="34" charset="0"/>
              </a:rPr>
              <a:t>उ</a:t>
            </a:r>
            <a:r>
              <a:rPr lang="mr-IN" sz="5600" dirty="0" smtClean="0">
                <a:latin typeface="Kokila" pitchFamily="34" charset="0"/>
                <a:cs typeface="Kokila" pitchFamily="34" charset="0"/>
              </a:rPr>
              <a:t>)  मालानुसार वर्गीकरण                     1) कृषिपदार्थांच्या बाजारपेठा           2) उत्पादित वस्तूंच्या बाजारपेठा   3) सोने-चांदी बाजारपेठ</a:t>
            </a:r>
            <a:endParaRPr lang="mr-IN" sz="5600" dirty="0">
              <a:latin typeface="Kokila" pitchFamily="34" charset="0"/>
              <a:cs typeface="Kokila" pitchFamily="34" charset="0"/>
            </a:endParaRPr>
          </a:p>
          <a:p>
            <a:pPr marL="0" indent="0">
              <a:buNone/>
            </a:pPr>
            <a:endParaRPr lang="mr-IN" sz="1600" dirty="0" smtClean="0">
              <a:latin typeface="Kokila" pitchFamily="34" charset="0"/>
              <a:cs typeface="Kokila" pitchFamily="34" charset="0"/>
            </a:endParaRPr>
          </a:p>
          <a:p>
            <a:pPr marL="0" indent="0">
              <a:buNone/>
            </a:pPr>
            <a:r>
              <a:rPr lang="mr-IN" sz="1600" dirty="0" smtClean="0">
                <a:latin typeface="Kokila" pitchFamily="34" charset="0"/>
                <a:cs typeface="Kokila" pitchFamily="34" charset="0"/>
              </a:rPr>
              <a:t>       </a:t>
            </a:r>
          </a:p>
          <a:p>
            <a:pPr marL="0" indent="0">
              <a:buNone/>
            </a:pPr>
            <a:r>
              <a:rPr lang="mr-IN" sz="1600" dirty="0">
                <a:latin typeface="Kokila" pitchFamily="34" charset="0"/>
                <a:cs typeface="Kokila" pitchFamily="34" charset="0"/>
              </a:rPr>
              <a:t> </a:t>
            </a:r>
            <a:r>
              <a:rPr lang="mr-IN" sz="1600" dirty="0" smtClean="0">
                <a:latin typeface="Kokila" pitchFamily="34" charset="0"/>
                <a:cs typeface="Kokila" pitchFamily="34" charset="0"/>
              </a:rPr>
              <a:t>      </a:t>
            </a:r>
            <a:endParaRPr lang="en-US" sz="1600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mr-IN" b="1" dirty="0" smtClean="0">
                <a:latin typeface="Kokila" pitchFamily="34" charset="0"/>
                <a:cs typeface="Kokila" pitchFamily="34" charset="0"/>
              </a:rPr>
              <a:t>बाजारपेठांचे वर्गीकरण </a:t>
            </a:r>
            <a:endParaRPr lang="en-US" b="1" dirty="0"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2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3200" dirty="0" smtClean="0">
                <a:latin typeface="Kokila" pitchFamily="34" charset="0"/>
                <a:cs typeface="Kokila" pitchFamily="34" charset="0"/>
              </a:rPr>
              <a:t>विपणन : व्याख्या </a:t>
            </a:r>
          </a:p>
          <a:p>
            <a:pPr marL="0" indent="0" algn="just">
              <a:buNone/>
            </a:pPr>
            <a:r>
              <a:rPr lang="mr-IN" sz="3200" dirty="0">
                <a:latin typeface="Kokila" pitchFamily="34" charset="0"/>
                <a:cs typeface="Kokila" pitchFamily="34" charset="0"/>
              </a:rPr>
              <a:t> </a:t>
            </a:r>
            <a:r>
              <a:rPr lang="mr-IN" sz="3200" dirty="0" smtClean="0">
                <a:latin typeface="Kokila" pitchFamily="34" charset="0"/>
                <a:cs typeface="Kokila" pitchFamily="34" charset="0"/>
              </a:rPr>
              <a:t>     “विपणन म्हणजे विनिमय प्रक्रियेच्या माध्यमातून गरजा आणि आवश्यकतांची पूर्तता करण्याच्या दिशेने केलेली मानवी क्रिया होय.”</a:t>
            </a:r>
          </a:p>
          <a:p>
            <a:pPr marL="0" indent="0" algn="just">
              <a:buNone/>
            </a:pPr>
            <a:r>
              <a:rPr lang="mr-IN" sz="3200" dirty="0">
                <a:latin typeface="Kokila" pitchFamily="34" charset="0"/>
                <a:cs typeface="Kokila" pitchFamily="34" charset="0"/>
              </a:rPr>
              <a:t> </a:t>
            </a:r>
            <a:r>
              <a:rPr lang="mr-IN" sz="3200" dirty="0" smtClean="0">
                <a:latin typeface="Kokila" pitchFamily="34" charset="0"/>
                <a:cs typeface="Kokila" pitchFamily="34" charset="0"/>
              </a:rPr>
              <a:t>                                                                       - फिलिप कोटलर</a:t>
            </a:r>
            <a:endParaRPr lang="en-US" sz="3200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mr-IN" sz="4400" b="1" dirty="0" smtClean="0">
                <a:latin typeface="Kokila" pitchFamily="34" charset="0"/>
                <a:cs typeface="Kokila" pitchFamily="34" charset="0"/>
              </a:rPr>
              <a:t>विपणन संकल्पना : पारंपरिक व आधुनिक</a:t>
            </a:r>
            <a:endParaRPr lang="en-US" sz="4400" b="1" dirty="0"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0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mr-IN" dirty="0" smtClean="0">
                <a:latin typeface="Kokila" pitchFamily="34" charset="0"/>
                <a:cs typeface="Kokila" pitchFamily="34" charset="0"/>
              </a:rPr>
              <a:t>अ) समाजाच्या दृष्टीने विपनणाचे महत्व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mr-IN" dirty="0">
                <a:latin typeface="Kokila" pitchFamily="34" charset="0"/>
                <a:cs typeface="Kokila" pitchFamily="34" charset="0"/>
              </a:rPr>
              <a:t>ब</a:t>
            </a:r>
            <a:r>
              <a:rPr lang="mr-IN" dirty="0" smtClean="0">
                <a:latin typeface="Kokila" pitchFamily="34" charset="0"/>
                <a:cs typeface="Kokila" pitchFamily="34" charset="0"/>
              </a:rPr>
              <a:t>) ग्राहकांच्या </a:t>
            </a:r>
            <a:r>
              <a:rPr lang="mr-IN" dirty="0">
                <a:latin typeface="Kokila" pitchFamily="34" charset="0"/>
                <a:cs typeface="Kokila" pitchFamily="34" charset="0"/>
              </a:rPr>
              <a:t>दृष्टीने विपनणाचे महत्व </a:t>
            </a:r>
            <a:endParaRPr lang="mr-IN" dirty="0" smtClean="0">
              <a:latin typeface="Kokila" pitchFamily="34" charset="0"/>
              <a:cs typeface="Kokila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mr-IN" dirty="0">
                <a:latin typeface="Kokila" pitchFamily="34" charset="0"/>
                <a:cs typeface="Kokila" pitchFamily="34" charset="0"/>
              </a:rPr>
              <a:t>क</a:t>
            </a:r>
            <a:r>
              <a:rPr lang="mr-IN" dirty="0" smtClean="0">
                <a:latin typeface="Kokila" pitchFamily="34" charset="0"/>
                <a:cs typeface="Kokila" pitchFamily="34" charset="0"/>
              </a:rPr>
              <a:t>) उत्पादकांच्या </a:t>
            </a:r>
            <a:r>
              <a:rPr lang="mr-IN" dirty="0">
                <a:latin typeface="Kokila" pitchFamily="34" charset="0"/>
                <a:cs typeface="Kokila" pitchFamily="34" charset="0"/>
              </a:rPr>
              <a:t>दृष्टीने विपनणाचे महत्व </a:t>
            </a:r>
            <a:endParaRPr lang="mr-IN" dirty="0" smtClean="0">
              <a:latin typeface="Kokila" pitchFamily="34" charset="0"/>
              <a:cs typeface="Kokila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mr-IN" dirty="0">
                <a:latin typeface="Kokila" pitchFamily="34" charset="0"/>
                <a:cs typeface="Kokila" pitchFamily="34" charset="0"/>
              </a:rPr>
              <a:t>ड</a:t>
            </a:r>
            <a:r>
              <a:rPr lang="mr-IN" dirty="0" smtClean="0">
                <a:latin typeface="Kokila" pitchFamily="34" charset="0"/>
                <a:cs typeface="Kokila" pitchFamily="34" charset="0"/>
              </a:rPr>
              <a:t>) मध्यस्थांच्या </a:t>
            </a:r>
            <a:r>
              <a:rPr lang="mr-IN" dirty="0">
                <a:latin typeface="Kokila" pitchFamily="34" charset="0"/>
                <a:cs typeface="Kokila" pitchFamily="34" charset="0"/>
              </a:rPr>
              <a:t>दृष्टीने विपनणाचे महत्व </a:t>
            </a:r>
            <a:endParaRPr lang="en-US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mr-IN" b="1" dirty="0">
                <a:latin typeface="Kokila" pitchFamily="34" charset="0"/>
                <a:cs typeface="Kokila" pitchFamily="34" charset="0"/>
              </a:rPr>
              <a:t>विपनणाचे </a:t>
            </a:r>
            <a:r>
              <a:rPr lang="mr-IN" b="1" dirty="0" smtClean="0">
                <a:latin typeface="Kokila" pitchFamily="34" charset="0"/>
                <a:cs typeface="Kokila" pitchFamily="34" charset="0"/>
              </a:rPr>
              <a:t>महत्व </a:t>
            </a:r>
            <a:endParaRPr lang="en-US" b="1" dirty="0"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42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3923853"/>
          </a:xfrm>
        </p:spPr>
        <p:txBody>
          <a:bodyPr>
            <a:no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mr-IN" sz="3200" dirty="0" smtClean="0">
                <a:latin typeface="Kokila" pitchFamily="34" charset="0"/>
                <a:cs typeface="Kokila" pitchFamily="34" charset="0"/>
              </a:rPr>
              <a:t>अ) पणन किंवा विनिमय कार्ये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mr-IN" sz="3200" dirty="0">
                <a:latin typeface="Kokila" pitchFamily="34" charset="0"/>
                <a:cs typeface="Kokila" pitchFamily="34" charset="0"/>
              </a:rPr>
              <a:t>ब</a:t>
            </a:r>
            <a:r>
              <a:rPr lang="mr-IN" sz="3200" dirty="0" smtClean="0">
                <a:latin typeface="Kokila" pitchFamily="34" charset="0"/>
                <a:cs typeface="Kokila" pitchFamily="34" charset="0"/>
              </a:rPr>
              <a:t>) वितरण किंवा पुरवठा कार्ये 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mr-IN" sz="3200" dirty="0" smtClean="0">
                <a:latin typeface="Kokila" pitchFamily="34" charset="0"/>
                <a:cs typeface="Kokila" pitchFamily="34" charset="0"/>
              </a:rPr>
              <a:t>क) साहाय्यक किंवा पूरक कार्ये</a:t>
            </a:r>
            <a:endParaRPr lang="en-US" sz="3200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mr-IN" b="1" dirty="0" smtClean="0">
                <a:latin typeface="Kokila" pitchFamily="34" charset="0"/>
                <a:cs typeface="Kokila" pitchFamily="34" charset="0"/>
              </a:rPr>
              <a:t>विपणनाची कार्ये</a:t>
            </a:r>
            <a:endParaRPr lang="en-US" b="1" dirty="0">
              <a:latin typeface="Kokila" pitchFamily="34" charset="0"/>
              <a:cs typeface="Kokil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21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mr-IN" sz="7200" dirty="0" smtClean="0">
                <a:latin typeface="Kokila" pitchFamily="34" charset="0"/>
                <a:cs typeface="Kokila" pitchFamily="34" charset="0"/>
              </a:rPr>
              <a:t>*धन्यवाद*</a:t>
            </a:r>
            <a:endParaRPr lang="en-US" sz="7200" dirty="0">
              <a:latin typeface="Kokila" pitchFamily="34" charset="0"/>
              <a:cs typeface="Kokil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7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335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Hardcover</vt:lpstr>
      <vt:lpstr>लोकनेते डॉ. बाळासाहेब विखे पाटील (पद्मभूषण उपाधिने सन्मानित) प्रवरा ग्रामीण शिक्षण संस्थेचे,  कला,वाणिज्य व विज्ञान महाविद्यालय,अळकुटी </vt:lpstr>
      <vt:lpstr>बाजारपेठ व विपणनाची ओळख </vt:lpstr>
      <vt:lpstr>बाजारपेठ अर्थ व व्याख्या  </vt:lpstr>
      <vt:lpstr>बाजारपेठांचे वर्गीकरण </vt:lpstr>
      <vt:lpstr>विपणन संकल्पना : पारंपरिक व आधुनिक</vt:lpstr>
      <vt:lpstr>विपनणाचे महत्व </vt:lpstr>
      <vt:lpstr>विपणनाची कार्ये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लोकनेते डॉ. बाळासाहेब विखे पाटील (पद्मभूषण उपाधीने सन्मानित) प्रवरा ग्रामीण शिक्षण संस्थेचे,  कला,वाणिज्य व विज्ञान महाविद्यालय,अळकुटी </dc:title>
  <dc:creator>sai</dc:creator>
  <cp:lastModifiedBy>sai</cp:lastModifiedBy>
  <cp:revision>19</cp:revision>
  <dcterms:created xsi:type="dcterms:W3CDTF">2006-08-16T00:00:00Z</dcterms:created>
  <dcterms:modified xsi:type="dcterms:W3CDTF">2023-08-24T06:57:34Z</dcterms:modified>
</cp:coreProperties>
</file>