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5" r:id="rId2"/>
    <p:sldId id="272" r:id="rId3"/>
    <p:sldId id="273" r:id="rId4"/>
    <p:sldId id="276" r:id="rId5"/>
    <p:sldId id="257" r:id="rId6"/>
    <p:sldId id="258" r:id="rId7"/>
    <p:sldId id="260" r:id="rId8"/>
    <p:sldId id="259" r:id="rId9"/>
    <p:sldId id="261" r:id="rId10"/>
    <p:sldId id="262" r:id="rId11"/>
    <p:sldId id="264" r:id="rId12"/>
    <p:sldId id="265" r:id="rId13"/>
    <p:sldId id="266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223" y="2057400"/>
            <a:ext cx="7239000" cy="381000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en-US" sz="1800" dirty="0" err="1" smtClean="0">
                <a:solidFill>
                  <a:srgbClr val="002060"/>
                </a:solidFill>
              </a:rPr>
              <a:t>Loknete</a:t>
            </a:r>
            <a:r>
              <a:rPr lang="en-US" sz="1800" dirty="0" smtClean="0">
                <a:solidFill>
                  <a:srgbClr val="002060"/>
                </a:solidFill>
              </a:rPr>
              <a:t> Dr. </a:t>
            </a:r>
            <a:r>
              <a:rPr lang="en-US" sz="1800" dirty="0" err="1" smtClean="0">
                <a:solidFill>
                  <a:srgbClr val="002060"/>
                </a:solidFill>
              </a:rPr>
              <a:t>Balasaheb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</a:rPr>
              <a:t>vikhe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</a:rPr>
              <a:t>patil</a:t>
            </a:r>
            <a:r>
              <a:rPr lang="en-US" sz="1800" dirty="0" smtClean="0">
                <a:solidFill>
                  <a:srgbClr val="002060"/>
                </a:solidFill>
              </a:rPr>
              <a:t/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(</a:t>
            </a:r>
            <a:r>
              <a:rPr lang="en-US" sz="1800" dirty="0" err="1" smtClean="0">
                <a:solidFill>
                  <a:srgbClr val="002060"/>
                </a:solidFill>
              </a:rPr>
              <a:t>padmabhushan</a:t>
            </a:r>
            <a:r>
              <a:rPr lang="en-US" sz="1800" dirty="0" smtClean="0">
                <a:solidFill>
                  <a:srgbClr val="002060"/>
                </a:solidFill>
              </a:rPr>
              <a:t> awardee)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Pravara rural education society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arts, commerce &amp; science college,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alkuti</a:t>
            </a:r>
            <a:endParaRPr lang="en-US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7239000" cy="3886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endParaRPr lang="en-US" dirty="0" smtClean="0"/>
          </a:p>
          <a:p>
            <a:pPr marL="0" indent="0" algn="ctr">
              <a:lnSpc>
                <a:spcPct val="250000"/>
              </a:lnSpc>
              <a:buNone/>
            </a:pPr>
            <a:r>
              <a:rPr lang="en-US" sz="3000" b="1" dirty="0" smtClean="0">
                <a:solidFill>
                  <a:schemeClr val="accent3"/>
                </a:solidFill>
                <a:latin typeface="Rockwell Extra Bold" pitchFamily="18" charset="0"/>
              </a:rPr>
              <a:t>Department of Physics</a:t>
            </a:r>
          </a:p>
          <a:p>
            <a:pPr marL="0" indent="0" algn="ctr">
              <a:lnSpc>
                <a:spcPct val="250000"/>
              </a:lnSpc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Berlin Sans FB Demi" pitchFamily="34" charset="0"/>
              </a:rPr>
              <a:t>Subject:- Electricity &amp; Magnetism</a:t>
            </a:r>
          </a:p>
          <a:p>
            <a:pPr marL="0" indent="0" algn="ctr">
              <a:lnSpc>
                <a:spcPct val="250000"/>
              </a:lnSpc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oper Black" pitchFamily="18" charset="0"/>
              </a:rPr>
              <a:t>Topic:- Electrostatics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4" name="Picture 3" descr="C:\Users\Admin\AppData\Local\Microsoft\Windows\INetCache\Content.Word\IMG_20200908_08001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1285875" cy="1143000"/>
          </a:xfrm>
          <a:prstGeom prst="ellipse">
            <a:avLst/>
          </a:prstGeom>
          <a:ln w="63500" cap="rnd">
            <a:solidFill>
              <a:schemeClr val="accent6">
                <a:lumMod val="60000"/>
                <a:lumOff val="40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 descr="Padmashri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60375"/>
            <a:ext cx="1371600" cy="1063625"/>
          </a:xfrm>
          <a:prstGeom prst="ellipse">
            <a:avLst/>
          </a:prstGeom>
          <a:ln w="63500" cap="rnd">
            <a:solidFill>
              <a:schemeClr val="accent6">
                <a:lumMod val="60000"/>
                <a:lumOff val="40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98543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The Electric Field&#10;Due to a Point Charge&#10;Coulomb's law says&#10;... which tells us the electric field due to a point charge q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7924800" cy="65532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Electric Flux &#10;We define the electric flux , &#10;of the electric field E, &#10;through the surface A, as: &#10; = E . A &#10;Where: &#10;A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7848600" cy="65532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Electric Flux &#10;Here the flux is &#10; = E · A &#10;You can think of the flux through some surface as a measure of &#10;the number of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7848600" cy="66294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Gauss’s Theorem: The surface integral of the electric field intensity over any closed hypothetical surface (called Gaussi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7924800" cy="65532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0"/>
            <a:ext cx="39624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uhaus 93" pitchFamily="82" charset="0"/>
              </a:rPr>
              <a:t>Thank You</a:t>
            </a:r>
            <a:endParaRPr lang="en-US" sz="4800" b="1" dirty="0">
              <a:ln w="11430"/>
              <a:solidFill>
                <a:srgbClr val="00206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210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C -0.0118 -0.00648 -0.02413 -0.00995 -0.03593 -0.01597 C -0.04444 -0.02037 -0.05034 -0.02546 -0.05954 -0.02847 C -0.06597 -0.03426 -0.071 -0.03727 -0.07847 -0.03958 C -0.08524 -0.0456 -0.09236 -0.05046 -0.10017 -0.05393 C -0.10625 -0.05972 -0.11284 -0.06273 -0.11909 -0.06829 C -0.12916 -0.07708 -0.13854 -0.08657 -0.14878 -0.09375 C -0.15329 -0.10116 -0.15711 -0.10532 -0.16319 -0.11111 C -0.16701 -0.11481 -0.175 -0.12222 -0.175 -0.12222 C -0.18142 -0.13449 -0.17256 -0.11805 -0.18819 -0.13819 C -0.19375 -0.14537 -0.19756 -0.15393 -0.20364 -0.16042 C -0.2059 -0.16643 -0.20989 -0.17569 -0.2144 -0.17778 C -0.22118 -0.18704 -0.22517 -0.19467 -0.23333 -0.2 C -0.24288 -0.21713 -0.23159 -0.19907 -0.24045 -0.20787 C -0.24548 -0.21273 -0.2467 -0.21643 -0.25243 -0.21898 C -0.25746 -0.22592 -0.25868 -0.22639 -0.26545 -0.22847 C -0.27065 -0.23518 -0.27413 -0.23518 -0.28107 -0.23958 C -0.28819 -0.24444 -0.29461 -0.24884 -0.30243 -0.25231 C -0.30711 -0.25185 -0.31215 -0.25255 -0.31666 -0.25069 C -0.32048 -0.24907 -0.32395 -0.23958 -0.3276 -0.23657 C -0.33506 -0.22338 -0.34722 -0.21389 -0.3559 -0.20162 C -0.36093 -0.19467 -0.36302 -0.1868 -0.36927 -0.18102 C -0.37065 -0.17292 -0.37309 -0.16921 -0.3776 -0.16342 C -0.38107 -0.14792 -0.38975 -0.13264 -0.39635 -0.11898 C -0.39739 -0.11088 -0.39704 -0.1088 -0.4 -0.10162 C -0.40243 -0.09606 -0.40711 -0.08565 -0.40711 -0.08565 C -0.41128 -0.06736 -0.41805 -0.05023 -0.42152 -0.03171 C -0.425 -0.01134 -0.42881 0.01574 -0.43454 0.03495 C -0.44045 0.08195 -0.43888 0.06019 -0.44062 0.1 C -0.43923 0.21921 -0.44895 0.17153 -0.42864 0.22708 C -0.42447 0.23773 -0.42899 0.23264 -0.42256 0.2382 C -0.41979 0.25232 -0.41336 0.25995 -0.40711 0.27153 C -0.40173 0.28148 -0.3967 0.29283 -0.39184 0.30324 C -0.38975 0.30695 -0.3868 0.30926 -0.38472 0.31273 C -0.36944 0.3375 -0.35364 0.3625 -0.33454 0.38264 C -0.31024 0.40833 -0.33385 0.38009 -0.31805 0.39838 C -0.3144 0.40255 -0.31059 0.40648 -0.30711 0.41111 C -0.30555 0.41343 -0.30434 0.41667 -0.30243 0.41898 C -0.29861 0.42361 -0.29131 0.42824 -0.2868 0.43171 C -0.2776 0.43935 -0.27065 0.4456 -0.2618 0.45232 C -0.24444 0.46528 -0.22934 0.48056 -0.20954 0.48727 C -0.19253 0.50347 -0.17256 0.50995 -0.1526 0.51736 C -0.14097 0.52176 -0.15034 0.52292 -0.13211 0.52708 C -0.10746 0.53287 -0.08333 0.54398 -0.05833 0.54931 C -0.04739 0.55162 -0.02256 0.5544 -0.01302 0.55556 C 0.03473 0.55486 0.07935 0.55995 0.125 0.54445 C 0.15487 0.52199 0.11337 0.55139 0.14167 0.53658 C 0.1441 0.53519 0.14619 0.53148 0.14862 0.53009 C 0.15313 0.52755 0.15851 0.52732 0.16303 0.52546 C 0.17414 0.51528 0.18646 0.51042 0.19862 0.50324 C 0.21962 0.4912 0.23941 0.48033 0.25834 0.46343 C 0.26667 0.45579 0.2599 0.46574 0.26789 0.45556 C 0.28039 0.44005 0.29237 0.42338 0.30365 0.40625 C 0.30764 0.4 0.31112 0.39306 0.31546 0.38727 C 0.31858 0.3831 0.32483 0.37454 0.32483 0.37454 C 0.32813 0.36458 0.33195 0.36065 0.3382 0.35394 C 0.34549 0.3375 0.35209 0.32292 0.35712 0.30486 C 0.36164 0.2882 0.3632 0.27107 0.36667 0.25394 C 0.37171 0.22963 0.37691 0.20463 0.38334 0.18102 C 0.38698 0.13658 0.38785 0.08982 0.39514 0.04607 C 0.39445 -0.01111 0.39445 -0.06829 0.39289 -0.12546 C 0.39289 -0.12778 0.39063 -0.1294 0.39046 -0.13171 C 0.38733 -0.15185 0.38664 -0.17824 0.375 -0.19375 C 0.36355 -0.22523 0.34115 -0.25625 0.31789 -0.27292 C 0.30973 -0.2787 0.30087 -0.28148 0.29289 -0.28727 C 0.27848 -0.29768 0.26407 -0.31273 0.24757 -0.31597 C 0.2316 -0.32847 0.21233 -0.33773 0.1941 -0.3412 C 0.18542 -0.34861 0.19375 -0.34282 0.175 -0.34606 C 0.11389 -0.35694 0.17917 -0.34861 0.11789 -0.35555 C 0.0875 -0.35509 0.05764 -0.35486 0.02726 -0.35393 C -0.00138 -0.35301 -0.03541 -0.33958 -0.06302 -0.33009 C -0.07274 -0.32199 -0.07135 -0.30532 -0.07743 -0.29375 C -0.07881 -0.28495 -0.0802 -0.27639 -0.08333 -0.26829 C -0.08628 -0.22454 -0.08854 -0.17893 -0.06909 -0.14282 C -0.06649 -0.13264 -0.06163 -0.12014 -0.05486 -0.11435 C -0.05017 -0.10486 -0.04288 -0.09745 -0.03593 -0.09213 C -0.03159 -0.08912 -0.02256 -0.08565 -0.02256 -0.08565 C -0.01684 -0.08079 -0.01006 -0.07847 -0.00347 -0.07616 C 0.00348 -0.07384 0.00087 -0.07662 0.00365 -0.07292 L -4.72222E-6 -4.44444E-6 Z " pathEditMode="relative" ptsTypes="ffffffffffffffffffffffffffffffffffffffffffffffffffffffffffffffffffffffffffffffA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Lecture 2 &#10;Electrostatics &#10;• Electrostatics is the branch of &#10;electromagnetics dealing with the effects &#10;of electric charg..."/>
          <p:cNvPicPr>
            <a:picLocks noChangeAspect="1" noChangeArrowheads="1"/>
          </p:cNvPicPr>
          <p:nvPr/>
        </p:nvPicPr>
        <p:blipFill rotWithShape="1">
          <a:blip r:embed="rId2"/>
          <a:srcRect t="8333" b="8333"/>
          <a:stretch/>
        </p:blipFill>
        <p:spPr bwMode="auto">
          <a:xfrm>
            <a:off x="76200" y="76200"/>
            <a:ext cx="8001000" cy="67056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Lecture 2 &#10;Electric Charge &#10;• Electrical phenomena caused by friction are &#10;part of our everyday lives, and can be &#10;underst..."/>
          <p:cNvPicPr>
            <a:picLocks noChangeAspect="1" noChangeArrowheads="1"/>
          </p:cNvPicPr>
          <p:nvPr/>
        </p:nvPicPr>
        <p:blipFill rotWithShape="1">
          <a:blip r:embed="rId2"/>
          <a:srcRect t="7762" b="7762"/>
          <a:stretch/>
        </p:blipFill>
        <p:spPr bwMode="auto">
          <a:xfrm>
            <a:off x="76200" y="76200"/>
            <a:ext cx="8077200" cy="67056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https://image3.slideserve.com/5837168/coulomb-s-law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76200"/>
            <a:ext cx="8077200" cy="67056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227688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image3.slideserve.com/5837168/coulomb-s-law-cont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76200"/>
            <a:ext cx="8001000" cy="67056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image3.slideserve.com/5837168/the-superposition-principle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7924800" cy="66294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image3.slideserve.com/5837168/superposition-principle-example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7924800" cy="65532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image.slideserve.com/230631/electric-fields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7924800" cy="65532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image.slideserve.com/230631/electric-field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52400"/>
            <a:ext cx="8001000" cy="65532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</TotalTime>
  <Words>19</Words>
  <Application>Microsoft Office PowerPoint</Application>
  <PresentationFormat>On-screen Show (4:3)</PresentationFormat>
  <Paragraphs>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Opulent</vt:lpstr>
      <vt:lpstr>Loknete Dr. Balasaheb vikhe patil (padmabhushan awardee) Pravara rural education society arts, commerce &amp; science college, alkuti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Aarya</dc:creator>
  <cp:lastModifiedBy>Pravara Physics</cp:lastModifiedBy>
  <cp:revision>27</cp:revision>
  <dcterms:created xsi:type="dcterms:W3CDTF">2006-08-16T00:00:00Z</dcterms:created>
  <dcterms:modified xsi:type="dcterms:W3CDTF">2023-08-21T13:58:05Z</dcterms:modified>
</cp:coreProperties>
</file>