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notesMasterIdLst>
    <p:notesMasterId r:id="rId18"/>
  </p:notesMasterIdLst>
  <p:sldIdLst>
    <p:sldId id="256" r:id="rId2"/>
    <p:sldId id="266" r:id="rId3"/>
    <p:sldId id="279" r:id="rId4"/>
    <p:sldId id="258" r:id="rId5"/>
    <p:sldId id="259" r:id="rId6"/>
    <p:sldId id="280" r:id="rId7"/>
    <p:sldId id="293" r:id="rId8"/>
    <p:sldId id="262" r:id="rId9"/>
    <p:sldId id="281" r:id="rId10"/>
    <p:sldId id="261" r:id="rId11"/>
    <p:sldId id="288" r:id="rId12"/>
    <p:sldId id="294" r:id="rId13"/>
    <p:sldId id="289" r:id="rId14"/>
    <p:sldId id="263" r:id="rId15"/>
    <p:sldId id="269" r:id="rId16"/>
    <p:sldId id="274"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19" autoAdjust="0"/>
    <p:restoredTop sz="96975" autoAdjust="0"/>
  </p:normalViewPr>
  <p:slideViewPr>
    <p:cSldViewPr>
      <p:cViewPr>
        <p:scale>
          <a:sx n="80" d="100"/>
          <a:sy n="80" d="100"/>
        </p:scale>
        <p:origin x="-1068" y="114"/>
      </p:cViewPr>
      <p:guideLst>
        <p:guide orient="horz" pos="2160"/>
        <p:guide pos="2880"/>
      </p:guideLst>
    </p:cSldViewPr>
  </p:slideViewPr>
  <p:outlineViewPr>
    <p:cViewPr>
      <p:scale>
        <a:sx n="33" d="100"/>
        <a:sy n="33" d="100"/>
      </p:scale>
      <p:origin x="258" y="124842"/>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9289DE0-BDD3-4C6C-8B58-CB67FF5E3740}" type="datetimeFigureOut">
              <a:rPr lang="en-US" smtClean="0"/>
              <a:pPr/>
              <a:t>01/01/2008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8747A30-C770-4851-9BAC-EB26591403BF}" type="slidenum">
              <a:rPr lang="en-US" smtClean="0"/>
              <a:pPr/>
              <a:t>‹#›</a:t>
            </a:fld>
            <a:endParaRPr lang="en-US"/>
          </a:p>
        </p:txBody>
      </p:sp>
    </p:spTree>
    <p:extLst>
      <p:ext uri="{BB962C8B-B14F-4D97-AF65-F5344CB8AC3E}">
        <p14:creationId xmlns:p14="http://schemas.microsoft.com/office/powerpoint/2010/main" xmlns="" val="138464823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8747A30-C770-4851-9BAC-EB26591403BF}" type="slidenum">
              <a:rPr lang="en-US" smtClean="0"/>
              <a:pPr/>
              <a:t>5</a:t>
            </a:fld>
            <a:endParaRPr lang="en-US"/>
          </a:p>
        </p:txBody>
      </p:sp>
    </p:spTree>
    <p:extLst>
      <p:ext uri="{BB962C8B-B14F-4D97-AF65-F5344CB8AC3E}">
        <p14:creationId xmlns:p14="http://schemas.microsoft.com/office/powerpoint/2010/main" xmlns="" val="37566441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lnSpc>
                <a:spcPct val="107000"/>
              </a:lnSpc>
              <a:spcBef>
                <a:spcPts val="0"/>
              </a:spcBef>
              <a:spcAft>
                <a:spcPts val="800"/>
              </a:spcAft>
            </a:pPr>
            <a:endParaRPr lang="en-US" sz="1200" dirty="0" smtClean="0">
              <a:effectLst/>
              <a:latin typeface="+mn-lt"/>
              <a:ea typeface="Times New Roman"/>
              <a:cs typeface="Mangal"/>
            </a:endParaRPr>
          </a:p>
          <a:p>
            <a:endParaRPr lang="en-US" dirty="0"/>
          </a:p>
        </p:txBody>
      </p:sp>
      <p:sp>
        <p:nvSpPr>
          <p:cNvPr id="4" name="Slide Number Placeholder 3"/>
          <p:cNvSpPr>
            <a:spLocks noGrp="1"/>
          </p:cNvSpPr>
          <p:nvPr>
            <p:ph type="sldNum" sz="quarter" idx="10"/>
          </p:nvPr>
        </p:nvSpPr>
        <p:spPr/>
        <p:txBody>
          <a:bodyPr/>
          <a:lstStyle/>
          <a:p>
            <a:fld id="{78747A30-C770-4851-9BAC-EB26591403BF}" type="slidenum">
              <a:rPr lang="en-US" smtClean="0"/>
              <a:pPr/>
              <a:t>10</a:t>
            </a:fld>
            <a:endParaRPr lang="en-US"/>
          </a:p>
        </p:txBody>
      </p:sp>
    </p:spTree>
    <p:extLst>
      <p:ext uri="{BB962C8B-B14F-4D97-AF65-F5344CB8AC3E}">
        <p14:creationId xmlns:p14="http://schemas.microsoft.com/office/powerpoint/2010/main" xmlns="" val="279829808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8747A30-C770-4851-9BAC-EB26591403BF}" type="slidenum">
              <a:rPr lang="en-US" smtClean="0"/>
              <a:pPr/>
              <a:t>14</a:t>
            </a:fld>
            <a:endParaRPr lang="en-US"/>
          </a:p>
        </p:txBody>
      </p:sp>
    </p:spTree>
    <p:extLst>
      <p:ext uri="{BB962C8B-B14F-4D97-AF65-F5344CB8AC3E}">
        <p14:creationId xmlns:p14="http://schemas.microsoft.com/office/powerpoint/2010/main" xmlns="" val="137068432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01/01/2008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xmlns="" val="1245811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01/01/2008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xmlns="" val="12534312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01/01/2008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xmlns="" val="20342775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01/01/2008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xmlns="" val="34978955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01/01/2008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xmlns="" val="21031549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01/01/2008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xmlns="" val="11242328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01/01/2008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xmlns="" val="13640953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01/01/2008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xmlns="" val="27740359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01/01/2008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xmlns="" val="10684497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01/01/2008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xmlns="" val="10018760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01/01/2008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xmlns="" val="32478993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01/01/2008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extLst>
      <p:ext uri="{BB962C8B-B14F-4D97-AF65-F5344CB8AC3E}">
        <p14:creationId xmlns:p14="http://schemas.microsoft.com/office/powerpoint/2010/main" xmlns="" val="1012266588"/>
      </p:ext>
    </p:extLst>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2743199"/>
          </a:xfrm>
          <a:solidFill>
            <a:schemeClr val="accent6">
              <a:lumMod val="20000"/>
              <a:lumOff val="80000"/>
            </a:schemeClr>
          </a:solidFill>
        </p:spPr>
        <p:txBody>
          <a:bodyPr>
            <a:normAutofit/>
          </a:bodyPr>
          <a:lstStyle/>
          <a:p>
            <a:r>
              <a:rPr lang="mr-IN" sz="2000" b="1" dirty="0" smtClean="0">
                <a:solidFill>
                  <a:srgbClr val="C00000"/>
                </a:solidFill>
              </a:rPr>
              <a:t>लोकनेते डॉ. बाळासाहेब विखे पाटील</a:t>
            </a:r>
            <a:br>
              <a:rPr lang="mr-IN" sz="2000" b="1" dirty="0" smtClean="0">
                <a:solidFill>
                  <a:srgbClr val="C00000"/>
                </a:solidFill>
              </a:rPr>
            </a:br>
            <a:r>
              <a:rPr lang="mr-IN" sz="1100" b="1" dirty="0" smtClean="0"/>
              <a:t> </a:t>
            </a:r>
            <a:r>
              <a:rPr lang="en-US" sz="1100" b="1" dirty="0" smtClean="0"/>
              <a:t>(</a:t>
            </a:r>
            <a:r>
              <a:rPr lang="mr-IN" sz="1100" b="1" dirty="0" smtClean="0"/>
              <a:t>पद्मभुषण उपाधीने सन्मानित)</a:t>
            </a:r>
            <a:r>
              <a:rPr lang="en-US" sz="1100" b="1" dirty="0" smtClean="0">
                <a:solidFill>
                  <a:srgbClr val="002060"/>
                </a:solidFill>
              </a:rPr>
              <a:t/>
            </a:r>
            <a:br>
              <a:rPr lang="en-US" sz="1100" b="1" dirty="0" smtClean="0">
                <a:solidFill>
                  <a:srgbClr val="002060"/>
                </a:solidFill>
              </a:rPr>
            </a:br>
            <a:r>
              <a:rPr lang="mr-IN" sz="1100" b="1" dirty="0" smtClean="0">
                <a:solidFill>
                  <a:srgbClr val="002060"/>
                </a:solidFill>
              </a:rPr>
              <a:t> </a:t>
            </a:r>
            <a:r>
              <a:rPr lang="mr-IN" sz="1100" dirty="0" smtClean="0">
                <a:solidFill>
                  <a:srgbClr val="002060"/>
                </a:solidFill>
              </a:rPr>
              <a:t/>
            </a:r>
            <a:br>
              <a:rPr lang="mr-IN" sz="1100" dirty="0" smtClean="0">
                <a:solidFill>
                  <a:srgbClr val="002060"/>
                </a:solidFill>
              </a:rPr>
            </a:br>
            <a:r>
              <a:rPr lang="mr-IN" sz="1800" dirty="0" smtClean="0">
                <a:solidFill>
                  <a:srgbClr val="002060"/>
                </a:solidFill>
              </a:rPr>
              <a:t>प्रवरा ग्रामीण शिक्षण संस्थेचे,</a:t>
            </a:r>
            <a:br>
              <a:rPr lang="mr-IN" sz="1800" dirty="0" smtClean="0">
                <a:solidFill>
                  <a:srgbClr val="002060"/>
                </a:solidFill>
              </a:rPr>
            </a:br>
            <a:r>
              <a:rPr lang="mr-IN" sz="2800" b="1" dirty="0" smtClean="0">
                <a:latin typeface="Times New Roman" pitchFamily="18" charset="0"/>
              </a:rPr>
              <a:t>कला,वाणिज्य व विज्ञान महाविद्यालय,अळकुटी</a:t>
            </a:r>
            <a:r>
              <a:rPr lang="mr-IN" sz="2800" dirty="0" smtClean="0"/>
              <a:t/>
            </a:r>
            <a:br>
              <a:rPr lang="mr-IN" sz="2800" dirty="0" smtClean="0"/>
            </a:br>
            <a:r>
              <a:rPr lang="mr-IN" sz="1400" dirty="0" smtClean="0">
                <a:solidFill>
                  <a:srgbClr val="002060"/>
                </a:solidFill>
              </a:rPr>
              <a:t>तालुका</a:t>
            </a:r>
            <a:r>
              <a:rPr lang="en-US" sz="1400" dirty="0" smtClean="0">
                <a:solidFill>
                  <a:srgbClr val="002060"/>
                </a:solidFill>
              </a:rPr>
              <a:t> </a:t>
            </a:r>
            <a:r>
              <a:rPr lang="mr-IN" sz="1400" dirty="0" smtClean="0">
                <a:solidFill>
                  <a:srgbClr val="002060"/>
                </a:solidFill>
              </a:rPr>
              <a:t>-</a:t>
            </a:r>
            <a:r>
              <a:rPr lang="en-US" sz="1400" dirty="0" smtClean="0">
                <a:solidFill>
                  <a:srgbClr val="002060"/>
                </a:solidFill>
              </a:rPr>
              <a:t> </a:t>
            </a:r>
            <a:r>
              <a:rPr lang="mr-IN" sz="1400" dirty="0" smtClean="0">
                <a:solidFill>
                  <a:srgbClr val="002060"/>
                </a:solidFill>
              </a:rPr>
              <a:t>पारनेर </a:t>
            </a:r>
            <a:r>
              <a:rPr lang="en-US" sz="1400" dirty="0" smtClean="0">
                <a:solidFill>
                  <a:srgbClr val="002060"/>
                </a:solidFill>
              </a:rPr>
              <a:t> </a:t>
            </a:r>
            <a:r>
              <a:rPr lang="mr-IN" sz="1400" dirty="0" smtClean="0">
                <a:solidFill>
                  <a:srgbClr val="002060"/>
                </a:solidFill>
              </a:rPr>
              <a:t>जिल्हा -</a:t>
            </a:r>
            <a:r>
              <a:rPr lang="en-US" sz="1400" dirty="0" smtClean="0">
                <a:solidFill>
                  <a:srgbClr val="002060"/>
                </a:solidFill>
              </a:rPr>
              <a:t> </a:t>
            </a:r>
            <a:r>
              <a:rPr lang="mr-IN" sz="1400" dirty="0" smtClean="0">
                <a:solidFill>
                  <a:srgbClr val="002060"/>
                </a:solidFill>
              </a:rPr>
              <a:t>अहमदनगर</a:t>
            </a:r>
            <a:endParaRPr lang="en-US" sz="1400" dirty="0">
              <a:solidFill>
                <a:srgbClr val="002060"/>
              </a:solidFill>
            </a:endParaRPr>
          </a:p>
        </p:txBody>
      </p:sp>
      <p:sp>
        <p:nvSpPr>
          <p:cNvPr id="3" name="Subtitle 2"/>
          <p:cNvSpPr>
            <a:spLocks noGrp="1"/>
          </p:cNvSpPr>
          <p:nvPr>
            <p:ph type="subTitle" idx="1"/>
          </p:nvPr>
        </p:nvSpPr>
        <p:spPr>
          <a:xfrm>
            <a:off x="0" y="2743200"/>
            <a:ext cx="9144000" cy="4114800"/>
          </a:xfrm>
          <a:solidFill>
            <a:schemeClr val="accent6">
              <a:lumMod val="20000"/>
              <a:lumOff val="80000"/>
            </a:schemeClr>
          </a:solidFill>
        </p:spPr>
        <p:txBody>
          <a:bodyPr>
            <a:normAutofit/>
          </a:bodyPr>
          <a:lstStyle/>
          <a:p>
            <a:r>
              <a:rPr lang="en-US" sz="4000" b="1" dirty="0" smtClean="0">
                <a:solidFill>
                  <a:prstClr val="black"/>
                </a:solidFill>
                <a:latin typeface="Times New Roman" pitchFamily="18" charset="0"/>
                <a:ea typeface="+mj-ea"/>
              </a:rPr>
              <a:t>Subject- Geography</a:t>
            </a:r>
          </a:p>
          <a:p>
            <a:r>
              <a:rPr lang="en-US" sz="2800" b="1" dirty="0" smtClean="0">
                <a:solidFill>
                  <a:prstClr val="black"/>
                </a:solidFill>
                <a:latin typeface="Times New Roman" pitchFamily="18" charset="0"/>
                <a:ea typeface="+mj-ea"/>
              </a:rPr>
              <a:t>Mr. Sonawane </a:t>
            </a:r>
            <a:r>
              <a:rPr lang="en-US" sz="2400" b="1" dirty="0" smtClean="0">
                <a:solidFill>
                  <a:prstClr val="black"/>
                </a:solidFill>
                <a:latin typeface="Times New Roman" pitchFamily="18" charset="0"/>
                <a:ea typeface="+mj-ea"/>
              </a:rPr>
              <a:t>V.V</a:t>
            </a:r>
            <a:endParaRPr lang="mr-IN" sz="2800" b="1" dirty="0" smtClean="0">
              <a:solidFill>
                <a:prstClr val="black"/>
              </a:solidFill>
              <a:latin typeface="Times New Roman" pitchFamily="18" charset="0"/>
              <a:ea typeface="+mj-ea"/>
            </a:endParaRPr>
          </a:p>
        </p:txBody>
      </p:sp>
      <p:pic>
        <p:nvPicPr>
          <p:cNvPr id="4" name="Picture 3" descr="C:\Users\Alkuti\Desktop\Symbol.jpg"/>
          <p:cNvPicPr/>
          <p:nvPr/>
        </p:nvPicPr>
        <p:blipFill>
          <a:blip r:embed="rId2" cstate="print"/>
          <a:srcRect/>
          <a:stretch>
            <a:fillRect/>
          </a:stretch>
        </p:blipFill>
        <p:spPr bwMode="auto">
          <a:xfrm>
            <a:off x="447675" y="475297"/>
            <a:ext cx="781050" cy="835660"/>
          </a:xfrm>
          <a:prstGeom prst="rect">
            <a:avLst/>
          </a:prstGeom>
          <a:noFill/>
          <a:ln w="9525">
            <a:noFill/>
            <a:miter lim="800000"/>
            <a:headEnd/>
            <a:tailEnd/>
          </a:ln>
        </p:spPr>
      </p:pic>
      <p:pic>
        <p:nvPicPr>
          <p:cNvPr id="5" name="Picture 4" descr="Padmashri 1"/>
          <p:cNvPicPr/>
          <p:nvPr/>
        </p:nvPicPr>
        <p:blipFill>
          <a:blip r:embed="rId3" cstate="print"/>
          <a:srcRect/>
          <a:stretch>
            <a:fillRect/>
          </a:stretch>
        </p:blipFill>
        <p:spPr bwMode="auto">
          <a:xfrm>
            <a:off x="7848600" y="381000"/>
            <a:ext cx="819150" cy="695325"/>
          </a:xfrm>
          <a:prstGeom prst="rect">
            <a:avLst/>
          </a:prstGeom>
          <a:noFill/>
        </p:spPr>
      </p:pic>
    </p:spTree>
    <p:extLst>
      <p:ext uri="{BB962C8B-B14F-4D97-AF65-F5344CB8AC3E}">
        <p14:creationId xmlns:p14="http://schemas.microsoft.com/office/powerpoint/2010/main" xmlns="" val="117987534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534400" cy="8534400"/>
          </a:xfrm>
        </p:spPr>
        <p:txBody>
          <a:bodyPr>
            <a:normAutofit/>
          </a:bodyPr>
          <a:lstStyle/>
          <a:p>
            <a:pPr lvl="0" algn="l">
              <a:lnSpc>
                <a:spcPct val="107000"/>
              </a:lnSpc>
              <a:spcBef>
                <a:spcPts val="0"/>
              </a:spcBef>
              <a:spcAft>
                <a:spcPts val="800"/>
              </a:spcAft>
            </a:pPr>
            <a:r>
              <a:rPr lang="mr-IN" dirty="0" smtClean="0"/>
              <a:t>    </a:t>
            </a:r>
            <a:r>
              <a:rPr lang="en-US" dirty="0" smtClean="0"/>
              <a:t> </a:t>
            </a:r>
            <a:r>
              <a:rPr lang="mr-IN" dirty="0" smtClean="0">
                <a:solidFill>
                  <a:srgbClr val="FF0000"/>
                </a:solidFill>
              </a:rPr>
              <a:t>भारताचे क्षेत्रफळ</a:t>
            </a:r>
            <a:br>
              <a:rPr lang="mr-IN" dirty="0" smtClean="0">
                <a:solidFill>
                  <a:srgbClr val="FF0000"/>
                </a:solidFill>
              </a:rPr>
            </a:br>
            <a:r>
              <a:rPr lang="mr-IN" sz="1800" dirty="0" smtClean="0"/>
              <a:t/>
            </a:r>
            <a:br>
              <a:rPr lang="mr-IN" sz="1800" dirty="0" smtClean="0"/>
            </a:br>
            <a:r>
              <a:rPr lang="mr-IN" sz="1800" dirty="0" smtClean="0"/>
              <a:t>    *क्षेत्रफळाच्या बाबतीत भारताचा जगात ७वा  क्रमांक लागतो. </a:t>
            </a:r>
            <a:r>
              <a:rPr lang="mr-IN" sz="1800" dirty="0"/>
              <a:t/>
            </a:r>
            <a:br>
              <a:rPr lang="mr-IN" sz="1800" dirty="0"/>
            </a:br>
            <a:r>
              <a:rPr lang="mr-IN" sz="1800" dirty="0" smtClean="0"/>
              <a:t>    *भारताचे एकूण क्षेत्रफळ</a:t>
            </a:r>
            <a:r>
              <a:rPr lang="en-US" sz="1800" dirty="0" smtClean="0"/>
              <a:t>  </a:t>
            </a:r>
            <a:r>
              <a:rPr lang="mr-IN" sz="1800" dirty="0" smtClean="0"/>
              <a:t>३२,८७,२६३ चौ.किमी आहे. </a:t>
            </a:r>
            <a:br>
              <a:rPr lang="mr-IN" sz="1800" dirty="0" smtClean="0"/>
            </a:br>
            <a:r>
              <a:rPr lang="mr-IN" sz="1800" dirty="0" smtClean="0"/>
              <a:t>    *भारताने जगाच्या एकूण क्षेत्राच्या ०.५७ % क्षेत्र व्यापले आहे.</a:t>
            </a:r>
            <a:br>
              <a:rPr lang="mr-IN" sz="1800" dirty="0" smtClean="0"/>
            </a:br>
            <a:r>
              <a:rPr lang="mr-IN" sz="1800" dirty="0" smtClean="0"/>
              <a:t>    *एकूण भूमीच्या २.४२ % क्षेत्र व्यापले आहे. </a:t>
            </a:r>
            <a:br>
              <a:rPr lang="mr-IN" sz="1800" dirty="0" smtClean="0"/>
            </a:br>
            <a:r>
              <a:rPr lang="mr-IN" sz="1800" dirty="0" smtClean="0"/>
              <a:t>                 जगातील क्षेत्रफळानुसार देश</a:t>
            </a:r>
            <a:br>
              <a:rPr lang="mr-IN" sz="1800" dirty="0" smtClean="0"/>
            </a:br>
            <a:r>
              <a:rPr lang="mr-IN" sz="1800" dirty="0" smtClean="0"/>
              <a:t>        १)रशिया-१७,०७५,००० चौ.कि.मी.  </a:t>
            </a:r>
            <a:br>
              <a:rPr lang="mr-IN" sz="1800" dirty="0" smtClean="0"/>
            </a:br>
            <a:r>
              <a:rPr lang="mr-IN" sz="1800" dirty="0" smtClean="0"/>
              <a:t>        २)कॅनडा -९,९७६,१८६ </a:t>
            </a:r>
            <a:r>
              <a:rPr lang="mr-IN" sz="1800" dirty="0"/>
              <a:t>चौ.कि.मी </a:t>
            </a:r>
            <a:r>
              <a:rPr lang="mr-IN" sz="1800" dirty="0" smtClean="0"/>
              <a:t/>
            </a:r>
            <a:br>
              <a:rPr lang="mr-IN" sz="1800" dirty="0" smtClean="0"/>
            </a:br>
            <a:r>
              <a:rPr lang="mr-IN" sz="1800" dirty="0" smtClean="0"/>
              <a:t>        ३)चीन- </a:t>
            </a:r>
            <a:r>
              <a:rPr lang="mr-IN" sz="1800" dirty="0"/>
              <a:t>९,५७२,९०० चौ.कि.मी </a:t>
            </a:r>
            <a:r>
              <a:rPr lang="mr-IN" sz="1800" dirty="0" smtClean="0"/>
              <a:t/>
            </a:r>
            <a:br>
              <a:rPr lang="mr-IN" sz="1800" dirty="0" smtClean="0"/>
            </a:br>
            <a:r>
              <a:rPr lang="mr-IN" sz="1800" dirty="0" smtClean="0"/>
              <a:t>        ४)अमेरिका -</a:t>
            </a:r>
            <a:r>
              <a:rPr lang="mr-IN" sz="1800" dirty="0"/>
              <a:t>९,१५९,१२३ चौ.कि.मी</a:t>
            </a:r>
            <a:r>
              <a:rPr lang="mr-IN" sz="1800" dirty="0" smtClean="0"/>
              <a:t/>
            </a:r>
            <a:br>
              <a:rPr lang="mr-IN" sz="1800" dirty="0" smtClean="0"/>
            </a:br>
            <a:r>
              <a:rPr lang="mr-IN" sz="1800" dirty="0" smtClean="0"/>
              <a:t>        ५)ब्राझील – </a:t>
            </a:r>
            <a:r>
              <a:rPr lang="mr-IN" sz="1800" dirty="0"/>
              <a:t>८,५४७,४०४ चौ.कि.मी</a:t>
            </a:r>
            <a:r>
              <a:rPr lang="mr-IN" sz="1800" dirty="0" smtClean="0"/>
              <a:t/>
            </a:r>
            <a:br>
              <a:rPr lang="mr-IN" sz="1800" dirty="0" smtClean="0"/>
            </a:br>
            <a:r>
              <a:rPr lang="mr-IN" sz="1800" dirty="0" smtClean="0"/>
              <a:t>        ६)ऑस्टेलिया -</a:t>
            </a:r>
            <a:r>
              <a:rPr lang="mr-IN" sz="1800" dirty="0"/>
              <a:t>७,६८२,३०० </a:t>
            </a:r>
            <a:r>
              <a:rPr lang="mr-IN" sz="1800" dirty="0" smtClean="0"/>
              <a:t>चौ.कि.मी</a:t>
            </a:r>
            <a:br>
              <a:rPr lang="mr-IN" sz="1800" dirty="0" smtClean="0"/>
            </a:br>
            <a:r>
              <a:rPr lang="mr-IN" sz="1800" dirty="0" smtClean="0"/>
              <a:t>        ७)भारत -३,२८७,२६३ </a:t>
            </a:r>
            <a:r>
              <a:rPr lang="mr-IN" sz="1800" dirty="0"/>
              <a:t>चौ.कि.मी </a:t>
            </a:r>
            <a:r>
              <a:rPr lang="mr-IN" sz="1800" dirty="0" smtClean="0"/>
              <a:t/>
            </a:r>
            <a:br>
              <a:rPr lang="mr-IN" sz="1800" dirty="0" smtClean="0"/>
            </a:br>
            <a:r>
              <a:rPr lang="mr-IN" sz="1800" dirty="0" smtClean="0"/>
              <a:t>   </a:t>
            </a:r>
            <a:br>
              <a:rPr lang="mr-IN" sz="1800" dirty="0" smtClean="0"/>
            </a:br>
            <a:r>
              <a:rPr lang="mr-IN" sz="1800" dirty="0"/>
              <a:t/>
            </a:r>
            <a:br>
              <a:rPr lang="mr-IN" sz="1800" dirty="0"/>
            </a:br>
            <a:r>
              <a:rPr lang="mr-IN" sz="1800" dirty="0" smtClean="0">
                <a:solidFill>
                  <a:srgbClr val="002060"/>
                </a:solidFill>
                <a:ea typeface="Times New Roman"/>
                <a:cs typeface="+mn-cs"/>
              </a:rPr>
              <a:t/>
            </a:r>
            <a:br>
              <a:rPr lang="mr-IN" sz="1800" dirty="0" smtClean="0">
                <a:solidFill>
                  <a:srgbClr val="002060"/>
                </a:solidFill>
                <a:ea typeface="Times New Roman"/>
                <a:cs typeface="+mn-cs"/>
              </a:rPr>
            </a:br>
            <a:r>
              <a:rPr lang="mr-IN" sz="1800" dirty="0" smtClean="0">
                <a:solidFill>
                  <a:srgbClr val="002060"/>
                </a:solidFill>
                <a:ea typeface="Times New Roman"/>
                <a:cs typeface="+mn-cs"/>
              </a:rPr>
              <a:t/>
            </a:r>
            <a:br>
              <a:rPr lang="mr-IN" sz="1800" dirty="0" smtClean="0">
                <a:solidFill>
                  <a:srgbClr val="002060"/>
                </a:solidFill>
                <a:ea typeface="Times New Roman"/>
                <a:cs typeface="+mn-cs"/>
              </a:rPr>
            </a:br>
            <a:r>
              <a:rPr lang="mr-IN" sz="1800" dirty="0" smtClean="0">
                <a:solidFill>
                  <a:srgbClr val="002060"/>
                </a:solidFill>
                <a:ea typeface="Times New Roman"/>
                <a:cs typeface="+mn-cs"/>
              </a:rPr>
              <a:t> </a:t>
            </a:r>
            <a:r>
              <a:rPr lang="mr-IN" sz="1800" dirty="0">
                <a:solidFill>
                  <a:srgbClr val="002060"/>
                </a:solidFill>
                <a:ea typeface="Times New Roman"/>
                <a:cs typeface="+mn-cs"/>
              </a:rPr>
              <a:t/>
            </a:r>
            <a:br>
              <a:rPr lang="mr-IN" sz="1800" dirty="0">
                <a:solidFill>
                  <a:srgbClr val="002060"/>
                </a:solidFill>
                <a:ea typeface="Times New Roman"/>
                <a:cs typeface="+mn-cs"/>
              </a:rPr>
            </a:br>
            <a:r>
              <a:rPr lang="mr-IN" sz="1800" b="1" dirty="0" smtClean="0">
                <a:solidFill>
                  <a:srgbClr val="FF0000"/>
                </a:solidFill>
                <a:ea typeface="+mn-ea"/>
              </a:rPr>
              <a:t/>
            </a:r>
            <a:br>
              <a:rPr lang="mr-IN" sz="1800" b="1" dirty="0" smtClean="0">
                <a:solidFill>
                  <a:srgbClr val="FF0000"/>
                </a:solidFill>
                <a:ea typeface="+mn-ea"/>
              </a:rPr>
            </a:br>
            <a:endParaRPr lang="en-US" sz="1800" b="1" dirty="0"/>
          </a:p>
        </p:txBody>
      </p:sp>
    </p:spTree>
    <p:extLst>
      <p:ext uri="{BB962C8B-B14F-4D97-AF65-F5344CB8AC3E}">
        <p14:creationId xmlns:p14="http://schemas.microsoft.com/office/powerpoint/2010/main" xmlns="" val="319430817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09800"/>
            <a:ext cx="8229600" cy="3916363"/>
          </a:xfrm>
        </p:spPr>
        <p:txBody>
          <a:bodyPr>
            <a:normAutofit fontScale="85000" lnSpcReduction="20000"/>
          </a:bodyPr>
          <a:lstStyle/>
          <a:p>
            <a:pPr marL="0" indent="0">
              <a:buNone/>
            </a:pPr>
            <a:r>
              <a:rPr lang="mr-IN" sz="2400" dirty="0" smtClean="0"/>
              <a:t>भारताच्या मुख्य भूमीचे टोक --</a:t>
            </a:r>
          </a:p>
          <a:p>
            <a:pPr marL="457200" indent="-457200">
              <a:buAutoNum type="hindiNumParenR"/>
            </a:pPr>
            <a:r>
              <a:rPr lang="mr-IN" sz="2400" dirty="0" smtClean="0"/>
              <a:t>दक्षिण टोक – कन्याकुमारी (केप कोमोरीन)</a:t>
            </a:r>
          </a:p>
          <a:p>
            <a:pPr marL="457200" indent="-457200">
              <a:buAutoNum type="hindiNumParenR"/>
            </a:pPr>
            <a:r>
              <a:rPr lang="mr-IN" sz="2400" dirty="0" smtClean="0"/>
              <a:t>उत्तर टोक- दफ्तार (लडाख इंदिरा कोल) </a:t>
            </a:r>
          </a:p>
          <a:p>
            <a:pPr marL="457200" indent="-457200">
              <a:buAutoNum type="hindiNumParenR"/>
            </a:pPr>
            <a:r>
              <a:rPr lang="mr-IN" sz="2400" dirty="0" smtClean="0"/>
              <a:t>पूर्व टोक – किबिथू (अरुणाचल प्रदेश)</a:t>
            </a:r>
          </a:p>
          <a:p>
            <a:pPr marL="457200" indent="-457200">
              <a:buAutoNum type="hindiNumParenR"/>
            </a:pPr>
            <a:r>
              <a:rPr lang="mr-IN" sz="2400" dirty="0" smtClean="0"/>
              <a:t>पच्छिम टोक – घुअरमोटा (गुजरात )</a:t>
            </a:r>
          </a:p>
          <a:p>
            <a:pPr marL="0" indent="0">
              <a:buNone/>
            </a:pPr>
            <a:r>
              <a:rPr lang="mr-IN" sz="2400" dirty="0" smtClean="0"/>
              <a:t>     *एकूण मुख्य भूमीचे दक्षिण टोक – अंदमान निकोबार बेटा मधील</a:t>
            </a:r>
            <a:r>
              <a:rPr lang="en-US" sz="2400" dirty="0" smtClean="0"/>
              <a:t> </a:t>
            </a:r>
            <a:r>
              <a:rPr lang="mr-IN" sz="2400" dirty="0" smtClean="0"/>
              <a:t>ग्रेट निकोबार इंदिरा पोइंट </a:t>
            </a:r>
            <a:r>
              <a:rPr lang="mr-IN" sz="2400" b="1" dirty="0" smtClean="0"/>
              <a:t> ६</a:t>
            </a:r>
            <a:r>
              <a:rPr lang="en-US" sz="2400" b="1" dirty="0" smtClean="0"/>
              <a:t> </a:t>
            </a:r>
            <a:r>
              <a:rPr lang="en-US" sz="2400" b="1" baseline="30000" dirty="0" smtClean="0"/>
              <a:t>0</a:t>
            </a:r>
            <a:r>
              <a:rPr lang="mr-IN" sz="2400" b="1" dirty="0" smtClean="0"/>
              <a:t> ४५</a:t>
            </a:r>
            <a:r>
              <a:rPr lang="en-US" sz="2400" b="1" dirty="0" smtClean="0"/>
              <a:t> ’</a:t>
            </a:r>
            <a:r>
              <a:rPr lang="en-US" sz="2400" dirty="0" smtClean="0"/>
              <a:t> </a:t>
            </a:r>
            <a:r>
              <a:rPr lang="mr-IN" sz="2400" dirty="0" smtClean="0"/>
              <a:t>उत्तर अक्षांश.</a:t>
            </a:r>
            <a:endParaRPr lang="en-US" sz="2400" dirty="0" smtClean="0"/>
          </a:p>
          <a:p>
            <a:pPr marL="0" indent="0">
              <a:buNone/>
            </a:pPr>
            <a:r>
              <a:rPr lang="mr-IN" sz="2400" dirty="0" smtClean="0"/>
              <a:t> *भारताचे उंच टोक गोडविन ओस्टीन(८६११मि.) भारताचा खोल बिंदू कुट्टानंद(-२.२मि.) केरळ .  </a:t>
            </a:r>
          </a:p>
          <a:p>
            <a:pPr marL="0" indent="0">
              <a:buNone/>
            </a:pPr>
            <a:r>
              <a:rPr lang="mr-IN" sz="2400" dirty="0" smtClean="0"/>
              <a:t>*घुअरमोटा गुजरात व किबिथू अरुणाचल प्रदेश यातील स्थानिक वेळत </a:t>
            </a:r>
            <a:r>
              <a:rPr lang="en-US" sz="2400" dirty="0" smtClean="0"/>
              <a:t>       </a:t>
            </a:r>
            <a:r>
              <a:rPr lang="mr-IN" sz="2400" dirty="0" smtClean="0"/>
              <a:t>११६ मी.( १ तास ५६ मी)अंतर आहे.</a:t>
            </a:r>
          </a:p>
          <a:p>
            <a:pPr marL="0" indent="0">
              <a:buNone/>
            </a:pPr>
            <a:r>
              <a:rPr lang="mr-IN" sz="2400" dirty="0" smtClean="0"/>
              <a:t>*कन्याकुमारी जवळ सर्वात मोठा दिवस व सर्वात लहान रात्र यातील फरक ४५ मी. आहे तर हाच फरक लडाखला सुमारे ४ तास इतका आहे  </a:t>
            </a:r>
            <a:endParaRPr lang="en-US" sz="2400" dirty="0"/>
          </a:p>
        </p:txBody>
      </p:sp>
      <p:sp>
        <p:nvSpPr>
          <p:cNvPr id="6" name="Title 5"/>
          <p:cNvSpPr>
            <a:spLocks noGrp="1"/>
          </p:cNvSpPr>
          <p:nvPr>
            <p:ph type="title"/>
          </p:nvPr>
        </p:nvSpPr>
        <p:spPr>
          <a:xfrm>
            <a:off x="457200" y="685800"/>
            <a:ext cx="8229600" cy="1447800"/>
          </a:xfrm>
        </p:spPr>
        <p:txBody>
          <a:bodyPr>
            <a:normAutofit fontScale="90000"/>
          </a:bodyPr>
          <a:lstStyle/>
          <a:p>
            <a:pPr marL="0" indent="0"/>
            <a:r>
              <a:rPr lang="mr-IN" sz="3600" b="1" dirty="0">
                <a:solidFill>
                  <a:srgbClr val="FF0000"/>
                </a:solidFill>
              </a:rPr>
              <a:t>भारताची लांबी रुंदी </a:t>
            </a:r>
            <a:r>
              <a:rPr lang="en-US" sz="3600" b="1" dirty="0" smtClean="0"/>
              <a:t/>
            </a:r>
            <a:br>
              <a:rPr lang="en-US" sz="3600" b="1" dirty="0" smtClean="0"/>
            </a:br>
            <a:r>
              <a:rPr lang="mr-IN" sz="2400" dirty="0" smtClean="0">
                <a:cs typeface="+mn-cs"/>
              </a:rPr>
              <a:t>१)भारताची </a:t>
            </a:r>
            <a:r>
              <a:rPr lang="mr-IN" sz="2400" dirty="0">
                <a:cs typeface="+mn-cs"/>
              </a:rPr>
              <a:t>उत्तर-दक्षिण लांबी- </a:t>
            </a:r>
            <a:r>
              <a:rPr lang="mr-IN" sz="2400" dirty="0" smtClean="0">
                <a:cs typeface="+mn-cs"/>
              </a:rPr>
              <a:t>३२१४ कि.मी</a:t>
            </a:r>
            <a:r>
              <a:rPr lang="mr-IN" sz="2400" dirty="0">
                <a:cs typeface="+mn-cs"/>
              </a:rPr>
              <a:t>.</a:t>
            </a:r>
            <a:br>
              <a:rPr lang="mr-IN" sz="2400" dirty="0">
                <a:cs typeface="+mn-cs"/>
              </a:rPr>
            </a:br>
            <a:r>
              <a:rPr lang="mr-IN" sz="2400" dirty="0" smtClean="0">
                <a:cs typeface="+mn-cs"/>
              </a:rPr>
              <a:t>२)भारताची</a:t>
            </a:r>
            <a:r>
              <a:rPr lang="en-US" sz="2400" dirty="0" smtClean="0">
                <a:cs typeface="+mn-cs"/>
              </a:rPr>
              <a:t> </a:t>
            </a:r>
            <a:r>
              <a:rPr lang="mr-IN" sz="2400" dirty="0" smtClean="0">
                <a:cs typeface="+mn-cs"/>
              </a:rPr>
              <a:t>पूर्व-पच्छिम </a:t>
            </a:r>
            <a:r>
              <a:rPr lang="mr-IN" sz="2400" dirty="0">
                <a:cs typeface="+mn-cs"/>
              </a:rPr>
              <a:t>लांबी- </a:t>
            </a:r>
            <a:r>
              <a:rPr lang="mr-IN" sz="2400" dirty="0" smtClean="0">
                <a:cs typeface="+mn-cs"/>
              </a:rPr>
              <a:t>२९३३ कि.मी</a:t>
            </a:r>
            <a:r>
              <a:rPr lang="mr-IN" sz="2400" dirty="0">
                <a:cs typeface="+mn-cs"/>
              </a:rPr>
              <a:t>.    </a:t>
            </a:r>
            <a:r>
              <a:rPr lang="mr-IN" dirty="0">
                <a:solidFill>
                  <a:srgbClr val="FF0000"/>
                </a:solidFill>
              </a:rPr>
              <a:t/>
            </a:r>
            <a:br>
              <a:rPr lang="mr-IN" dirty="0">
                <a:solidFill>
                  <a:srgbClr val="FF0000"/>
                </a:solidFill>
              </a:rPr>
            </a:br>
            <a:endParaRPr lang="en-US" dirty="0"/>
          </a:p>
        </p:txBody>
      </p:sp>
    </p:spTree>
    <p:extLst>
      <p:ext uri="{BB962C8B-B14F-4D97-AF65-F5344CB8AC3E}">
        <p14:creationId xmlns:p14="http://schemas.microsoft.com/office/powerpoint/2010/main" xmlns="" val="257470383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09800"/>
            <a:ext cx="8229600" cy="3916363"/>
          </a:xfrm>
        </p:spPr>
        <p:txBody>
          <a:bodyPr>
            <a:normAutofit/>
          </a:bodyPr>
          <a:lstStyle/>
          <a:p>
            <a:pPr marL="0" indent="0">
              <a:buNone/>
            </a:pPr>
            <a:endParaRPr lang="en-US" sz="2400" dirty="0"/>
          </a:p>
        </p:txBody>
      </p:sp>
      <p:sp>
        <p:nvSpPr>
          <p:cNvPr id="6" name="Title 5"/>
          <p:cNvSpPr>
            <a:spLocks noGrp="1"/>
          </p:cNvSpPr>
          <p:nvPr>
            <p:ph type="title"/>
          </p:nvPr>
        </p:nvSpPr>
        <p:spPr>
          <a:xfrm>
            <a:off x="457200" y="685800"/>
            <a:ext cx="8229600" cy="1447800"/>
          </a:xfrm>
        </p:spPr>
        <p:txBody>
          <a:bodyPr>
            <a:normAutofit/>
          </a:bodyPr>
          <a:lstStyle/>
          <a:p>
            <a:pPr marL="0" indent="0"/>
            <a:r>
              <a:rPr lang="mr-IN" dirty="0">
                <a:solidFill>
                  <a:srgbClr val="FF0000"/>
                </a:solidFill>
              </a:rPr>
              <a:t/>
            </a:r>
            <a:br>
              <a:rPr lang="mr-IN" dirty="0">
                <a:solidFill>
                  <a:srgbClr val="FF0000"/>
                </a:solidFill>
              </a:rPr>
            </a:br>
            <a:endParaRPr lang="en-US"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304800" y="304801"/>
            <a:ext cx="8458199" cy="63246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420477320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228601"/>
            <a:ext cx="8534400" cy="1508105"/>
          </a:xfrm>
          <a:prstGeom prst="rect">
            <a:avLst/>
          </a:prstGeom>
        </p:spPr>
        <p:txBody>
          <a:bodyPr wrap="square">
            <a:spAutoFit/>
          </a:bodyPr>
          <a:lstStyle/>
          <a:p>
            <a:pPr algn="ctr"/>
            <a:r>
              <a:rPr lang="mr-IN" sz="2000" b="1" dirty="0" smtClean="0">
                <a:solidFill>
                  <a:srgbClr val="FF0000"/>
                </a:solidFill>
              </a:rPr>
              <a:t>भारतीय प्रमाण वेळ </a:t>
            </a:r>
          </a:p>
          <a:p>
            <a:r>
              <a:rPr lang="mr-IN" dirty="0" smtClean="0"/>
              <a:t>*भारतीय </a:t>
            </a:r>
            <a:r>
              <a:rPr lang="mr-IN" dirty="0"/>
              <a:t>प्रमाणवेळ उत्तर प्रदेशातील  अलाहाबाद  येथील मिर्झापूर या गावांमधून जाणारे </a:t>
            </a:r>
            <a:r>
              <a:rPr lang="mr-IN" dirty="0" smtClean="0"/>
              <a:t>82 </a:t>
            </a:r>
            <a:r>
              <a:rPr lang="mr-IN" dirty="0"/>
              <a:t>अंश 30 मिनिट पूर्व रेखावृत्त हे प्रमाण रेखावृत्त मानले </a:t>
            </a:r>
            <a:r>
              <a:rPr lang="mr-IN" dirty="0" smtClean="0"/>
              <a:t>जाते. भारताची </a:t>
            </a:r>
            <a:r>
              <a:rPr lang="mr-IN" dirty="0"/>
              <a:t>प्रमाणवेळ ही या ठिकाणच्या स्थानिक वेळेनुसार निश्चित केली </a:t>
            </a:r>
            <a:r>
              <a:rPr lang="mr-IN" dirty="0" smtClean="0"/>
              <a:t>आहे. </a:t>
            </a:r>
            <a:r>
              <a:rPr lang="mr-IN" dirty="0"/>
              <a:t>हे रेखावृत्त भारताच्या पाच राज्यातून </a:t>
            </a:r>
            <a:r>
              <a:rPr lang="mr-IN" dirty="0" smtClean="0"/>
              <a:t>जाते. </a:t>
            </a:r>
            <a:r>
              <a:rPr lang="mr-IN" dirty="0"/>
              <a:t>भारतीय प्रमाणवेळ आणि ग्रीनिच प्रमाणवेळ यामध्ये 5.30 तास अंतर </a:t>
            </a:r>
            <a:r>
              <a:rPr lang="mr-IN" dirty="0" smtClean="0"/>
              <a:t>आहे.</a:t>
            </a:r>
            <a:endParaRPr lang="en-US" dirty="0"/>
          </a:p>
        </p:txBody>
      </p:sp>
      <p:pic>
        <p:nvPicPr>
          <p:cNvPr id="1027" name="Picture 3"/>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685800" y="1736706"/>
            <a:ext cx="7391400" cy="496889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27740324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 y="1447800"/>
            <a:ext cx="8915400" cy="4953000"/>
          </a:xfrm>
        </p:spPr>
        <p:txBody>
          <a:bodyPr>
            <a:normAutofit fontScale="62500" lnSpcReduction="20000"/>
          </a:bodyPr>
          <a:lstStyle/>
          <a:p>
            <a:pPr marL="0" lvl="0" indent="0">
              <a:buNone/>
            </a:pPr>
            <a:r>
              <a:rPr lang="mr-IN" sz="2200" b="1" dirty="0" smtClean="0"/>
              <a:t>  </a:t>
            </a:r>
            <a:r>
              <a:rPr lang="mr-IN" sz="2600" b="1" dirty="0" smtClean="0"/>
              <a:t>* </a:t>
            </a:r>
            <a:r>
              <a:rPr lang="mr-IN" sz="2600" b="1" dirty="0" smtClean="0">
                <a:solidFill>
                  <a:srgbClr val="0070C0"/>
                </a:solidFill>
              </a:rPr>
              <a:t>भारताची भूसीमा </a:t>
            </a:r>
            <a:r>
              <a:rPr lang="mr-IN" sz="2600" b="1" dirty="0" smtClean="0"/>
              <a:t>– भारताच्या भूसिमेशी एकूण ७ देशांच्या सीमा </a:t>
            </a:r>
            <a:r>
              <a:rPr lang="mr-IN" sz="2600" b="1" dirty="0"/>
              <a:t>लागून </a:t>
            </a:r>
            <a:r>
              <a:rPr lang="mr-IN" sz="2600" b="1" dirty="0" smtClean="0"/>
              <a:t>आहेत.भारताची एकूण भूसीमा     १५२००कि.मी. त्यांच्या भूसिमेच्या क्षेत्रानुसार देशांचा क्रम खालील प्रमाणे </a:t>
            </a:r>
          </a:p>
          <a:p>
            <a:pPr marL="0" lvl="0" indent="0">
              <a:buNone/>
            </a:pPr>
            <a:r>
              <a:rPr lang="mr-IN" sz="2600" b="1" dirty="0" smtClean="0"/>
              <a:t>१) बांग्लादेश (४०९६.७कि.मि.) –</a:t>
            </a:r>
          </a:p>
          <a:p>
            <a:pPr marL="0" lvl="0" indent="0">
              <a:buNone/>
            </a:pPr>
            <a:r>
              <a:rPr lang="mr-IN" sz="2600" b="1" dirty="0" smtClean="0"/>
              <a:t>   प.बंगाल </a:t>
            </a:r>
            <a:r>
              <a:rPr lang="mr-IN" sz="2600" b="1" dirty="0"/>
              <a:t>(२२१६.७कि.मि</a:t>
            </a:r>
            <a:r>
              <a:rPr lang="mr-IN" sz="2600" b="1" dirty="0" smtClean="0"/>
              <a:t>),आसाम(२६३कि.मि</a:t>
            </a:r>
            <a:r>
              <a:rPr lang="mr-IN" sz="2600" b="1" dirty="0"/>
              <a:t>),</a:t>
            </a:r>
            <a:r>
              <a:rPr lang="mr-IN" sz="2600" b="1" dirty="0" smtClean="0"/>
              <a:t>मेघालय(४४३कि.मि),त्रिपुरा(८५६किमी),मिझोरम(३१८कि.मि)</a:t>
            </a:r>
          </a:p>
          <a:p>
            <a:pPr marL="0" lvl="0" indent="0">
              <a:buNone/>
            </a:pPr>
            <a:r>
              <a:rPr lang="mr-IN" sz="2600" b="1" dirty="0" smtClean="0"/>
              <a:t>२) चीन (३४८८कि.मि) –मकमोहन रेषा.</a:t>
            </a:r>
          </a:p>
          <a:p>
            <a:pPr marL="0" lvl="0" indent="0">
              <a:buNone/>
            </a:pPr>
            <a:r>
              <a:rPr lang="mr-IN" sz="2600" b="1" dirty="0" smtClean="0"/>
              <a:t>   लदाख(१७९७कि.मि</a:t>
            </a:r>
            <a:r>
              <a:rPr lang="mr-IN" sz="2600" b="1" dirty="0"/>
              <a:t>),</a:t>
            </a:r>
            <a:r>
              <a:rPr lang="mr-IN" sz="2600" b="1" dirty="0" smtClean="0"/>
              <a:t>हिमाचलप्रदेश(२००कि.मि</a:t>
            </a:r>
            <a:r>
              <a:rPr lang="mr-IN" sz="2600" b="1" dirty="0"/>
              <a:t>),</a:t>
            </a:r>
            <a:r>
              <a:rPr lang="mr-IN" sz="2600" b="1" dirty="0" smtClean="0"/>
              <a:t>उत्तराखंड(३४५कि.मि),सिक्कीम </a:t>
            </a:r>
            <a:r>
              <a:rPr lang="mr-IN" sz="2600" b="1" dirty="0"/>
              <a:t>(२२०कि.मि),</a:t>
            </a:r>
            <a:r>
              <a:rPr lang="mr-IN" sz="2600" b="1" dirty="0" smtClean="0"/>
              <a:t>अरुणाचल प्रदेश(११२६कि.मि)</a:t>
            </a:r>
          </a:p>
          <a:p>
            <a:pPr marL="0" lvl="0" indent="0">
              <a:buNone/>
            </a:pPr>
            <a:r>
              <a:rPr lang="mr-IN" sz="2600" b="1" dirty="0" smtClean="0"/>
              <a:t>३) पाकिस्थान(३३२३</a:t>
            </a:r>
            <a:r>
              <a:rPr lang="mr-IN" sz="2600" b="1" dirty="0"/>
              <a:t>कि.मि</a:t>
            </a:r>
            <a:r>
              <a:rPr lang="mr-IN" sz="2600" b="1" dirty="0" smtClean="0"/>
              <a:t>)—रेडक्लिफ रेषा. </a:t>
            </a:r>
          </a:p>
          <a:p>
            <a:pPr marL="0" lvl="0" indent="0">
              <a:buNone/>
            </a:pPr>
            <a:r>
              <a:rPr lang="mr-IN" sz="2600" b="1" dirty="0" smtClean="0"/>
              <a:t>  गुजरात(५०६कि.मि),राजस्थान(११७०</a:t>
            </a:r>
            <a:r>
              <a:rPr lang="mr-IN" sz="2600" b="1" dirty="0"/>
              <a:t>कि.मि</a:t>
            </a:r>
            <a:r>
              <a:rPr lang="mr-IN" sz="2600" b="1" dirty="0" smtClean="0"/>
              <a:t>),पंजाब (४२५कि.मि),जम्मूकाश्मीर व लडाख(१२२२</a:t>
            </a:r>
            <a:r>
              <a:rPr lang="mr-IN" sz="2600" b="1" dirty="0"/>
              <a:t>कि.मि</a:t>
            </a:r>
            <a:r>
              <a:rPr lang="mr-IN" sz="2600" b="1" dirty="0" smtClean="0"/>
              <a:t>)</a:t>
            </a:r>
          </a:p>
          <a:p>
            <a:pPr marL="0" lvl="0" indent="0">
              <a:buNone/>
            </a:pPr>
            <a:r>
              <a:rPr lang="mr-IN" sz="2600" b="1" dirty="0" smtClean="0"/>
              <a:t>४) नेपाल (१७५१</a:t>
            </a:r>
            <a:r>
              <a:rPr lang="mr-IN" sz="2600" b="1" dirty="0"/>
              <a:t>कि.मि</a:t>
            </a:r>
            <a:r>
              <a:rPr lang="mr-IN" sz="2600" b="1" dirty="0" smtClean="0"/>
              <a:t>)--</a:t>
            </a:r>
          </a:p>
          <a:p>
            <a:pPr marL="0" lvl="0" indent="0">
              <a:buNone/>
            </a:pPr>
            <a:r>
              <a:rPr lang="mr-IN" sz="2600" b="1" dirty="0" smtClean="0"/>
              <a:t>  उत्तराखंड(३०३कि.मि),उत्तरप्रदेश(६५१</a:t>
            </a:r>
            <a:r>
              <a:rPr lang="mr-IN" sz="2600" b="1" dirty="0"/>
              <a:t>कि.मि</a:t>
            </a:r>
            <a:r>
              <a:rPr lang="mr-IN" sz="2600" b="1" dirty="0" smtClean="0"/>
              <a:t>),बिहार(६०१</a:t>
            </a:r>
            <a:r>
              <a:rPr lang="mr-IN" sz="2600" b="1" dirty="0"/>
              <a:t>कि.मि</a:t>
            </a:r>
            <a:r>
              <a:rPr lang="mr-IN" sz="2600" b="1" dirty="0" smtClean="0"/>
              <a:t>),प.बंगाल(९६</a:t>
            </a:r>
            <a:r>
              <a:rPr lang="mr-IN" sz="2600" b="1" dirty="0"/>
              <a:t>कि.मि</a:t>
            </a:r>
            <a:r>
              <a:rPr lang="mr-IN" sz="2600" b="1" dirty="0" smtClean="0"/>
              <a:t>,सिक्कीम(९७८)</a:t>
            </a:r>
          </a:p>
          <a:p>
            <a:pPr marL="0" lvl="0" indent="0">
              <a:buNone/>
            </a:pPr>
            <a:r>
              <a:rPr lang="mr-IN" sz="2600" b="1" dirty="0" smtClean="0"/>
              <a:t>५) म्यानमार (१६४३</a:t>
            </a:r>
            <a:r>
              <a:rPr lang="mr-IN" sz="2600" b="1" dirty="0"/>
              <a:t>कि.मि</a:t>
            </a:r>
            <a:r>
              <a:rPr lang="mr-IN" sz="2600" b="1" dirty="0" smtClean="0"/>
              <a:t>)—</a:t>
            </a:r>
          </a:p>
          <a:p>
            <a:pPr marL="0" lvl="0" indent="0">
              <a:buNone/>
            </a:pPr>
            <a:r>
              <a:rPr lang="mr-IN" sz="2600" b="1" dirty="0" smtClean="0"/>
              <a:t>    मिज़ोरम(५१०कि.मि),मणिपूर(३१०)</a:t>
            </a:r>
            <a:r>
              <a:rPr lang="mr-IN" sz="2600" b="1" dirty="0"/>
              <a:t> कि.मि</a:t>
            </a:r>
            <a:r>
              <a:rPr lang="mr-IN" sz="2600" b="1" dirty="0" smtClean="0"/>
              <a:t>, नागलंड(२१५</a:t>
            </a:r>
            <a:r>
              <a:rPr lang="mr-IN" sz="2600" b="1" dirty="0"/>
              <a:t>कि.मि</a:t>
            </a:r>
            <a:r>
              <a:rPr lang="mr-IN" sz="2600" b="1" dirty="0" smtClean="0"/>
              <a:t>),अरुणाचल प्रदेश(५२०</a:t>
            </a:r>
            <a:r>
              <a:rPr lang="mr-IN" sz="2600" b="1" dirty="0"/>
              <a:t>कि.मि</a:t>
            </a:r>
            <a:r>
              <a:rPr lang="mr-IN" sz="2600" b="1" dirty="0" smtClean="0"/>
              <a:t>)</a:t>
            </a:r>
          </a:p>
          <a:p>
            <a:pPr marL="0" lvl="0" indent="0">
              <a:buNone/>
            </a:pPr>
            <a:r>
              <a:rPr lang="mr-IN" sz="2600" b="1" dirty="0" smtClean="0"/>
              <a:t>६) भूतान (६९९</a:t>
            </a:r>
            <a:r>
              <a:rPr lang="mr-IN" sz="2600" b="1" dirty="0"/>
              <a:t>कि.मि</a:t>
            </a:r>
            <a:r>
              <a:rPr lang="mr-IN" sz="2600" b="1" dirty="0" smtClean="0"/>
              <a:t>)—</a:t>
            </a:r>
          </a:p>
          <a:p>
            <a:pPr marL="0" lvl="0" indent="0">
              <a:buNone/>
            </a:pPr>
            <a:r>
              <a:rPr lang="mr-IN" sz="2600" b="1" dirty="0" smtClean="0"/>
              <a:t>   सिक्कीम (३२</a:t>
            </a:r>
            <a:r>
              <a:rPr lang="mr-IN" sz="2600" b="1" dirty="0"/>
              <a:t>कि.मि</a:t>
            </a:r>
            <a:r>
              <a:rPr lang="mr-IN" sz="2600" b="1" dirty="0" smtClean="0"/>
              <a:t>),प.बंगाल (१८३</a:t>
            </a:r>
            <a:r>
              <a:rPr lang="mr-IN" sz="2600" b="1" dirty="0"/>
              <a:t>कि.मि</a:t>
            </a:r>
            <a:r>
              <a:rPr lang="mr-IN" sz="2600" b="1" dirty="0" smtClean="0"/>
              <a:t>),आसाम (२६७</a:t>
            </a:r>
            <a:r>
              <a:rPr lang="mr-IN" sz="2600" b="1" dirty="0"/>
              <a:t>कि.मि</a:t>
            </a:r>
            <a:r>
              <a:rPr lang="mr-IN" sz="2600" b="1" dirty="0" smtClean="0"/>
              <a:t>), अरुणाचल प्रदेश (२१७</a:t>
            </a:r>
            <a:r>
              <a:rPr lang="mr-IN" sz="2600" b="1" dirty="0"/>
              <a:t>कि.मि</a:t>
            </a:r>
            <a:r>
              <a:rPr lang="mr-IN" sz="2600" b="1" dirty="0" smtClean="0"/>
              <a:t>)              </a:t>
            </a:r>
            <a:endParaRPr lang="mr-IN" sz="2600" b="1" dirty="0"/>
          </a:p>
          <a:p>
            <a:pPr marL="0" indent="0">
              <a:buNone/>
            </a:pPr>
            <a:r>
              <a:rPr lang="mr-IN" sz="2600" b="1" dirty="0" smtClean="0"/>
              <a:t>७)अफगाणिस्थान (१०६कि.मि.)—ड्युरंड रेषा. </a:t>
            </a:r>
          </a:p>
          <a:p>
            <a:pPr marL="0" indent="0">
              <a:buNone/>
            </a:pPr>
            <a:r>
              <a:rPr lang="mr-IN" sz="2600" b="1" dirty="0" smtClean="0"/>
              <a:t>   लडाख(१०६कि.मि.) </a:t>
            </a:r>
          </a:p>
          <a:p>
            <a:pPr marL="0" indent="0">
              <a:buNone/>
            </a:pPr>
            <a:endParaRPr lang="mr-IN" sz="2600" dirty="0"/>
          </a:p>
        </p:txBody>
      </p:sp>
      <p:sp>
        <p:nvSpPr>
          <p:cNvPr id="10" name="Title 9"/>
          <p:cNvSpPr>
            <a:spLocks noGrp="1"/>
          </p:cNvSpPr>
          <p:nvPr>
            <p:ph type="title"/>
          </p:nvPr>
        </p:nvSpPr>
        <p:spPr/>
        <p:txBody>
          <a:bodyPr>
            <a:normAutofit/>
          </a:bodyPr>
          <a:lstStyle/>
          <a:p>
            <a:r>
              <a:rPr lang="mr-IN" dirty="0" smtClean="0">
                <a:solidFill>
                  <a:srgbClr val="FF0000"/>
                </a:solidFill>
              </a:rPr>
              <a:t>भारताच्या सीमा  </a:t>
            </a:r>
            <a:endParaRPr lang="en-US" dirty="0">
              <a:solidFill>
                <a:srgbClr val="FF0000"/>
              </a:solidFill>
            </a:endParaRPr>
          </a:p>
        </p:txBody>
      </p:sp>
    </p:spTree>
    <p:extLst>
      <p:ext uri="{BB962C8B-B14F-4D97-AF65-F5344CB8AC3E}">
        <p14:creationId xmlns:p14="http://schemas.microsoft.com/office/powerpoint/2010/main" xmlns="" val="215158232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678" y="0"/>
            <a:ext cx="9067800" cy="6934200"/>
          </a:xfrm>
        </p:spPr>
        <p:txBody>
          <a:bodyPr>
            <a:normAutofit/>
          </a:bodyPr>
          <a:lstStyle/>
          <a:p>
            <a:pPr algn="l"/>
            <a:r>
              <a:rPr lang="mr-IN" dirty="0" smtClean="0"/>
              <a:t>   </a:t>
            </a:r>
            <a:r>
              <a:rPr lang="mr-IN" dirty="0" smtClean="0">
                <a:solidFill>
                  <a:srgbClr val="FF0000"/>
                </a:solidFill>
              </a:rPr>
              <a:t>भारताची सागरी सीमा </a:t>
            </a:r>
            <a:br>
              <a:rPr lang="mr-IN" dirty="0" smtClean="0">
                <a:solidFill>
                  <a:srgbClr val="FF0000"/>
                </a:solidFill>
              </a:rPr>
            </a:br>
            <a:r>
              <a:rPr lang="mr-IN" sz="1600" dirty="0" smtClean="0"/>
              <a:t>भारताला एकूण ७५१७किमी. (बेटे धरून) सागरी सीमा लाभली आहे.भारताच्या मुख्य भूमि चा विचार केल्यास ६१०० किमी. एवढी सागर सीमा लाभली आहे.</a:t>
            </a:r>
            <a:br>
              <a:rPr lang="mr-IN" sz="1600" dirty="0" smtClean="0"/>
            </a:br>
            <a:r>
              <a:rPr lang="mr-IN" sz="1600" dirty="0" smtClean="0"/>
              <a:t>भारतातील राज्यानुसार सागरी सीमा किमी मध्ये खालील प्रमाणे-</a:t>
            </a:r>
            <a:br>
              <a:rPr lang="mr-IN" sz="1600" dirty="0" smtClean="0"/>
            </a:br>
            <a:r>
              <a:rPr lang="mr-IN" sz="1600" dirty="0"/>
              <a:t> </a:t>
            </a:r>
            <a:r>
              <a:rPr lang="mr-IN" sz="1600" dirty="0" smtClean="0"/>
              <a:t>     *घटक राज्यांना असणारी   </a:t>
            </a:r>
            <a:br>
              <a:rPr lang="mr-IN" sz="1600" dirty="0" smtClean="0"/>
            </a:br>
            <a:r>
              <a:rPr lang="mr-IN" sz="1600" dirty="0" smtClean="0"/>
              <a:t>  १)ग़ूजरात- १२१४.७ किमी</a:t>
            </a:r>
            <a:br>
              <a:rPr lang="mr-IN" sz="1600" dirty="0" smtClean="0"/>
            </a:br>
            <a:r>
              <a:rPr lang="mr-IN" sz="1600" dirty="0" smtClean="0"/>
              <a:t>  २)महाराष्ट्र- </a:t>
            </a:r>
            <a:r>
              <a:rPr lang="mr-IN" sz="1600" dirty="0"/>
              <a:t>६५२ किमी</a:t>
            </a:r>
            <a:r>
              <a:rPr lang="mr-IN" sz="1600" dirty="0" smtClean="0"/>
              <a:t/>
            </a:r>
            <a:br>
              <a:rPr lang="mr-IN" sz="1600" dirty="0" smtClean="0"/>
            </a:br>
            <a:r>
              <a:rPr lang="mr-IN" sz="1600" dirty="0" smtClean="0"/>
              <a:t>  ३)गोवा- १०५ </a:t>
            </a:r>
            <a:r>
              <a:rPr lang="mr-IN" sz="1600" dirty="0"/>
              <a:t>किमी</a:t>
            </a:r>
            <a:r>
              <a:rPr lang="mr-IN" sz="1600" dirty="0" smtClean="0"/>
              <a:t/>
            </a:r>
            <a:br>
              <a:rPr lang="mr-IN" sz="1600" dirty="0" smtClean="0"/>
            </a:br>
            <a:r>
              <a:rPr lang="mr-IN" sz="1600" dirty="0" smtClean="0"/>
              <a:t>  ४)केरळ- </a:t>
            </a:r>
            <a:r>
              <a:rPr lang="mr-IN" sz="1600" dirty="0"/>
              <a:t>५६९.७ किमी</a:t>
            </a:r>
            <a:r>
              <a:rPr lang="mr-IN" sz="1600" dirty="0" smtClean="0"/>
              <a:t/>
            </a:r>
            <a:br>
              <a:rPr lang="mr-IN" sz="1600" dirty="0" smtClean="0"/>
            </a:br>
            <a:r>
              <a:rPr lang="mr-IN" sz="1600" dirty="0"/>
              <a:t>  </a:t>
            </a:r>
            <a:r>
              <a:rPr lang="mr-IN" sz="1600" dirty="0" smtClean="0"/>
              <a:t>५)तामिळनाडू -९०६.९ </a:t>
            </a:r>
            <a:r>
              <a:rPr lang="mr-IN" sz="1600" dirty="0"/>
              <a:t>किमी</a:t>
            </a:r>
            <a:br>
              <a:rPr lang="mr-IN" sz="1600" dirty="0"/>
            </a:br>
            <a:r>
              <a:rPr lang="mr-IN" sz="1600" dirty="0" smtClean="0"/>
              <a:t>  ६)आन्ध्रप्रदेश- </a:t>
            </a:r>
            <a:r>
              <a:rPr lang="mr-IN" sz="1600" dirty="0"/>
              <a:t>९७३.७ किमी</a:t>
            </a:r>
            <a:r>
              <a:rPr lang="mr-IN" sz="1600" dirty="0" smtClean="0"/>
              <a:t/>
            </a:r>
            <a:br>
              <a:rPr lang="mr-IN" sz="1600" dirty="0" smtClean="0"/>
            </a:br>
            <a:r>
              <a:rPr lang="mr-IN" sz="1600" dirty="0" smtClean="0"/>
              <a:t>  ७)ओरिसा- </a:t>
            </a:r>
            <a:r>
              <a:rPr lang="mr-IN" sz="1600" dirty="0"/>
              <a:t>४७६.४ किमी</a:t>
            </a:r>
            <a:r>
              <a:rPr lang="mr-IN" sz="1600" dirty="0" smtClean="0"/>
              <a:t/>
            </a:r>
            <a:br>
              <a:rPr lang="mr-IN" sz="1600" dirty="0" smtClean="0"/>
            </a:br>
            <a:r>
              <a:rPr lang="mr-IN" sz="1600" dirty="0" smtClean="0"/>
              <a:t>  ८)कर्नाटक- २८० </a:t>
            </a:r>
            <a:r>
              <a:rPr lang="mr-IN" sz="1600" dirty="0"/>
              <a:t>किमी</a:t>
            </a:r>
            <a:r>
              <a:rPr lang="mr-IN" sz="1600" dirty="0" smtClean="0"/>
              <a:t/>
            </a:r>
            <a:br>
              <a:rPr lang="mr-IN" sz="1600" dirty="0" smtClean="0"/>
            </a:br>
            <a:r>
              <a:rPr lang="mr-IN" sz="1600" dirty="0" smtClean="0"/>
              <a:t>  ९)बंगाल- </a:t>
            </a:r>
            <a:r>
              <a:rPr lang="mr-IN" sz="1600" dirty="0"/>
              <a:t>१५७.५१ किमी </a:t>
            </a:r>
            <a:r>
              <a:rPr lang="mr-IN" sz="1600" dirty="0" smtClean="0"/>
              <a:t/>
            </a:r>
            <a:br>
              <a:rPr lang="mr-IN" sz="1600" dirty="0" smtClean="0"/>
            </a:br>
            <a:r>
              <a:rPr lang="mr-IN" sz="1600" dirty="0"/>
              <a:t> </a:t>
            </a:r>
            <a:r>
              <a:rPr lang="mr-IN" sz="1600" dirty="0" smtClean="0"/>
              <a:t>     * केंद्रशासित प्रदेश </a:t>
            </a:r>
            <a:br>
              <a:rPr lang="mr-IN" sz="1600" dirty="0" smtClean="0"/>
            </a:br>
            <a:r>
              <a:rPr lang="mr-IN" sz="1600" dirty="0" smtClean="0"/>
              <a:t>  १)अंदमान निकोबार-१९६२ किमी </a:t>
            </a:r>
            <a:br>
              <a:rPr lang="mr-IN" sz="1600" dirty="0" smtClean="0"/>
            </a:br>
            <a:r>
              <a:rPr lang="mr-IN" sz="1600" dirty="0" smtClean="0"/>
              <a:t>  २)लक्षद्वीप- १३२ किमी  </a:t>
            </a:r>
            <a:br>
              <a:rPr lang="mr-IN" sz="1600" dirty="0" smtClean="0"/>
            </a:br>
            <a:r>
              <a:rPr lang="mr-IN" sz="1600" dirty="0" smtClean="0"/>
              <a:t>  ३)दमन दिव- ५५.५ किमी  </a:t>
            </a:r>
            <a:br>
              <a:rPr lang="mr-IN" sz="1600" dirty="0" smtClean="0"/>
            </a:br>
            <a:r>
              <a:rPr lang="mr-IN" sz="1600" dirty="0" smtClean="0"/>
              <a:t>  ४)पद्दुचेरी- ३०.६ किमी   </a:t>
            </a:r>
            <a:br>
              <a:rPr lang="mr-IN" sz="1600" dirty="0" smtClean="0"/>
            </a:br>
            <a:r>
              <a:rPr lang="mr-IN" sz="2700" dirty="0" smtClean="0"/>
              <a:t> </a:t>
            </a:r>
            <a:endParaRPr lang="en-US" sz="2700" dirty="0"/>
          </a:p>
        </p:txBody>
      </p:sp>
      <p:pic>
        <p:nvPicPr>
          <p:cNvPr id="3" name="Content Placeholder 3"/>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3352800" y="2209800"/>
            <a:ext cx="5677395" cy="4114800"/>
          </a:xfrm>
          <a:prstGeom prst="rect">
            <a:avLst/>
          </a:prstGeom>
        </p:spPr>
      </p:pic>
    </p:spTree>
    <p:extLst>
      <p:ext uri="{BB962C8B-B14F-4D97-AF65-F5344CB8AC3E}">
        <p14:creationId xmlns:p14="http://schemas.microsoft.com/office/powerpoint/2010/main" xmlns="" val="332999211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440362"/>
          </a:xfrm>
        </p:spPr>
        <p:txBody>
          <a:bodyPr>
            <a:normAutofit/>
          </a:bodyPr>
          <a:lstStyle/>
          <a:p>
            <a:r>
              <a:rPr lang="mr-IN" sz="8800" dirty="0" smtClean="0"/>
              <a:t>धन्यवाद </a:t>
            </a:r>
            <a:endParaRPr lang="en-US" sz="8800" dirty="0"/>
          </a:p>
        </p:txBody>
      </p:sp>
    </p:spTree>
    <p:extLst>
      <p:ext uri="{BB962C8B-B14F-4D97-AF65-F5344CB8AC3E}">
        <p14:creationId xmlns:p14="http://schemas.microsoft.com/office/powerpoint/2010/main" xmlns="" val="30920136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mph" presetSubtype="0" fill="hold" grpId="0" nodeType="clickEffect">
                                  <p:stCondLst>
                                    <p:cond delay="0"/>
                                  </p:stCondLst>
                                  <p:childTnLst>
                                    <p:animRot by="21600000">
                                      <p:cBhvr>
                                        <p:cTn id="6" dur="2000" fill="hold"/>
                                        <p:tgtEl>
                                          <p:spTgt spid="2"/>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0" y="457201"/>
            <a:ext cx="7772400" cy="2590800"/>
          </a:xfrm>
        </p:spPr>
        <p:txBody>
          <a:bodyPr>
            <a:normAutofit/>
          </a:bodyPr>
          <a:lstStyle/>
          <a:p>
            <a:r>
              <a:rPr lang="en-US" sz="4000" dirty="0" smtClean="0">
                <a:solidFill>
                  <a:srgbClr val="002060"/>
                </a:solidFill>
              </a:rPr>
              <a:t>Geography G.3</a:t>
            </a:r>
            <a:endParaRPr lang="en-US" sz="4000" dirty="0">
              <a:solidFill>
                <a:srgbClr val="002060"/>
              </a:solidFill>
            </a:endParaRPr>
          </a:p>
        </p:txBody>
      </p:sp>
      <p:sp>
        <p:nvSpPr>
          <p:cNvPr id="3" name="Subtitle 2"/>
          <p:cNvSpPr>
            <a:spLocks noGrp="1"/>
          </p:cNvSpPr>
          <p:nvPr>
            <p:ph type="subTitle" idx="1"/>
          </p:nvPr>
        </p:nvSpPr>
        <p:spPr>
          <a:xfrm>
            <a:off x="1447800" y="3429000"/>
            <a:ext cx="6400800" cy="2362200"/>
          </a:xfrm>
        </p:spPr>
        <p:txBody>
          <a:bodyPr>
            <a:normAutofit/>
          </a:bodyPr>
          <a:lstStyle/>
          <a:p>
            <a:r>
              <a:rPr lang="mr-IN" sz="4800" dirty="0" smtClean="0">
                <a:solidFill>
                  <a:srgbClr val="002060"/>
                </a:solidFill>
              </a:rPr>
              <a:t>भारताचा प्रादेशिक </a:t>
            </a:r>
            <a:r>
              <a:rPr lang="mr-IN" sz="4800" dirty="0">
                <a:solidFill>
                  <a:srgbClr val="002060"/>
                </a:solidFill>
              </a:rPr>
              <a:t>भूगोल</a:t>
            </a:r>
            <a:endParaRPr lang="mr-IN" sz="4800" b="1" dirty="0">
              <a:solidFill>
                <a:srgbClr val="C00000"/>
              </a:solidFill>
              <a:ea typeface="+mj-ea"/>
            </a:endParaRPr>
          </a:p>
        </p:txBody>
      </p:sp>
    </p:spTree>
    <p:extLst>
      <p:ext uri="{BB962C8B-B14F-4D97-AF65-F5344CB8AC3E}">
        <p14:creationId xmlns:p14="http://schemas.microsoft.com/office/powerpoint/2010/main" xmlns="" val="54912342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447800" y="1524000"/>
            <a:ext cx="6248400" cy="2308324"/>
          </a:xfrm>
          <a:prstGeom prst="rect">
            <a:avLst/>
          </a:prstGeom>
        </p:spPr>
        <p:txBody>
          <a:bodyPr wrap="square">
            <a:spAutoFit/>
          </a:bodyPr>
          <a:lstStyle/>
          <a:p>
            <a:pPr algn="ctr"/>
            <a:r>
              <a:rPr lang="mr-IN" sz="7200" b="1" dirty="0">
                <a:solidFill>
                  <a:srgbClr val="C00000"/>
                </a:solidFill>
              </a:rPr>
              <a:t>भारताचे स्थान व विस्तार</a:t>
            </a:r>
            <a:endParaRPr lang="en-US" sz="7200" dirty="0"/>
          </a:p>
        </p:txBody>
      </p:sp>
      <p:sp>
        <p:nvSpPr>
          <p:cNvPr id="3" name="Rectangle 2"/>
          <p:cNvSpPr/>
          <p:nvPr/>
        </p:nvSpPr>
        <p:spPr>
          <a:xfrm>
            <a:off x="2895600" y="685800"/>
            <a:ext cx="3352800" cy="646331"/>
          </a:xfrm>
          <a:prstGeom prst="rect">
            <a:avLst/>
          </a:prstGeom>
        </p:spPr>
        <p:txBody>
          <a:bodyPr wrap="square">
            <a:spAutoFit/>
          </a:bodyPr>
          <a:lstStyle/>
          <a:p>
            <a:pPr algn="ctr"/>
            <a:r>
              <a:rPr lang="mr-IN" sz="3600" dirty="0" smtClean="0"/>
              <a:t>घटक क्र.१</a:t>
            </a:r>
            <a:endParaRPr lang="en-US" sz="3600" dirty="0"/>
          </a:p>
        </p:txBody>
      </p:sp>
    </p:spTree>
    <p:extLst>
      <p:ext uri="{BB962C8B-B14F-4D97-AF65-F5344CB8AC3E}">
        <p14:creationId xmlns:p14="http://schemas.microsoft.com/office/powerpoint/2010/main" xmlns="" val="428126654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7218"/>
            <a:ext cx="8229600" cy="1143000"/>
          </a:xfrm>
        </p:spPr>
        <p:txBody>
          <a:bodyPr>
            <a:normAutofit/>
          </a:bodyPr>
          <a:lstStyle/>
          <a:p>
            <a:r>
              <a:rPr lang="mr-IN" sz="4800" b="1" dirty="0" smtClean="0">
                <a:solidFill>
                  <a:srgbClr val="FF0000"/>
                </a:solidFill>
              </a:rPr>
              <a:t>मुद्दे</a:t>
            </a:r>
            <a:r>
              <a:rPr lang="mr-IN" sz="4800" b="1" dirty="0" smtClean="0"/>
              <a:t> </a:t>
            </a:r>
            <a:endParaRPr lang="en-US" sz="4800" b="1" dirty="0"/>
          </a:p>
        </p:txBody>
      </p:sp>
      <p:sp>
        <p:nvSpPr>
          <p:cNvPr id="3" name="Content Placeholder 2"/>
          <p:cNvSpPr>
            <a:spLocks noGrp="1"/>
          </p:cNvSpPr>
          <p:nvPr>
            <p:ph idx="1"/>
          </p:nvPr>
        </p:nvSpPr>
        <p:spPr/>
        <p:txBody>
          <a:bodyPr>
            <a:normAutofit/>
          </a:bodyPr>
          <a:lstStyle/>
          <a:p>
            <a:r>
              <a:rPr lang="mr-IN" sz="2800" b="1" dirty="0"/>
              <a:t>खंड व महासागर </a:t>
            </a:r>
            <a:endParaRPr lang="en-US" sz="2800" b="1" dirty="0" smtClean="0"/>
          </a:p>
          <a:p>
            <a:r>
              <a:rPr lang="mr-IN" sz="2800" b="1" dirty="0" smtClean="0"/>
              <a:t>जगाच्या नकाशात भारताचे स्थान</a:t>
            </a:r>
            <a:endParaRPr lang="en-US" sz="2800" b="1" dirty="0" smtClean="0"/>
          </a:p>
          <a:p>
            <a:r>
              <a:rPr lang="mr-IN" sz="2800" b="1" dirty="0" smtClean="0"/>
              <a:t>भारताचा</a:t>
            </a:r>
            <a:r>
              <a:rPr lang="en-US" sz="2800" b="1" dirty="0" smtClean="0"/>
              <a:t> </a:t>
            </a:r>
            <a:r>
              <a:rPr lang="mr-IN" sz="2800" b="1" dirty="0" smtClean="0"/>
              <a:t>अक्षवृत्तीय व रेखावृत्तीय विस्तार</a:t>
            </a:r>
          </a:p>
          <a:p>
            <a:r>
              <a:rPr lang="mr-IN" sz="2800" b="1" dirty="0" smtClean="0"/>
              <a:t>भारताची लांबी रुंदी व क्षेत्रफळ</a:t>
            </a:r>
          </a:p>
          <a:p>
            <a:r>
              <a:rPr lang="mr-IN" sz="2800" b="1" dirty="0" smtClean="0"/>
              <a:t>भारताची प्रमाण वेळ </a:t>
            </a:r>
          </a:p>
          <a:p>
            <a:r>
              <a:rPr lang="mr-IN" sz="2800" b="1" dirty="0" smtClean="0"/>
              <a:t>भारताचे शेजारी असणारे देश</a:t>
            </a:r>
          </a:p>
          <a:p>
            <a:r>
              <a:rPr lang="mr-IN" sz="2800" b="1" dirty="0" smtClean="0"/>
              <a:t>भारताची राजकीय भूसीमा </a:t>
            </a:r>
          </a:p>
          <a:p>
            <a:r>
              <a:rPr lang="mr-IN" sz="2800" b="1" dirty="0" smtClean="0"/>
              <a:t>भारताची सागर सीमा </a:t>
            </a:r>
          </a:p>
        </p:txBody>
      </p:sp>
    </p:spTree>
    <p:extLst>
      <p:ext uri="{BB962C8B-B14F-4D97-AF65-F5344CB8AC3E}">
        <p14:creationId xmlns:p14="http://schemas.microsoft.com/office/powerpoint/2010/main" xmlns="" val="12351297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7848600" cy="1066800"/>
          </a:xfrm>
        </p:spPr>
        <p:txBody>
          <a:bodyPr>
            <a:normAutofit fontScale="90000"/>
          </a:bodyPr>
          <a:lstStyle/>
          <a:p>
            <a:pPr marL="342900" indent="-342900">
              <a:spcBef>
                <a:spcPct val="20000"/>
              </a:spcBef>
            </a:pPr>
            <a:r>
              <a:rPr lang="mr-IN" sz="4000" b="1" dirty="0" smtClean="0">
                <a:solidFill>
                  <a:schemeClr val="accent2"/>
                </a:solidFill>
                <a:ea typeface="+mn-ea"/>
              </a:rPr>
              <a:t/>
            </a:r>
            <a:br>
              <a:rPr lang="mr-IN" sz="4000" b="1" dirty="0" smtClean="0">
                <a:solidFill>
                  <a:schemeClr val="accent2"/>
                </a:solidFill>
                <a:ea typeface="+mn-ea"/>
              </a:rPr>
            </a:br>
            <a:r>
              <a:rPr lang="mr-IN" sz="3200" b="1" dirty="0">
                <a:solidFill>
                  <a:srgbClr val="C00000"/>
                </a:solidFill>
              </a:rPr>
              <a:t>जगाच्या नकाशात भारताचे स्थान</a:t>
            </a:r>
            <a:br>
              <a:rPr lang="mr-IN" sz="3200" b="1" dirty="0">
                <a:solidFill>
                  <a:srgbClr val="C00000"/>
                </a:solidFill>
              </a:rPr>
            </a:br>
            <a:endParaRPr lang="en-US" dirty="0">
              <a:solidFill>
                <a:schemeClr val="accent2"/>
              </a:solidFill>
            </a:endParaRPr>
          </a:p>
        </p:txBody>
      </p:sp>
      <p:sp>
        <p:nvSpPr>
          <p:cNvPr id="3" name="Content Placeholder 2"/>
          <p:cNvSpPr>
            <a:spLocks noGrp="1"/>
          </p:cNvSpPr>
          <p:nvPr>
            <p:ph idx="1"/>
          </p:nvPr>
        </p:nvSpPr>
        <p:spPr>
          <a:xfrm>
            <a:off x="304800" y="1295400"/>
            <a:ext cx="8534400" cy="5410200"/>
          </a:xfrm>
        </p:spPr>
        <p:txBody>
          <a:bodyPr>
            <a:normAutofit/>
          </a:bodyPr>
          <a:lstStyle/>
          <a:p>
            <a:pPr marL="0" indent="0">
              <a:buNone/>
            </a:pPr>
            <a:r>
              <a:rPr lang="mr-IN" sz="1800" dirty="0" smtClean="0"/>
              <a:t>*पृथ्वीवर २९</a:t>
            </a:r>
            <a:r>
              <a:rPr lang="en-US" sz="1800" dirty="0" smtClean="0"/>
              <a:t>%</a:t>
            </a:r>
            <a:r>
              <a:rPr lang="mr-IN" sz="1800" dirty="0" smtClean="0"/>
              <a:t> जमीन व ७१</a:t>
            </a:r>
            <a:r>
              <a:rPr lang="en-US" sz="1800" dirty="0" smtClean="0"/>
              <a:t>%</a:t>
            </a:r>
            <a:r>
              <a:rPr lang="mr-IN" sz="1800" dirty="0" smtClean="0"/>
              <a:t> पाणी असून ७ खंड व ५ महासागरामध्ये ते विभागले आहे.</a:t>
            </a:r>
          </a:p>
          <a:p>
            <a:pPr marL="0" indent="0">
              <a:buNone/>
            </a:pPr>
            <a:r>
              <a:rPr lang="mr-IN" sz="1800" dirty="0" smtClean="0"/>
              <a:t>*भारत हा उत्तर - पूर्व गोलार्धात आहे. </a:t>
            </a:r>
          </a:p>
          <a:p>
            <a:pPr marL="0" indent="0">
              <a:buNone/>
            </a:pPr>
            <a:r>
              <a:rPr lang="mr-IN" sz="1800" dirty="0" smtClean="0"/>
              <a:t>*भारताचे स्थान आशिया खंडात दक्षिणेला आहे.</a:t>
            </a:r>
          </a:p>
          <a:p>
            <a:pPr marL="0" indent="0">
              <a:buNone/>
            </a:pPr>
            <a:r>
              <a:rPr lang="mr-IN" sz="1800" dirty="0" smtClean="0"/>
              <a:t>*उत्तरेकडील हिमालयामुळे भारतीय उपखंड तयार झाले असून त्यात भारत हा प्रमुख देश आहे.</a:t>
            </a:r>
          </a:p>
          <a:p>
            <a:pPr marL="0" indent="0">
              <a:buNone/>
            </a:pPr>
            <a:r>
              <a:rPr lang="mr-IN" sz="1800" dirty="0" smtClean="0"/>
              <a:t>*हिंदी महासागराच्या उत्तरेश भारताचे स्थान आहे </a:t>
            </a:r>
          </a:p>
          <a:p>
            <a:pPr marL="0" indent="0">
              <a:buNone/>
            </a:pPr>
            <a:r>
              <a:rPr lang="mr-IN" sz="1800" dirty="0" smtClean="0"/>
              <a:t>*जगातील खंड </a:t>
            </a:r>
            <a:r>
              <a:rPr lang="mr-IN" sz="1800" dirty="0"/>
              <a:t>व</a:t>
            </a:r>
            <a:r>
              <a:rPr lang="en-US" sz="1800" dirty="0" smtClean="0"/>
              <a:t>  </a:t>
            </a:r>
            <a:r>
              <a:rPr lang="mr-IN" sz="1800" dirty="0" smtClean="0"/>
              <a:t>महासागर </a:t>
            </a:r>
          </a:p>
          <a:p>
            <a:pPr marL="0" indent="0">
              <a:buNone/>
            </a:pPr>
            <a:r>
              <a:rPr lang="en-US" sz="1800" dirty="0" smtClean="0"/>
              <a:t> १) </a:t>
            </a:r>
            <a:r>
              <a:rPr lang="en-US" sz="1800" dirty="0" err="1" smtClean="0"/>
              <a:t>अशिया</a:t>
            </a:r>
            <a:r>
              <a:rPr lang="en-US" sz="1800" dirty="0" smtClean="0"/>
              <a:t> </a:t>
            </a:r>
            <a:r>
              <a:rPr lang="en-US" sz="1800" dirty="0" err="1" smtClean="0"/>
              <a:t>खंड</a:t>
            </a:r>
            <a:r>
              <a:rPr lang="en-US" sz="1800" dirty="0" smtClean="0"/>
              <a:t>- ४,४२,५०,०००चौ.किमी                  </a:t>
            </a:r>
          </a:p>
          <a:p>
            <a:pPr marL="0" indent="0">
              <a:buNone/>
            </a:pPr>
            <a:r>
              <a:rPr lang="en-US" sz="1800" dirty="0" smtClean="0"/>
              <a:t>२) </a:t>
            </a:r>
            <a:r>
              <a:rPr lang="en-US" sz="1800" dirty="0" err="1" smtClean="0"/>
              <a:t>आफ्रिका</a:t>
            </a:r>
            <a:r>
              <a:rPr lang="en-US" sz="1800" dirty="0" smtClean="0"/>
              <a:t> </a:t>
            </a:r>
            <a:r>
              <a:rPr lang="en-US" sz="1800" dirty="0" err="1" smtClean="0"/>
              <a:t>खंड</a:t>
            </a:r>
            <a:r>
              <a:rPr lang="en-US" sz="1800" dirty="0" smtClean="0"/>
              <a:t> -३,०२,६४,००० </a:t>
            </a:r>
            <a:r>
              <a:rPr lang="en-US" sz="1800" dirty="0" err="1" smtClean="0"/>
              <a:t>चौ.किमी</a:t>
            </a:r>
            <a:r>
              <a:rPr lang="en-US" sz="1800" dirty="0" smtClean="0"/>
              <a:t>                                              </a:t>
            </a:r>
          </a:p>
          <a:p>
            <a:pPr marL="0" indent="0">
              <a:buNone/>
            </a:pPr>
            <a:r>
              <a:rPr lang="en-US" sz="1800" dirty="0" smtClean="0"/>
              <a:t> ३)</a:t>
            </a:r>
            <a:r>
              <a:rPr lang="en-US" sz="1800" dirty="0" err="1" smtClean="0"/>
              <a:t>उ.अमेरिका</a:t>
            </a:r>
            <a:r>
              <a:rPr lang="en-US" sz="1800" dirty="0" smtClean="0"/>
              <a:t> </a:t>
            </a:r>
            <a:r>
              <a:rPr lang="en-US" sz="1800" dirty="0" err="1"/>
              <a:t>खंड</a:t>
            </a:r>
            <a:r>
              <a:rPr lang="en-US" sz="1800" dirty="0"/>
              <a:t>- २,४३,९७,०००चौ.किमी            </a:t>
            </a:r>
            <a:endParaRPr lang="en-US" sz="1800" dirty="0" smtClean="0"/>
          </a:p>
          <a:p>
            <a:pPr marL="0" indent="0">
              <a:buNone/>
            </a:pPr>
            <a:r>
              <a:rPr lang="en-US" sz="1800" dirty="0" smtClean="0"/>
              <a:t>४)</a:t>
            </a:r>
            <a:r>
              <a:rPr lang="en-US" sz="1800" dirty="0" err="1" smtClean="0"/>
              <a:t>द.अमेरिका</a:t>
            </a:r>
            <a:r>
              <a:rPr lang="en-US" sz="1800" dirty="0" smtClean="0"/>
              <a:t> </a:t>
            </a:r>
            <a:r>
              <a:rPr lang="en-US" sz="1800" dirty="0" err="1" smtClean="0"/>
              <a:t>खंड</a:t>
            </a:r>
            <a:r>
              <a:rPr lang="en-US" sz="1800" dirty="0" smtClean="0"/>
              <a:t>- १,७७,९३,०००चौ.किमी             </a:t>
            </a:r>
          </a:p>
          <a:p>
            <a:pPr marL="0" indent="0">
              <a:buNone/>
            </a:pPr>
            <a:r>
              <a:rPr lang="en-US" sz="1800" dirty="0" smtClean="0"/>
              <a:t>५)</a:t>
            </a:r>
            <a:r>
              <a:rPr lang="en-US" sz="1800" dirty="0" err="1" smtClean="0"/>
              <a:t>अंटार्टिकाखंड</a:t>
            </a:r>
            <a:r>
              <a:rPr lang="en-US" sz="1800" dirty="0" smtClean="0"/>
              <a:t>- १,३२,०९,०००चौ.किमी                 </a:t>
            </a:r>
            <a:br>
              <a:rPr lang="en-US" sz="1800" dirty="0" smtClean="0"/>
            </a:br>
            <a:r>
              <a:rPr lang="en-US" sz="1800" dirty="0" smtClean="0"/>
              <a:t> ६)</a:t>
            </a:r>
            <a:r>
              <a:rPr lang="en-US" sz="1800" dirty="0" err="1" smtClean="0"/>
              <a:t>यूरोप</a:t>
            </a:r>
            <a:r>
              <a:rPr lang="en-US" sz="1800" dirty="0" smtClean="0"/>
              <a:t> </a:t>
            </a:r>
            <a:r>
              <a:rPr lang="en-US" sz="1800" dirty="0" err="1" smtClean="0"/>
              <a:t>खंड</a:t>
            </a:r>
            <a:r>
              <a:rPr lang="en-US" sz="1800" dirty="0" smtClean="0"/>
              <a:t>- </a:t>
            </a:r>
            <a:r>
              <a:rPr lang="mr-IN" sz="1800" dirty="0" smtClean="0"/>
              <a:t>१,०४,५३</a:t>
            </a:r>
            <a:r>
              <a:rPr lang="en-US" sz="1800" dirty="0" smtClean="0"/>
              <a:t>,०००चौ.किमी  </a:t>
            </a:r>
          </a:p>
          <a:p>
            <a:pPr marL="0" indent="0">
              <a:buNone/>
            </a:pPr>
            <a:r>
              <a:rPr lang="mr-IN" sz="1800" dirty="0" smtClean="0"/>
              <a:t>७)आस्ट्रेलिया खंड-८९,२३,०००चौ.किमी </a:t>
            </a:r>
            <a:r>
              <a:rPr lang="en-US" sz="1800" dirty="0" smtClean="0"/>
              <a:t>   </a:t>
            </a:r>
            <a:endParaRPr lang="en-US" sz="1800" dirty="0"/>
          </a:p>
        </p:txBody>
      </p:sp>
      <p:pic>
        <p:nvPicPr>
          <p:cNvPr id="1026" name="Picture 2"/>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4038600" y="3200400"/>
            <a:ext cx="4953000" cy="342900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186632963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mr-IN" dirty="0" smtClean="0"/>
              <a:t>  </a:t>
            </a:r>
            <a:r>
              <a:rPr lang="mr-IN" dirty="0" smtClean="0">
                <a:solidFill>
                  <a:srgbClr val="FF0000"/>
                </a:solidFill>
              </a:rPr>
              <a:t>जगातील महासागर</a:t>
            </a:r>
            <a:endParaRPr lang="en-US" dirty="0">
              <a:solidFill>
                <a:srgbClr val="FF0000"/>
              </a:solidFill>
            </a:endParaRPr>
          </a:p>
        </p:txBody>
      </p:sp>
      <p:sp>
        <p:nvSpPr>
          <p:cNvPr id="4" name="Rectangle 3"/>
          <p:cNvSpPr/>
          <p:nvPr/>
        </p:nvSpPr>
        <p:spPr>
          <a:xfrm>
            <a:off x="1371600" y="2209800"/>
            <a:ext cx="6096000" cy="3724096"/>
          </a:xfrm>
          <a:prstGeom prst="rect">
            <a:avLst/>
          </a:prstGeom>
        </p:spPr>
        <p:txBody>
          <a:bodyPr wrap="square">
            <a:spAutoFit/>
          </a:bodyPr>
          <a:lstStyle/>
          <a:p>
            <a:r>
              <a:rPr lang="mr-IN" sz="2400" dirty="0" smtClean="0"/>
              <a:t>१</a:t>
            </a:r>
            <a:r>
              <a:rPr lang="mr-IN" sz="2400" dirty="0"/>
              <a:t>) प्रशांत महासागर- </a:t>
            </a:r>
            <a:r>
              <a:rPr lang="mr-IN" sz="2400" dirty="0" smtClean="0"/>
              <a:t>१६,६२,४०,९७७चौ.किमी  </a:t>
            </a:r>
            <a:endParaRPr lang="mr-IN" sz="2400" dirty="0"/>
          </a:p>
          <a:p>
            <a:endParaRPr lang="mr-IN" sz="2400" dirty="0" smtClean="0"/>
          </a:p>
          <a:p>
            <a:r>
              <a:rPr lang="mr-IN" sz="2400" dirty="0" smtClean="0"/>
              <a:t>२) अटलांटिक- ८,६५,५७,४०२चौ.किमी </a:t>
            </a:r>
            <a:r>
              <a:rPr lang="en-US" sz="2400" dirty="0" smtClean="0"/>
              <a:t>                               </a:t>
            </a:r>
            <a:endParaRPr lang="mr-IN" sz="2400" dirty="0"/>
          </a:p>
          <a:p>
            <a:endParaRPr lang="mr-IN" sz="2400" dirty="0" smtClean="0"/>
          </a:p>
          <a:p>
            <a:r>
              <a:rPr lang="mr-IN" sz="2400" dirty="0" smtClean="0"/>
              <a:t>३</a:t>
            </a:r>
            <a:r>
              <a:rPr lang="mr-IN" sz="2400" dirty="0"/>
              <a:t>) हिन्दी महासागर- </a:t>
            </a:r>
            <a:r>
              <a:rPr lang="mr-IN" sz="2400" dirty="0" smtClean="0"/>
              <a:t>७,३४,२६,१६३चौ.कीमी </a:t>
            </a:r>
            <a:endParaRPr lang="mr-IN" sz="2400" dirty="0"/>
          </a:p>
          <a:p>
            <a:endParaRPr lang="mr-IN" sz="2400" dirty="0" smtClean="0"/>
          </a:p>
          <a:p>
            <a:r>
              <a:rPr lang="mr-IN" sz="2400" dirty="0" smtClean="0"/>
              <a:t>४</a:t>
            </a:r>
            <a:r>
              <a:rPr lang="mr-IN" sz="2400" dirty="0"/>
              <a:t>) दक्षिणी महासागर- </a:t>
            </a:r>
            <a:r>
              <a:rPr lang="mr-IN" sz="2400" dirty="0" smtClean="0"/>
              <a:t>२,०३,२७,०००चौ.किमी </a:t>
            </a:r>
            <a:endParaRPr lang="mr-IN" sz="2400" dirty="0"/>
          </a:p>
          <a:p>
            <a:endParaRPr lang="mr-IN" sz="2400" dirty="0" smtClean="0"/>
          </a:p>
          <a:p>
            <a:r>
              <a:rPr lang="mr-IN" sz="2400" dirty="0" smtClean="0"/>
              <a:t>५)आर्क्टिक महासागर-१,३२,२४,४७९चौ.किमी </a:t>
            </a:r>
            <a:r>
              <a:rPr lang="mr-IN" sz="2400" dirty="0"/>
              <a:t/>
            </a:r>
            <a:br>
              <a:rPr lang="mr-IN" sz="2400" dirty="0"/>
            </a:br>
            <a:r>
              <a:rPr lang="en-US" sz="2000" dirty="0"/>
              <a:t>       </a:t>
            </a:r>
          </a:p>
        </p:txBody>
      </p:sp>
    </p:spTree>
    <p:extLst>
      <p:ext uri="{BB962C8B-B14F-4D97-AF65-F5344CB8AC3E}">
        <p14:creationId xmlns:p14="http://schemas.microsoft.com/office/powerpoint/2010/main" xmlns="" val="64949457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ह्छ्छछ्छ्छ्ह"/>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762000" y="1143000"/>
            <a:ext cx="7315200" cy="5410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extLst>
      <p:ext uri="{BB962C8B-B14F-4D97-AF65-F5344CB8AC3E}">
        <p14:creationId xmlns:p14="http://schemas.microsoft.com/office/powerpoint/2010/main" xmlns="" val="424593566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152400"/>
            <a:ext cx="8229600" cy="1371600"/>
          </a:xfrm>
        </p:spPr>
        <p:txBody>
          <a:bodyPr>
            <a:normAutofit fontScale="90000"/>
          </a:bodyPr>
          <a:lstStyle/>
          <a:p>
            <a:pPr marL="342900" indent="-342900" algn="l">
              <a:spcBef>
                <a:spcPct val="20000"/>
              </a:spcBef>
            </a:pPr>
            <a:r>
              <a:rPr lang="en-US" b="1" dirty="0" smtClean="0">
                <a:solidFill>
                  <a:srgbClr val="FF0000"/>
                </a:solidFill>
              </a:rPr>
              <a:t>                                                                  </a:t>
            </a:r>
            <a:r>
              <a:rPr lang="mr-IN" b="1" dirty="0" smtClean="0">
                <a:solidFill>
                  <a:srgbClr val="FF0000"/>
                </a:solidFill>
              </a:rPr>
              <a:t>      </a:t>
            </a:r>
            <a:r>
              <a:rPr lang="mr-IN" sz="2700" b="1" dirty="0" smtClean="0">
                <a:solidFill>
                  <a:srgbClr val="C00000"/>
                </a:solidFill>
              </a:rPr>
              <a:t>भारताचा अक्षवृत्तीय</a:t>
            </a:r>
            <a:r>
              <a:rPr lang="en-US" sz="2700" b="1" dirty="0" smtClean="0">
                <a:solidFill>
                  <a:srgbClr val="C00000"/>
                </a:solidFill>
              </a:rPr>
              <a:t> </a:t>
            </a:r>
            <a:r>
              <a:rPr lang="mr-IN" sz="2700" b="1" dirty="0" smtClean="0">
                <a:solidFill>
                  <a:srgbClr val="C00000"/>
                </a:solidFill>
              </a:rPr>
              <a:t>व रेखावृत्तीय</a:t>
            </a:r>
            <a:r>
              <a:rPr lang="en-US" sz="2700" b="1" dirty="0" smtClean="0">
                <a:solidFill>
                  <a:srgbClr val="C00000"/>
                </a:solidFill>
              </a:rPr>
              <a:t> </a:t>
            </a:r>
            <a:r>
              <a:rPr lang="mr-IN" sz="2700" b="1" dirty="0" smtClean="0">
                <a:solidFill>
                  <a:srgbClr val="C00000"/>
                </a:solidFill>
              </a:rPr>
              <a:t>विस्तार</a:t>
            </a:r>
            <a:r>
              <a:rPr lang="mr-IN" b="1" dirty="0" smtClean="0">
                <a:solidFill>
                  <a:srgbClr val="C00000"/>
                </a:solidFill>
              </a:rPr>
              <a:t/>
            </a:r>
            <a:br>
              <a:rPr lang="mr-IN" b="1" dirty="0" smtClean="0">
                <a:solidFill>
                  <a:srgbClr val="C00000"/>
                </a:solidFill>
              </a:rPr>
            </a:br>
            <a:r>
              <a:rPr lang="en-US" b="1" dirty="0" smtClean="0">
                <a:solidFill>
                  <a:srgbClr val="FF0000"/>
                </a:solidFill>
              </a:rPr>
              <a:t>  </a:t>
            </a:r>
            <a:endParaRPr lang="en-US" b="1" dirty="0">
              <a:solidFill>
                <a:srgbClr val="002060"/>
              </a:solidFill>
            </a:endParaRPr>
          </a:p>
        </p:txBody>
      </p:sp>
      <p:sp>
        <p:nvSpPr>
          <p:cNvPr id="3" name="Content Placeholder 2"/>
          <p:cNvSpPr>
            <a:spLocks noGrp="1"/>
          </p:cNvSpPr>
          <p:nvPr>
            <p:ph idx="1"/>
          </p:nvPr>
        </p:nvSpPr>
        <p:spPr>
          <a:xfrm>
            <a:off x="457200" y="4571999"/>
            <a:ext cx="8229600" cy="1371601"/>
          </a:xfrm>
        </p:spPr>
        <p:txBody>
          <a:bodyPr>
            <a:normAutofit/>
          </a:bodyPr>
          <a:lstStyle/>
          <a:p>
            <a:pPr marL="0" indent="0">
              <a:buNone/>
            </a:pPr>
            <a:endParaRPr lang="mr-IN" sz="2800" b="1" dirty="0" smtClean="0">
              <a:solidFill>
                <a:srgbClr val="FF0000"/>
              </a:solidFill>
              <a:ea typeface="+mj-ea"/>
            </a:endParaRPr>
          </a:p>
          <a:p>
            <a:pPr marL="0" indent="0">
              <a:buNone/>
            </a:pPr>
            <a:endParaRPr lang="mr-IN" sz="2200" dirty="0">
              <a:solidFill>
                <a:prstClr val="black"/>
              </a:solidFill>
              <a:ea typeface="+mj-ea"/>
            </a:endParaRPr>
          </a:p>
          <a:p>
            <a:pPr marL="0" indent="0">
              <a:buNone/>
            </a:pPr>
            <a:endParaRPr lang="mr-IN" sz="2200" dirty="0" smtClean="0">
              <a:solidFill>
                <a:prstClr val="black"/>
              </a:solidFill>
              <a:ea typeface="+mj-ea"/>
            </a:endParaRPr>
          </a:p>
          <a:p>
            <a:pPr marL="0" indent="0">
              <a:buNone/>
            </a:pPr>
            <a:endParaRPr lang="en-US" dirty="0"/>
          </a:p>
        </p:txBody>
      </p:sp>
      <p:sp>
        <p:nvSpPr>
          <p:cNvPr id="5" name="Rectangle 4"/>
          <p:cNvSpPr/>
          <p:nvPr/>
        </p:nvSpPr>
        <p:spPr>
          <a:xfrm>
            <a:off x="609600" y="1143000"/>
            <a:ext cx="7620000" cy="1477328"/>
          </a:xfrm>
          <a:prstGeom prst="rect">
            <a:avLst/>
          </a:prstGeom>
        </p:spPr>
        <p:txBody>
          <a:bodyPr wrap="square">
            <a:spAutoFit/>
          </a:bodyPr>
          <a:lstStyle/>
          <a:p>
            <a:r>
              <a:rPr lang="mr-IN" b="1" dirty="0" smtClean="0"/>
              <a:t>*  भारताचा अक्षवृत्तीय विस्तार - ८</a:t>
            </a:r>
            <a:r>
              <a:rPr lang="en-US" b="1" baseline="30000" dirty="0" smtClean="0"/>
              <a:t>0</a:t>
            </a:r>
            <a:r>
              <a:rPr lang="mr-IN" b="1" dirty="0" smtClean="0"/>
              <a:t> ४</a:t>
            </a:r>
            <a:r>
              <a:rPr lang="en-US" b="1" dirty="0" smtClean="0"/>
              <a:t>’</a:t>
            </a:r>
            <a:r>
              <a:rPr lang="mr-IN" b="1" dirty="0" smtClean="0"/>
              <a:t> २८</a:t>
            </a:r>
            <a:r>
              <a:rPr lang="en-US" b="1" dirty="0" smtClean="0"/>
              <a:t>”</a:t>
            </a:r>
            <a:r>
              <a:rPr lang="mr-IN" b="1" dirty="0" smtClean="0"/>
              <a:t> ते ३७</a:t>
            </a:r>
            <a:r>
              <a:rPr lang="en-US" b="1" baseline="30000" dirty="0" smtClean="0"/>
              <a:t> 0</a:t>
            </a:r>
            <a:r>
              <a:rPr lang="mr-IN" b="1" dirty="0" smtClean="0"/>
              <a:t> १७</a:t>
            </a:r>
            <a:r>
              <a:rPr lang="en-US" b="1" dirty="0" smtClean="0"/>
              <a:t>’</a:t>
            </a:r>
            <a:r>
              <a:rPr lang="mr-IN" b="1" dirty="0" smtClean="0"/>
              <a:t> ५३</a:t>
            </a:r>
            <a:r>
              <a:rPr lang="en-US" b="1" dirty="0" smtClean="0"/>
              <a:t>”</a:t>
            </a:r>
            <a:r>
              <a:rPr lang="mr-IN" b="1" dirty="0" smtClean="0"/>
              <a:t> उत्तर अक्षवृत्त  </a:t>
            </a:r>
            <a:endParaRPr lang="mr-IN" b="1" dirty="0"/>
          </a:p>
          <a:p>
            <a:r>
              <a:rPr lang="mr-IN" b="1" dirty="0" smtClean="0"/>
              <a:t>*  भारताचा रेखावृतीय विस्तार –६८</a:t>
            </a:r>
            <a:r>
              <a:rPr lang="en-US" b="1" baseline="30000" dirty="0" smtClean="0"/>
              <a:t> 0</a:t>
            </a:r>
            <a:r>
              <a:rPr lang="mr-IN" b="1" dirty="0" smtClean="0"/>
              <a:t> ७</a:t>
            </a:r>
            <a:r>
              <a:rPr lang="en-US" b="1" dirty="0" smtClean="0"/>
              <a:t>’</a:t>
            </a:r>
            <a:r>
              <a:rPr lang="mr-IN" b="1" dirty="0" smtClean="0"/>
              <a:t> ३३</a:t>
            </a:r>
            <a:r>
              <a:rPr lang="en-US" b="1" dirty="0" smtClean="0"/>
              <a:t>”</a:t>
            </a:r>
            <a:r>
              <a:rPr lang="mr-IN" b="1" dirty="0" smtClean="0"/>
              <a:t> ते ९७</a:t>
            </a:r>
            <a:r>
              <a:rPr lang="en-US" b="1" baseline="30000" dirty="0" smtClean="0"/>
              <a:t> 0</a:t>
            </a:r>
            <a:r>
              <a:rPr lang="mr-IN" b="1" dirty="0" smtClean="0"/>
              <a:t> २४</a:t>
            </a:r>
            <a:r>
              <a:rPr lang="en-US" b="1" dirty="0" smtClean="0"/>
              <a:t>’</a:t>
            </a:r>
            <a:r>
              <a:rPr lang="mr-IN" b="1" dirty="0" smtClean="0"/>
              <a:t> ४७</a:t>
            </a:r>
            <a:r>
              <a:rPr lang="en-US" b="1" dirty="0" smtClean="0"/>
              <a:t>”</a:t>
            </a:r>
            <a:r>
              <a:rPr lang="mr-IN" b="1" dirty="0" smtClean="0"/>
              <a:t> पूर्व रेखावृत्त </a:t>
            </a:r>
          </a:p>
          <a:p>
            <a:endParaRPr lang="mr-IN" b="1" dirty="0">
              <a:solidFill>
                <a:srgbClr val="C00000"/>
              </a:solidFill>
            </a:endParaRPr>
          </a:p>
          <a:p>
            <a:endParaRPr lang="mr-IN" b="1" dirty="0" smtClean="0">
              <a:solidFill>
                <a:srgbClr val="C00000"/>
              </a:solidFill>
            </a:endParaRPr>
          </a:p>
          <a:p>
            <a:r>
              <a:rPr lang="mr-IN" b="1" dirty="0" smtClean="0">
                <a:solidFill>
                  <a:srgbClr val="C00000"/>
                </a:solidFill>
              </a:rPr>
              <a:t> </a:t>
            </a:r>
            <a:endParaRPr lang="en-US" dirty="0"/>
          </a:p>
        </p:txBody>
      </p:sp>
      <p:pic>
        <p:nvPicPr>
          <p:cNvPr id="6" name="Picture 3"/>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914400" y="1881664"/>
            <a:ext cx="7086598" cy="375713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259270307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990600"/>
            <a:ext cx="8382000" cy="5715000"/>
          </a:xfrm>
        </p:spPr>
        <p:txBody>
          <a:bodyPr>
            <a:normAutofit/>
          </a:bodyPr>
          <a:lstStyle/>
          <a:p>
            <a:pPr marL="0" indent="0">
              <a:buNone/>
            </a:pPr>
            <a:r>
              <a:rPr lang="en-US" sz="1800" b="1" dirty="0"/>
              <a:t>*</a:t>
            </a:r>
            <a:r>
              <a:rPr lang="mr-IN" sz="1800" b="1" dirty="0" smtClean="0"/>
              <a:t>कर्कवृत्त </a:t>
            </a:r>
            <a:r>
              <a:rPr lang="mr-IN" sz="1800" b="1" dirty="0"/>
              <a:t>हे भारताच्या मध्यातून २३.३० अक्षांश अक्षवृतावर कर्कवृत्त गेलेले आहे</a:t>
            </a:r>
            <a:r>
              <a:rPr lang="mr-IN" sz="1800" b="1" dirty="0" smtClean="0"/>
              <a:t>.</a:t>
            </a:r>
            <a:endParaRPr lang="mr-IN" sz="1800" b="1" dirty="0"/>
          </a:p>
          <a:p>
            <a:pPr marL="0" indent="0">
              <a:buNone/>
            </a:pPr>
            <a:r>
              <a:rPr lang="en-US" sz="1800" b="1" dirty="0" smtClean="0"/>
              <a:t>*</a:t>
            </a:r>
            <a:r>
              <a:rPr lang="mr-IN" sz="1800" b="1" dirty="0" smtClean="0"/>
              <a:t>हे </a:t>
            </a:r>
            <a:r>
              <a:rPr lang="mr-IN" sz="1800" b="1" dirty="0"/>
              <a:t>अक्षवृत्त भारताच्या </a:t>
            </a:r>
            <a:r>
              <a:rPr lang="mr-IN" sz="1800" b="1" dirty="0" smtClean="0"/>
              <a:t>८ राज्यातून गेले आहे.(गुजरात,राज्यस्थान,मध्यप्रदेश,छत्तीसगढ</a:t>
            </a:r>
            <a:r>
              <a:rPr lang="mr-IN" sz="1800" b="1" dirty="0"/>
              <a:t>, </a:t>
            </a:r>
            <a:r>
              <a:rPr lang="mr-IN" sz="1800" b="1" dirty="0" smtClean="0"/>
              <a:t>       झारखंड,प.बंगाल,मिझोरम,त्रिपुरा</a:t>
            </a:r>
            <a:r>
              <a:rPr lang="mr-IN" sz="1800" b="1" dirty="0"/>
              <a:t>) </a:t>
            </a:r>
          </a:p>
          <a:p>
            <a:pPr marL="0" indent="0">
              <a:buNone/>
            </a:pPr>
            <a:r>
              <a:rPr lang="en-US" sz="1800" b="1" dirty="0" smtClean="0"/>
              <a:t>*</a:t>
            </a:r>
            <a:r>
              <a:rPr lang="mr-IN" sz="1800" b="1" dirty="0" smtClean="0"/>
              <a:t>कर्कवृताचा </a:t>
            </a:r>
            <a:r>
              <a:rPr lang="mr-IN" sz="1800" b="1" dirty="0"/>
              <a:t>परिणाम प्रामुख्याने हवामान व वनस्पती वितरणावर झाला आहे.</a:t>
            </a:r>
          </a:p>
          <a:p>
            <a:pPr marL="0" indent="0">
              <a:buNone/>
            </a:pPr>
            <a:r>
              <a:rPr lang="mr-IN" b="1" dirty="0">
                <a:solidFill>
                  <a:srgbClr val="C00000"/>
                </a:solidFill>
              </a:rPr>
              <a:t> </a:t>
            </a:r>
          </a:p>
          <a:p>
            <a:endParaRPr lang="en-US" dirty="0"/>
          </a:p>
        </p:txBody>
      </p:sp>
      <p:pic>
        <p:nvPicPr>
          <p:cNvPr id="2050" name="Picture 2" descr="C:\Users\Admin\Downloads\DDD.jp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1524000" y="2362200"/>
            <a:ext cx="5791200" cy="4343400"/>
          </a:xfrm>
          <a:prstGeom prst="rect">
            <a:avLst/>
          </a:prstGeom>
          <a:noFill/>
          <a:extLst>
            <a:ext uri="{909E8E84-426E-40DD-AFC4-6F175D3DCCD1}">
              <a14:hiddenFill xmlns:a14="http://schemas.microsoft.com/office/drawing/2010/main" xmlns="">
                <a:solidFill>
                  <a:srgbClr val="FFFFFF"/>
                </a:solidFill>
              </a14:hiddenFill>
            </a:ext>
          </a:extLst>
        </p:spPr>
      </p:pic>
      <p:sp>
        <p:nvSpPr>
          <p:cNvPr id="4" name="Title 3"/>
          <p:cNvSpPr>
            <a:spLocks noGrp="1"/>
          </p:cNvSpPr>
          <p:nvPr>
            <p:ph type="title"/>
          </p:nvPr>
        </p:nvSpPr>
        <p:spPr>
          <a:xfrm>
            <a:off x="1447800" y="228600"/>
            <a:ext cx="5943600" cy="715962"/>
          </a:xfrm>
        </p:spPr>
        <p:txBody>
          <a:bodyPr>
            <a:normAutofit fontScale="90000"/>
          </a:bodyPr>
          <a:lstStyle/>
          <a:p>
            <a:r>
              <a:rPr lang="mr-IN" dirty="0" smtClean="0">
                <a:solidFill>
                  <a:srgbClr val="FF0000"/>
                </a:solidFill>
              </a:rPr>
              <a:t>कर्कवृत्त</a:t>
            </a:r>
            <a:endParaRPr lang="en-US" dirty="0">
              <a:solidFill>
                <a:srgbClr val="FF0000"/>
              </a:solidFill>
            </a:endParaRPr>
          </a:p>
        </p:txBody>
      </p:sp>
    </p:spTree>
    <p:extLst>
      <p:ext uri="{BB962C8B-B14F-4D97-AF65-F5344CB8AC3E}">
        <p14:creationId xmlns:p14="http://schemas.microsoft.com/office/powerpoint/2010/main" xmlns="" val="3777041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Angles</Template>
  <TotalTime>872</TotalTime>
  <Words>594</Words>
  <Application>Microsoft Office PowerPoint</Application>
  <PresentationFormat>On-screen Show (4:3)</PresentationFormat>
  <Paragraphs>87</Paragraphs>
  <Slides>16</Slides>
  <Notes>3</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Office Theme</vt:lpstr>
      <vt:lpstr>लोकनेते डॉ. बाळासाहेब विखे पाटील  (पद्मभुषण उपाधीने सन्मानित)   प्रवरा ग्रामीण शिक्षण संस्थेचे, कला,वाणिज्य व विज्ञान महाविद्यालय,अळकुटी तालुका - पारनेर  जिल्हा - अहमदनगर</vt:lpstr>
      <vt:lpstr>Geography G.3</vt:lpstr>
      <vt:lpstr>Slide 3</vt:lpstr>
      <vt:lpstr>मुद्दे </vt:lpstr>
      <vt:lpstr> जगाच्या नकाशात भारताचे स्थान </vt:lpstr>
      <vt:lpstr>  जगातील महासागर</vt:lpstr>
      <vt:lpstr>Slide 7</vt:lpstr>
      <vt:lpstr>                                                                        भारताचा अक्षवृत्तीय व रेखावृत्तीय विस्तार   </vt:lpstr>
      <vt:lpstr>कर्कवृत्त</vt:lpstr>
      <vt:lpstr>     भारताचे क्षेत्रफळ      *क्षेत्रफळाच्या बाबतीत भारताचा जगात ७वा  क्रमांक लागतो.      *भारताचे एकूण क्षेत्रफळ  ३२,८७,२६३ चौ.किमी आहे.      *भारताने जगाच्या एकूण क्षेत्राच्या ०.५७ % क्षेत्र व्यापले आहे.     *एकूण भूमीच्या २.४२ % क्षेत्र व्यापले आहे.                   जगातील क्षेत्रफळानुसार देश         १)रशिया-१७,०७५,००० चौ.कि.मी.           २)कॅनडा -९,९७६,१८६ चौ.कि.मी          ३)चीन- ९,५७२,९०० चौ.कि.मी          ४)अमेरिका -९,१५९,१२३ चौ.कि.मी         ५)ब्राझील – ८,५४७,४०४ चौ.कि.मी         ६)ऑस्टेलिया -७,६८२,३०० चौ.कि.मी         ७)भारत -३,२८७,२६३ चौ.कि.मी            </vt:lpstr>
      <vt:lpstr>भारताची लांबी रुंदी  १)भारताची उत्तर-दक्षिण लांबी- ३२१४ कि.मी. २)भारताची पूर्व-पच्छिम लांबी- २९३३ कि.मी.     </vt:lpstr>
      <vt:lpstr> </vt:lpstr>
      <vt:lpstr>Slide 13</vt:lpstr>
      <vt:lpstr>भारताच्या सीमा  </vt:lpstr>
      <vt:lpstr>   भारताची सागरी सीमा  भारताला एकूण ७५१७किमी. (बेटे धरून) सागरी सीमा लाभली आहे.भारताच्या मुख्य भूमि चा विचार केल्यास ६१०० किमी. एवढी सागर सीमा लाभली आहे. भारतातील राज्यानुसार सागरी सीमा किमी मध्ये खालील प्रमाणे-       *घटक राज्यांना असणारी      १)ग़ूजरात- १२१४.७ किमी   २)महाराष्ट्र- ६५२ किमी   ३)गोवा- १०५ किमी   ४)केरळ- ५६९.७ किमी   ५)तामिळनाडू -९०६.९ किमी   ६)आन्ध्रप्रदेश- ९७३.७ किमी   ७)ओरिसा- ४७६.४ किमी   ८)कर्नाटक- २८० किमी   ९)बंगाल- १५७.५१ किमी        * केंद्रशासित प्रदेश    १)अंदमान निकोबार-१९६२ किमी    २)लक्षद्वीप- १३२ किमी     ३)दमन दिव- ५५.५ किमी     ४)पद्दुचेरी- ३०.६ किमी     </vt:lpstr>
      <vt:lpstr>धन्यवाद </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प्रवरा पोलीस /तलाठी भारती पूर्व </dc:title>
  <dc:creator>Admin</dc:creator>
  <cp:lastModifiedBy>surya</cp:lastModifiedBy>
  <cp:revision>381</cp:revision>
  <dcterms:created xsi:type="dcterms:W3CDTF">2006-08-16T00:00:00Z</dcterms:created>
  <dcterms:modified xsi:type="dcterms:W3CDTF">2007-12-31T19:34:27Z</dcterms:modified>
</cp:coreProperties>
</file>