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8" r:id="rId2"/>
    <p:sldId id="256" r:id="rId3"/>
    <p:sldId id="257" r:id="rId4"/>
    <p:sldId id="267" r:id="rId5"/>
    <p:sldId id="258" r:id="rId6"/>
    <p:sldId id="259" r:id="rId7"/>
    <p:sldId id="266" r:id="rId8"/>
    <p:sldId id="260" r:id="rId9"/>
    <p:sldId id="261" r:id="rId10"/>
    <p:sldId id="262" r:id="rId11"/>
    <p:sldId id="263" r:id="rId12"/>
    <p:sldId id="264"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535B"/>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71D3BE-F170-4301-9F6D-61DCB1C36555}"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n-US"/>
        </a:p>
      </dgm:t>
    </dgm:pt>
    <dgm:pt modelId="{652CC9C2-F553-46DE-BCDD-1652A27909F0}">
      <dgm:prSet custT="1"/>
      <dgm:spPr/>
      <dgm:t>
        <a:bodyPr/>
        <a:lstStyle/>
        <a:p>
          <a:pPr rtl="0"/>
          <a:r>
            <a:rPr lang="en-US" sz="9600" dirty="0" err="1" smtClean="0">
              <a:solidFill>
                <a:srgbClr val="0000FF"/>
              </a:solidFill>
            </a:rPr>
            <a:t>धन्यवाद</a:t>
          </a:r>
          <a:endParaRPr lang="en-US" sz="9600" dirty="0">
            <a:solidFill>
              <a:srgbClr val="0000FF"/>
            </a:solidFill>
          </a:endParaRPr>
        </a:p>
      </dgm:t>
    </dgm:pt>
    <dgm:pt modelId="{AA31D001-C541-44D6-B3F7-F0F265ECD1B2}" type="parTrans" cxnId="{5069AE37-6136-43DC-B60B-3A7E703D84F8}">
      <dgm:prSet/>
      <dgm:spPr/>
      <dgm:t>
        <a:bodyPr/>
        <a:lstStyle/>
        <a:p>
          <a:endParaRPr lang="en-US"/>
        </a:p>
      </dgm:t>
    </dgm:pt>
    <dgm:pt modelId="{2449CBC0-FA5C-4382-8174-61D0F5E56007}" type="sibTrans" cxnId="{5069AE37-6136-43DC-B60B-3A7E703D84F8}">
      <dgm:prSet/>
      <dgm:spPr/>
      <dgm:t>
        <a:bodyPr/>
        <a:lstStyle/>
        <a:p>
          <a:endParaRPr lang="en-US"/>
        </a:p>
      </dgm:t>
    </dgm:pt>
    <dgm:pt modelId="{5EFBE4F4-2A9D-4343-BE52-99B111B96E7D}" type="pres">
      <dgm:prSet presAssocID="{D971D3BE-F170-4301-9F6D-61DCB1C36555}" presName="compositeShape" presStyleCnt="0">
        <dgm:presLayoutVars>
          <dgm:chMax val="7"/>
          <dgm:dir/>
          <dgm:resizeHandles val="exact"/>
        </dgm:presLayoutVars>
      </dgm:prSet>
      <dgm:spPr/>
      <dgm:t>
        <a:bodyPr/>
        <a:lstStyle/>
        <a:p>
          <a:endParaRPr lang="en-US"/>
        </a:p>
      </dgm:t>
    </dgm:pt>
    <dgm:pt modelId="{12FCA77F-2E0E-4291-A153-BBB2D19F5504}" type="pres">
      <dgm:prSet presAssocID="{652CC9C2-F553-46DE-BCDD-1652A27909F0}" presName="circ1TxSh" presStyleLbl="vennNode1" presStyleIdx="0" presStyleCnt="1"/>
      <dgm:spPr/>
      <dgm:t>
        <a:bodyPr/>
        <a:lstStyle/>
        <a:p>
          <a:endParaRPr lang="en-US"/>
        </a:p>
      </dgm:t>
    </dgm:pt>
  </dgm:ptLst>
  <dgm:cxnLst>
    <dgm:cxn modelId="{5069AE37-6136-43DC-B60B-3A7E703D84F8}" srcId="{D971D3BE-F170-4301-9F6D-61DCB1C36555}" destId="{652CC9C2-F553-46DE-BCDD-1652A27909F0}" srcOrd="0" destOrd="0" parTransId="{AA31D001-C541-44D6-B3F7-F0F265ECD1B2}" sibTransId="{2449CBC0-FA5C-4382-8174-61D0F5E56007}"/>
    <dgm:cxn modelId="{70D554FB-805F-4698-8AD2-06A17E01CCED}" type="presOf" srcId="{652CC9C2-F553-46DE-BCDD-1652A27909F0}" destId="{12FCA77F-2E0E-4291-A153-BBB2D19F5504}" srcOrd="0" destOrd="0" presId="urn:microsoft.com/office/officeart/2005/8/layout/venn1"/>
    <dgm:cxn modelId="{67F266D0-35E7-4027-B6AC-6D74FC89D591}" type="presOf" srcId="{D971D3BE-F170-4301-9F6D-61DCB1C36555}" destId="{5EFBE4F4-2A9D-4343-BE52-99B111B96E7D}" srcOrd="0" destOrd="0" presId="urn:microsoft.com/office/officeart/2005/8/layout/venn1"/>
    <dgm:cxn modelId="{B6DF63BC-A554-4940-8924-C3F013B6D895}" type="presParOf" srcId="{5EFBE4F4-2A9D-4343-BE52-99B111B96E7D}" destId="{12FCA77F-2E0E-4291-A153-BBB2D19F5504}"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32803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46637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13747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50422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48263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98267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34547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29710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92240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86217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08795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4243470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txBody>
          <a:bodyPr>
            <a:normAutofit/>
          </a:bodyPr>
          <a:lstStyle/>
          <a:p>
            <a:r>
              <a:rPr lang="mr-IN" sz="9600" dirty="0" smtClean="0">
                <a:solidFill>
                  <a:srgbClr val="FF0000"/>
                </a:solidFill>
              </a:rPr>
              <a:t>सुस्वागतम</a:t>
            </a:r>
            <a:endParaRPr lang="en-US" sz="9600" dirty="0">
              <a:solidFill>
                <a:srgbClr val="FF0000"/>
              </a:solidFill>
            </a:endParaRPr>
          </a:p>
        </p:txBody>
      </p:sp>
    </p:spTree>
    <p:extLst>
      <p:ext uri="{BB962C8B-B14F-4D97-AF65-F5344CB8AC3E}">
        <p14:creationId xmlns:p14="http://schemas.microsoft.com/office/powerpoint/2010/main" val="1050756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fontScale="90000"/>
          </a:bodyPr>
          <a:lstStyle/>
          <a:p>
            <a:pPr algn="l"/>
            <a:r>
              <a:rPr lang="mr-IN" sz="2400" dirty="0">
                <a:solidFill>
                  <a:srgbClr val="00B050"/>
                </a:solidFill>
              </a:rPr>
              <a:t> </a:t>
            </a: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3100" dirty="0" smtClean="0">
                <a:solidFill>
                  <a:srgbClr val="FF0000"/>
                </a:solidFill>
              </a:rPr>
              <a:t>शैली=</a:t>
            </a:r>
            <a:r>
              <a:rPr lang="mr-IN" sz="3100" dirty="0" smtClean="0">
                <a:solidFill>
                  <a:srgbClr val="00B050"/>
                </a:solidFill>
              </a:rPr>
              <a:t/>
            </a:r>
            <a:br>
              <a:rPr lang="mr-IN" sz="3100" dirty="0" smtClean="0">
                <a:solidFill>
                  <a:srgbClr val="00B050"/>
                </a:solidFill>
              </a:rPr>
            </a:br>
            <a:r>
              <a:rPr lang="mr-IN" sz="3100" dirty="0" smtClean="0">
                <a:solidFill>
                  <a:srgbClr val="00B050"/>
                </a:solidFill>
              </a:rPr>
              <a:t> </a:t>
            </a:r>
            <a:r>
              <a:rPr lang="mr-IN" sz="2400" dirty="0">
                <a:solidFill>
                  <a:srgbClr val="00B050"/>
                </a:solidFill>
              </a:rPr>
              <a:t/>
            </a:r>
            <a:br>
              <a:rPr lang="mr-IN" sz="2400" dirty="0">
                <a:solidFill>
                  <a:srgbClr val="00B050"/>
                </a:solidFill>
              </a:rPr>
            </a:br>
            <a:r>
              <a:rPr lang="mr-IN" sz="2700" dirty="0" smtClean="0">
                <a:solidFill>
                  <a:srgbClr val="0070C0"/>
                </a:solidFill>
              </a:rPr>
              <a:t>१)शैली आकर्षक,गतिशील,यथार्थ,तरल तथा पठनीय हो।</a:t>
            </a:r>
            <a:br>
              <a:rPr lang="mr-IN" sz="2700" dirty="0" smtClean="0">
                <a:solidFill>
                  <a:srgbClr val="0070C0"/>
                </a:solidFill>
              </a:rPr>
            </a:br>
            <a:r>
              <a:rPr lang="mr-IN" sz="2700" dirty="0" smtClean="0">
                <a:solidFill>
                  <a:srgbClr val="0070C0"/>
                </a:solidFill>
              </a:rPr>
              <a:t/>
            </a:r>
            <a:br>
              <a:rPr lang="mr-IN" sz="2700" dirty="0" smtClean="0">
                <a:solidFill>
                  <a:srgbClr val="0070C0"/>
                </a:solidFill>
              </a:rPr>
            </a:br>
            <a:r>
              <a:rPr lang="mr-IN" sz="2700" dirty="0" smtClean="0">
                <a:solidFill>
                  <a:srgbClr val="0070C0"/>
                </a:solidFill>
              </a:rPr>
              <a:t>२)</a:t>
            </a:r>
            <a:r>
              <a:rPr lang="mr-IN" sz="2700" dirty="0">
                <a:solidFill>
                  <a:srgbClr val="0070C0"/>
                </a:solidFill>
              </a:rPr>
              <a:t> </a:t>
            </a:r>
            <a:r>
              <a:rPr lang="mr-IN" sz="2700" dirty="0" smtClean="0">
                <a:solidFill>
                  <a:srgbClr val="0070C0"/>
                </a:solidFill>
              </a:rPr>
              <a:t>शैली पर लेखक के व्यक्तित्व की अमिट छाप हो।</a:t>
            </a:r>
            <a:br>
              <a:rPr lang="mr-IN" sz="2700" dirty="0" smtClean="0">
                <a:solidFill>
                  <a:srgbClr val="0070C0"/>
                </a:solidFill>
              </a:rPr>
            </a:br>
            <a:r>
              <a:rPr lang="mr-IN" sz="2700" dirty="0">
                <a:solidFill>
                  <a:srgbClr val="0070C0"/>
                </a:solidFill>
              </a:rPr>
              <a:t/>
            </a:r>
            <a:br>
              <a:rPr lang="mr-IN" sz="2700" dirty="0">
                <a:solidFill>
                  <a:srgbClr val="0070C0"/>
                </a:solidFill>
              </a:rPr>
            </a:br>
            <a:r>
              <a:rPr lang="mr-IN" sz="2700" dirty="0" smtClean="0">
                <a:solidFill>
                  <a:srgbClr val="0070C0"/>
                </a:solidFill>
              </a:rPr>
              <a:t>३)भावनाओ को व्यक्त करणे के लिए आत्मकथाकार जिस माध्यम को अपनाता है,उसे भाषा कहते है  </a:t>
            </a:r>
            <a:r>
              <a:rPr lang="mr-IN" sz="2700" dirty="0">
                <a:solidFill>
                  <a:srgbClr val="0070C0"/>
                </a:solidFill>
              </a:rPr>
              <a:t/>
            </a:r>
            <a:br>
              <a:rPr lang="mr-IN" sz="2700" dirty="0">
                <a:solidFill>
                  <a:srgbClr val="0070C0"/>
                </a:solidFill>
              </a:rPr>
            </a:br>
            <a:r>
              <a:rPr lang="mr-IN" sz="2700" dirty="0" smtClean="0">
                <a:solidFill>
                  <a:srgbClr val="0070C0"/>
                </a:solidFill>
              </a:rPr>
              <a:t/>
            </a:r>
            <a:br>
              <a:rPr lang="mr-IN" sz="2700" dirty="0" smtClean="0">
                <a:solidFill>
                  <a:srgbClr val="0070C0"/>
                </a:solidFill>
              </a:rPr>
            </a:br>
            <a:r>
              <a:rPr lang="mr-IN" sz="2700" dirty="0" smtClean="0">
                <a:solidFill>
                  <a:srgbClr val="0070C0"/>
                </a:solidFill>
              </a:rPr>
              <a:t>४)</a:t>
            </a:r>
            <a:r>
              <a:rPr lang="mr-IN" sz="2700" dirty="0">
                <a:solidFill>
                  <a:srgbClr val="0070C0"/>
                </a:solidFill>
              </a:rPr>
              <a:t> </a:t>
            </a:r>
            <a:r>
              <a:rPr lang="mr-IN" sz="2700" dirty="0" smtClean="0">
                <a:solidFill>
                  <a:srgbClr val="0070C0"/>
                </a:solidFill>
              </a:rPr>
              <a:t>भाषा मे माधुर्य और प्रसाद गुणों का होना </a:t>
            </a:r>
            <a:r>
              <a:rPr lang="mr-IN" sz="2700" dirty="0">
                <a:solidFill>
                  <a:srgbClr val="0070C0"/>
                </a:solidFill>
              </a:rPr>
              <a:t>आवश्यक है ।</a:t>
            </a:r>
            <a:br>
              <a:rPr lang="mr-IN" sz="2700" dirty="0">
                <a:solidFill>
                  <a:srgbClr val="0070C0"/>
                </a:solidFill>
              </a:rPr>
            </a:br>
            <a:r>
              <a:rPr lang="mr-IN" sz="2700" dirty="0">
                <a:solidFill>
                  <a:srgbClr val="0070C0"/>
                </a:solidFill>
              </a:rPr>
              <a:t/>
            </a:r>
            <a:br>
              <a:rPr lang="mr-IN" sz="2700" dirty="0">
                <a:solidFill>
                  <a:srgbClr val="0070C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endParaRPr lang="en-US" dirty="0"/>
          </a:p>
        </p:txBody>
      </p:sp>
    </p:spTree>
    <p:extLst>
      <p:ext uri="{BB962C8B-B14F-4D97-AF65-F5344CB8AC3E}">
        <p14:creationId xmlns:p14="http://schemas.microsoft.com/office/powerpoint/2010/main" val="2791814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534400" cy="5821362"/>
          </a:xfrm>
        </p:spPr>
        <p:txBody>
          <a:bodyPr>
            <a:normAutofit fontScale="90000"/>
          </a:bodyPr>
          <a:lstStyle/>
          <a:p>
            <a:pPr algn="l"/>
            <a:r>
              <a:rPr lang="mr-IN" sz="2400" dirty="0" smtClean="0">
                <a:solidFill>
                  <a:srgbClr val="FF0000"/>
                </a:solidFill>
              </a:rPr>
              <a:t/>
            </a:r>
            <a:br>
              <a:rPr lang="mr-IN" sz="2400" dirty="0" smtClean="0">
                <a:solidFill>
                  <a:srgbClr val="FF0000"/>
                </a:solidFill>
              </a:rPr>
            </a:br>
            <a:r>
              <a:rPr lang="mr-IN" sz="2400" dirty="0">
                <a:solidFill>
                  <a:srgbClr val="FF0000"/>
                </a:solidFill>
              </a:rPr>
              <a:t/>
            </a:r>
            <a:br>
              <a:rPr lang="mr-IN" sz="2400" dirty="0">
                <a:solidFill>
                  <a:srgbClr val="FF0000"/>
                </a:solidFill>
              </a:rPr>
            </a:br>
            <a:r>
              <a:rPr lang="mr-IN" sz="2400" dirty="0" smtClean="0">
                <a:solidFill>
                  <a:srgbClr val="FF0000"/>
                </a:solidFill>
              </a:rPr>
              <a:t/>
            </a:r>
            <a:br>
              <a:rPr lang="mr-IN" sz="2400" dirty="0" smtClean="0">
                <a:solidFill>
                  <a:srgbClr val="FF0000"/>
                </a:solidFill>
              </a:rPr>
            </a:br>
            <a:r>
              <a:rPr lang="mr-IN" sz="2400" dirty="0">
                <a:solidFill>
                  <a:srgbClr val="FF0000"/>
                </a:solidFill>
              </a:rPr>
              <a:t/>
            </a:r>
            <a:br>
              <a:rPr lang="mr-IN" sz="2400" dirty="0">
                <a:solidFill>
                  <a:srgbClr val="FF0000"/>
                </a:solidFill>
              </a:rPr>
            </a:br>
            <a:r>
              <a:rPr lang="mr-IN" sz="2400" dirty="0" smtClean="0">
                <a:solidFill>
                  <a:srgbClr val="FF0000"/>
                </a:solidFill>
              </a:rPr>
              <a:t/>
            </a:r>
            <a:br>
              <a:rPr lang="mr-IN" sz="2400" dirty="0" smtClean="0">
                <a:solidFill>
                  <a:srgbClr val="FF0000"/>
                </a:solidFill>
              </a:rPr>
            </a:br>
            <a:r>
              <a:rPr lang="mr-IN" sz="2400" dirty="0">
                <a:solidFill>
                  <a:srgbClr val="FF0000"/>
                </a:solidFill>
              </a:rPr>
              <a:t/>
            </a:r>
            <a:br>
              <a:rPr lang="mr-IN" sz="2400" dirty="0">
                <a:solidFill>
                  <a:srgbClr val="FF0000"/>
                </a:solidFill>
              </a:rPr>
            </a:br>
            <a:r>
              <a:rPr lang="mr-IN" sz="2400" dirty="0">
                <a:solidFill>
                  <a:srgbClr val="FF0000"/>
                </a:solidFill>
              </a:rPr>
              <a:t/>
            </a:r>
            <a:br>
              <a:rPr lang="mr-IN" sz="2400" dirty="0">
                <a:solidFill>
                  <a:srgbClr val="FF0000"/>
                </a:solidFill>
              </a:rPr>
            </a:br>
            <a:r>
              <a:rPr lang="mr-IN" sz="2400" dirty="0" smtClean="0">
                <a:solidFill>
                  <a:srgbClr val="FF0000"/>
                </a:solidFill>
              </a:rPr>
              <a:t/>
            </a:r>
            <a:br>
              <a:rPr lang="mr-IN" sz="2400" dirty="0" smtClean="0">
                <a:solidFill>
                  <a:srgbClr val="FF0000"/>
                </a:solidFill>
              </a:rPr>
            </a:br>
            <a:r>
              <a:rPr lang="mr-IN" sz="2400" dirty="0" smtClean="0">
                <a:solidFill>
                  <a:srgbClr val="FF0000"/>
                </a:solidFill>
              </a:rPr>
              <a:t>उद्देश</a:t>
            </a:r>
            <a:br>
              <a:rPr lang="mr-IN" sz="2400" dirty="0" smtClean="0">
                <a:solidFill>
                  <a:srgbClr val="FF0000"/>
                </a:solidFill>
              </a:rPr>
            </a:br>
            <a:r>
              <a:rPr lang="mr-IN" sz="2400" dirty="0">
                <a:solidFill>
                  <a:srgbClr val="00B050"/>
                </a:solidFill>
              </a:rPr>
              <a:t/>
            </a:r>
            <a:br>
              <a:rPr lang="mr-IN" sz="2400" dirty="0">
                <a:solidFill>
                  <a:srgbClr val="00B050"/>
                </a:solidFill>
              </a:rPr>
            </a:br>
            <a:r>
              <a:rPr lang="mr-IN" sz="2400" dirty="0" smtClean="0">
                <a:solidFill>
                  <a:srgbClr val="0070C0"/>
                </a:solidFill>
              </a:rPr>
              <a:t>१)आत्मकथा –लेखन का उद्देश अन्य विधाओ से भिन्न होता है।</a:t>
            </a:r>
            <a:br>
              <a:rPr lang="mr-IN" sz="2400" dirty="0" smtClean="0">
                <a:solidFill>
                  <a:srgbClr val="0070C0"/>
                </a:solidFill>
              </a:rPr>
            </a:br>
            <a:r>
              <a:rPr lang="mr-IN" sz="2400" dirty="0">
                <a:solidFill>
                  <a:srgbClr val="0070C0"/>
                </a:solidFill>
              </a:rPr>
              <a:t/>
            </a:r>
            <a:br>
              <a:rPr lang="mr-IN" sz="2400" dirty="0">
                <a:solidFill>
                  <a:srgbClr val="0070C0"/>
                </a:solidFill>
              </a:rPr>
            </a:br>
            <a:r>
              <a:rPr lang="mr-IN" sz="2400" dirty="0" smtClean="0">
                <a:solidFill>
                  <a:srgbClr val="0070C0"/>
                </a:solidFill>
              </a:rPr>
              <a:t>२)</a:t>
            </a:r>
            <a:r>
              <a:rPr lang="mr-IN" sz="2400" dirty="0">
                <a:solidFill>
                  <a:srgbClr val="0070C0"/>
                </a:solidFill>
              </a:rPr>
              <a:t> </a:t>
            </a:r>
            <a:r>
              <a:rPr lang="mr-IN" sz="2400" dirty="0" smtClean="0">
                <a:solidFill>
                  <a:srgbClr val="0070C0"/>
                </a:solidFill>
              </a:rPr>
              <a:t>आत्मकथा का उद्देश होता है आत्म-निर्माण,आत्मपरीक्षण या आत्म-समर्थन ।</a:t>
            </a:r>
            <a:br>
              <a:rPr lang="mr-IN" sz="2400" dirty="0" smtClean="0">
                <a:solidFill>
                  <a:srgbClr val="0070C0"/>
                </a:solidFill>
              </a:rPr>
            </a:br>
            <a:r>
              <a:rPr lang="mr-IN" sz="2400" dirty="0">
                <a:solidFill>
                  <a:srgbClr val="0070C0"/>
                </a:solidFill>
              </a:rPr>
              <a:t/>
            </a:r>
            <a:br>
              <a:rPr lang="mr-IN" sz="2400" dirty="0">
                <a:solidFill>
                  <a:srgbClr val="0070C0"/>
                </a:solidFill>
              </a:rPr>
            </a:br>
            <a:r>
              <a:rPr lang="mr-IN" sz="2400" dirty="0" smtClean="0">
                <a:solidFill>
                  <a:srgbClr val="0070C0"/>
                </a:solidFill>
              </a:rPr>
              <a:t>३)</a:t>
            </a:r>
            <a:r>
              <a:rPr lang="mr-IN" sz="2400" dirty="0">
                <a:solidFill>
                  <a:srgbClr val="0070C0"/>
                </a:solidFill>
              </a:rPr>
              <a:t> </a:t>
            </a:r>
            <a:r>
              <a:rPr lang="mr-IN" sz="2400" dirty="0" smtClean="0">
                <a:solidFill>
                  <a:srgbClr val="0070C0"/>
                </a:solidFill>
              </a:rPr>
              <a:t>आत्मकथा लिखने का दूसरा उद्देश लेखक के अनुभओ का लाभ अन्य पाठक उठा सके</a:t>
            </a:r>
            <a:r>
              <a:rPr lang="mr-IN" sz="2400" dirty="0">
                <a:solidFill>
                  <a:srgbClr val="0070C0"/>
                </a:solidFill>
              </a:rPr>
              <a:t> ।</a:t>
            </a:r>
            <a:r>
              <a:rPr lang="mr-IN" sz="2400" dirty="0" smtClean="0">
                <a:solidFill>
                  <a:srgbClr val="0070C0"/>
                </a:solidFill>
              </a:rPr>
              <a:t> </a:t>
            </a:r>
            <a:br>
              <a:rPr lang="mr-IN" sz="2400" dirty="0" smtClean="0">
                <a:solidFill>
                  <a:srgbClr val="0070C0"/>
                </a:solidFill>
              </a:rPr>
            </a:br>
            <a:r>
              <a:rPr lang="mr-IN" sz="2400" dirty="0" smtClean="0">
                <a:solidFill>
                  <a:srgbClr val="0070C0"/>
                </a:solidFill>
              </a:rPr>
              <a:t/>
            </a:r>
            <a:br>
              <a:rPr lang="mr-IN" sz="2400" dirty="0" smtClean="0">
                <a:solidFill>
                  <a:srgbClr val="0070C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endParaRPr lang="en-US" dirty="0"/>
          </a:p>
        </p:txBody>
      </p:sp>
    </p:spTree>
    <p:extLst>
      <p:ext uri="{BB962C8B-B14F-4D97-AF65-F5344CB8AC3E}">
        <p14:creationId xmlns:p14="http://schemas.microsoft.com/office/powerpoint/2010/main" val="5233348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rmAutofit fontScale="90000"/>
          </a:bodyPr>
          <a:lstStyle/>
          <a:p>
            <a:pPr algn="l"/>
            <a:r>
              <a:rPr lang="mr-IN" dirty="0" smtClean="0">
                <a:solidFill>
                  <a:srgbClr val="FF0000"/>
                </a:solidFill>
              </a:rPr>
              <a:t>निष्कर्ष</a:t>
            </a:r>
            <a:r>
              <a:rPr lang="mr-IN" dirty="0" smtClean="0">
                <a:solidFill>
                  <a:srgbClr val="00B050"/>
                </a:solidFill>
              </a:rPr>
              <a:t/>
            </a:r>
            <a:br>
              <a:rPr lang="mr-IN" dirty="0" smtClean="0">
                <a:solidFill>
                  <a:srgbClr val="00B050"/>
                </a:solidFill>
              </a:rPr>
            </a:br>
            <a:r>
              <a:rPr lang="mr-IN" dirty="0" smtClean="0">
                <a:solidFill>
                  <a:srgbClr val="00B050"/>
                </a:solidFill>
              </a:rPr>
              <a:t>    </a:t>
            </a:r>
            <a:r>
              <a:rPr lang="mr-IN" sz="2400" dirty="0" smtClean="0">
                <a:solidFill>
                  <a:srgbClr val="0070C0"/>
                </a:solidFill>
              </a:rPr>
              <a:t>निष्कर्ष रूप मे हम कह सकते है कि आत्मकथा के तत्व आत्मकथा को सफलता पूर्वक आगे ले जाने का कार्य करते है।</a:t>
            </a:r>
            <a:br>
              <a:rPr lang="mr-IN" sz="2400" dirty="0" smtClean="0">
                <a:solidFill>
                  <a:srgbClr val="0070C0"/>
                </a:solidFill>
              </a:rPr>
            </a:br>
            <a:r>
              <a:rPr lang="mr-IN" sz="2400" dirty="0" smtClean="0">
                <a:solidFill>
                  <a:srgbClr val="0070C0"/>
                </a:solidFill>
              </a:rPr>
              <a:t>आत्मकथा मे इन तत्वों मे से एक भी तत्व का अभाव होगा तो वह अपना प्रभाव नही डाल सकेगी।</a:t>
            </a:r>
            <a:r>
              <a:rPr lang="mr-IN" sz="2400" dirty="0">
                <a:solidFill>
                  <a:srgbClr val="0070C0"/>
                </a:solidFill>
              </a:rPr>
              <a:t/>
            </a:r>
            <a:br>
              <a:rPr lang="mr-IN" sz="2400" dirty="0">
                <a:solidFill>
                  <a:srgbClr val="0070C0"/>
                </a:solidFill>
              </a:rPr>
            </a:br>
            <a:r>
              <a:rPr lang="mr-IN" sz="2400" dirty="0" smtClean="0">
                <a:solidFill>
                  <a:srgbClr val="0070C0"/>
                </a:solidFill>
              </a:rPr>
              <a:t>       आत्मकथा को पाठकों तक पहुँचाना और रसग्रहण करने मे सहायता प्रदान करना यह इनका प्रमुख कार्य है।</a:t>
            </a:r>
            <a:r>
              <a:rPr lang="mr-IN" dirty="0" smtClean="0">
                <a:solidFill>
                  <a:srgbClr val="0070C0"/>
                </a:solidFill>
              </a:rPr>
              <a:t/>
            </a:r>
            <a:br>
              <a:rPr lang="mr-IN" dirty="0" smtClean="0">
                <a:solidFill>
                  <a:srgbClr val="0070C0"/>
                </a:solidFill>
              </a:rPr>
            </a:br>
            <a:r>
              <a:rPr lang="mr-IN" dirty="0">
                <a:solidFill>
                  <a:srgbClr val="0070C0"/>
                </a:solidFill>
              </a:rPr>
              <a:t/>
            </a:r>
            <a:br>
              <a:rPr lang="mr-IN" dirty="0">
                <a:solidFill>
                  <a:srgbClr val="0070C0"/>
                </a:solidFill>
              </a:rPr>
            </a:br>
            <a:r>
              <a:rPr lang="mr-IN" dirty="0" smtClean="0">
                <a:solidFill>
                  <a:srgbClr val="00B050"/>
                </a:solidFill>
              </a:rPr>
              <a:t/>
            </a:r>
            <a:br>
              <a:rPr lang="mr-IN" dirty="0" smtClean="0">
                <a:solidFill>
                  <a:srgbClr val="00B050"/>
                </a:solidFill>
              </a:rPr>
            </a:br>
            <a:r>
              <a:rPr lang="mr-IN" dirty="0">
                <a:solidFill>
                  <a:srgbClr val="00B050"/>
                </a:solidFill>
              </a:rPr>
              <a:t/>
            </a:r>
            <a:br>
              <a:rPr lang="mr-IN" dirty="0">
                <a:solidFill>
                  <a:srgbClr val="00B050"/>
                </a:solidFill>
              </a:rPr>
            </a:br>
            <a:endParaRPr lang="en-US" dirty="0">
              <a:solidFill>
                <a:srgbClr val="00B050"/>
              </a:solidFill>
            </a:endParaRPr>
          </a:p>
        </p:txBody>
      </p:sp>
    </p:spTree>
    <p:extLst>
      <p:ext uri="{BB962C8B-B14F-4D97-AF65-F5344CB8AC3E}">
        <p14:creationId xmlns:p14="http://schemas.microsoft.com/office/powerpoint/2010/main" val="16227993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2"/>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133951023"/>
              </p:ext>
            </p:extLst>
          </p:nvPr>
        </p:nvGraphicFramePr>
        <p:xfrm>
          <a:off x="457200" y="274638"/>
          <a:ext cx="8229600" cy="6202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83435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a:bodyPr>
          <a:lstStyle/>
          <a:p>
            <a:r>
              <a:rPr lang="mr-IN" sz="2500" b="1" dirty="0">
                <a:ln w="6350">
                  <a:noFill/>
                </a:ln>
                <a:solidFill>
                  <a:srgbClr val="FF0000"/>
                </a:solidFill>
                <a:effectLst>
                  <a:outerShdw blurRad="114300" dist="101600" dir="2700000" algn="tl" rotWithShape="0">
                    <a:srgbClr val="000000">
                      <a:alpha val="40000"/>
                    </a:srgbClr>
                  </a:outerShdw>
                </a:effectLst>
                <a:latin typeface="Lucida Sans"/>
              </a:rPr>
              <a:t>▪ महाविद्यालय का </a:t>
            </a:r>
            <a:r>
              <a:rPr lang="mr-IN" sz="2500" b="1" dirty="0" smtClean="0">
                <a:ln w="6350">
                  <a:noFill/>
                </a:ln>
                <a:solidFill>
                  <a:srgbClr val="FF0000"/>
                </a:solidFill>
                <a:effectLst>
                  <a:outerShdw blurRad="114300" dist="101600" dir="2700000" algn="tl" rotWithShape="0">
                    <a:srgbClr val="000000">
                      <a:alpha val="40000"/>
                    </a:srgbClr>
                  </a:outerShdw>
                </a:effectLst>
                <a:latin typeface="Lucida Sans"/>
              </a:rPr>
              <a:t>नाम </a:t>
            </a:r>
            <a:r>
              <a:rPr lang="mr-IN" sz="2500" b="1" dirty="0" smtClean="0">
                <a:ln w="6350">
                  <a:noFill/>
                </a:ln>
                <a:solidFill>
                  <a:srgbClr val="002060"/>
                </a:solidFill>
                <a:effectLst>
                  <a:outerShdw blurRad="114300" dist="101600" dir="2700000" algn="tl" rotWithShape="0">
                    <a:srgbClr val="000000">
                      <a:alpha val="40000"/>
                    </a:srgbClr>
                  </a:outerShdw>
                </a:effectLst>
                <a:latin typeface="Lucida Sans"/>
              </a:rPr>
              <a:t>-</a:t>
            </a:r>
            <a:r>
              <a:rPr lang="mr-IN" sz="2500" b="1" dirty="0">
                <a:ln w="6350">
                  <a:noFill/>
                </a:ln>
                <a:solidFill>
                  <a:srgbClr val="002060"/>
                </a:solidFill>
                <a:effectLst>
                  <a:outerShdw blurRad="114300" dist="101600" dir="2700000" algn="tl" rotWithShape="0">
                    <a:srgbClr val="000000">
                      <a:alpha val="40000"/>
                    </a:srgbClr>
                  </a:outerShdw>
                </a:effectLst>
                <a:latin typeface="Lucida Sans"/>
              </a:rPr>
              <a:t>कला,वाणिज्य एवं विज्ञान महाविद्यालय अळकुटी</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smtClean="0">
                <a:ln w="6350">
                  <a:noFill/>
                </a:ln>
                <a:solidFill>
                  <a:srgbClr val="002060"/>
                </a:solidFill>
                <a:effectLst>
                  <a:outerShdw blurRad="114300" dist="101600" dir="2700000" algn="tl" rotWithShape="0">
                    <a:srgbClr val="000000">
                      <a:alpha val="40000"/>
                    </a:srgbClr>
                  </a:outerShdw>
                </a:effectLst>
                <a:latin typeface="Lucida Sans"/>
              </a:rPr>
              <a:t>  </a:t>
            </a:r>
            <a:r>
              <a:rPr lang="mr-IN" sz="2500" b="1" dirty="0" smtClean="0">
                <a:ln w="6350">
                  <a:noFill/>
                </a:ln>
                <a:solidFill>
                  <a:srgbClr val="FF0000"/>
                </a:solidFill>
                <a:effectLst>
                  <a:outerShdw blurRad="114300" dist="101600" dir="2700000" algn="tl" rotWithShape="0">
                    <a:srgbClr val="000000">
                      <a:alpha val="40000"/>
                    </a:srgbClr>
                  </a:outerShdw>
                </a:effectLst>
                <a:latin typeface="Lucida Sans"/>
              </a:rPr>
              <a:t>▪ </a:t>
            </a:r>
            <a:r>
              <a:rPr lang="mr-IN" sz="2500" b="1" dirty="0">
                <a:ln w="6350">
                  <a:noFill/>
                </a:ln>
                <a:solidFill>
                  <a:srgbClr val="FF0000"/>
                </a:solidFill>
                <a:effectLst>
                  <a:outerShdw blurRad="114300" dist="101600" dir="2700000" algn="tl" rotWithShape="0">
                    <a:srgbClr val="000000">
                      <a:alpha val="40000"/>
                    </a:srgbClr>
                  </a:outerShdw>
                </a:effectLst>
                <a:latin typeface="Lucida Sans"/>
              </a:rPr>
              <a:t>अध्यापक का नाम-  </a:t>
            </a:r>
            <a:r>
              <a:rPr lang="mr-IN" sz="2500" b="1" dirty="0">
                <a:ln w="6350">
                  <a:noFill/>
                </a:ln>
                <a:solidFill>
                  <a:srgbClr val="05535B"/>
                </a:solidFill>
                <a:effectLst>
                  <a:outerShdw blurRad="114300" dist="101600" dir="2700000" algn="tl" rotWithShape="0">
                    <a:srgbClr val="000000">
                      <a:alpha val="40000"/>
                    </a:srgbClr>
                  </a:outerShdw>
                </a:effectLst>
                <a:latin typeface="Lucida Sans"/>
              </a:rPr>
              <a:t>शेळके दत्तात्रय सोन्याबापू </a:t>
            </a:r>
            <a:br>
              <a:rPr lang="mr-IN" sz="2500" b="1" dirty="0">
                <a:ln w="6350">
                  <a:noFill/>
                </a:ln>
                <a:solidFill>
                  <a:srgbClr val="05535B"/>
                </a:solidFill>
                <a:effectLst>
                  <a:outerShdw blurRad="114300" dist="101600" dir="2700000" algn="tl" rotWithShape="0">
                    <a:srgbClr val="000000">
                      <a:alpha val="40000"/>
                    </a:srgbClr>
                  </a:outerShdw>
                </a:effectLst>
                <a:latin typeface="Lucida Sans"/>
              </a:rPr>
            </a:br>
            <a:r>
              <a:rPr lang="mr-IN" sz="2500" b="1" dirty="0">
                <a:ln w="6350">
                  <a:noFill/>
                </a:ln>
                <a:solidFill>
                  <a:srgbClr val="05535B"/>
                </a:solidFill>
                <a:effectLst>
                  <a:outerShdw blurRad="114300" dist="101600" dir="2700000" algn="tl" rotWithShape="0">
                    <a:srgbClr val="000000">
                      <a:alpha val="40000"/>
                    </a:srgbClr>
                  </a:outerShdw>
                </a:effectLst>
                <a:latin typeface="Lucida Sans"/>
              </a:rPr>
              <a:t/>
            </a:r>
            <a:br>
              <a:rPr lang="mr-IN" sz="2500" b="1" dirty="0">
                <a:ln w="6350">
                  <a:noFill/>
                </a:ln>
                <a:solidFill>
                  <a:srgbClr val="05535B"/>
                </a:solidFill>
                <a:effectLst>
                  <a:outerShdw blurRad="114300" dist="101600" dir="2700000" algn="tl" rotWithShape="0">
                    <a:srgbClr val="000000">
                      <a:alpha val="40000"/>
                    </a:srgbClr>
                  </a:outerShdw>
                </a:effectLst>
                <a:latin typeface="Lucida Sans"/>
              </a:rPr>
            </a:br>
            <a:r>
              <a:rPr lang="mr-IN" sz="2500" b="1" dirty="0">
                <a:ln w="6350">
                  <a:noFill/>
                </a:ln>
                <a:solidFill>
                  <a:srgbClr val="FF0000"/>
                </a:solidFill>
                <a:effectLst>
                  <a:outerShdw blurRad="114300" dist="101600" dir="2700000" algn="tl" rotWithShape="0">
                    <a:srgbClr val="000000">
                      <a:alpha val="40000"/>
                    </a:srgbClr>
                  </a:outerShdw>
                </a:effectLst>
                <a:latin typeface="Lucida Sans"/>
              </a:rPr>
              <a:t>▪ शैक्षिक </a:t>
            </a:r>
            <a:r>
              <a:rPr lang="mr-IN" sz="2500" b="1" dirty="0" smtClean="0">
                <a:ln w="6350">
                  <a:noFill/>
                </a:ln>
                <a:solidFill>
                  <a:srgbClr val="FF0000"/>
                </a:solidFill>
                <a:effectLst>
                  <a:outerShdw blurRad="114300" dist="101600" dir="2700000" algn="tl" rotWithShape="0">
                    <a:srgbClr val="000000">
                      <a:alpha val="40000"/>
                    </a:srgbClr>
                  </a:outerShdw>
                </a:effectLst>
                <a:latin typeface="Lucida Sans"/>
              </a:rPr>
              <a:t>पात्रता </a:t>
            </a:r>
            <a:r>
              <a:rPr lang="mr-IN" sz="2500" b="1" dirty="0" smtClean="0">
                <a:ln w="6350">
                  <a:noFill/>
                </a:ln>
                <a:solidFill>
                  <a:srgbClr val="C00000"/>
                </a:solidFill>
                <a:effectLst>
                  <a:outerShdw blurRad="114300" dist="101600" dir="2700000" algn="tl" rotWithShape="0">
                    <a:srgbClr val="000000">
                      <a:alpha val="40000"/>
                    </a:srgbClr>
                  </a:outerShdw>
                </a:effectLst>
                <a:latin typeface="Lucida Sans"/>
              </a:rPr>
              <a:t>-</a:t>
            </a:r>
            <a:r>
              <a:rPr lang="mr-IN" sz="2500" b="1" dirty="0">
                <a:ln w="6350">
                  <a:noFill/>
                </a:ln>
                <a:solidFill>
                  <a:srgbClr val="C00000"/>
                </a:solidFill>
                <a:effectLst>
                  <a:outerShdw blurRad="114300" dist="101600" dir="2700000" algn="tl" rotWithShape="0">
                    <a:srgbClr val="000000">
                      <a:alpha val="40000"/>
                    </a:srgbClr>
                  </a:outerShdw>
                </a:effectLst>
                <a:latin typeface="Lucida Sans"/>
              </a:rPr>
              <a:t>एम.ए.बी.एड.नेट.हिंदी</a:t>
            </a:r>
            <a:r>
              <a:rPr lang="mr-IN" sz="25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FF0000"/>
                </a:solidFill>
                <a:effectLst>
                  <a:outerShdw blurRad="114300" dist="101600" dir="2700000" algn="tl" rotWithShape="0">
                    <a:srgbClr val="000000">
                      <a:alpha val="40000"/>
                    </a:srgbClr>
                  </a:outerShdw>
                </a:effectLst>
                <a:latin typeface="Lucida Sans"/>
              </a:rPr>
              <a:t>▪ कक्षा </a:t>
            </a:r>
            <a:r>
              <a:rPr lang="mr-IN" sz="2500" b="1" dirty="0">
                <a:ln w="6350">
                  <a:noFill/>
                </a:ln>
                <a:solidFill>
                  <a:srgbClr val="00B050"/>
                </a:solidFill>
                <a:effectLst>
                  <a:outerShdw blurRad="114300" dist="101600" dir="2700000" algn="tl" rotWithShape="0">
                    <a:srgbClr val="000000">
                      <a:alpha val="40000"/>
                    </a:srgbClr>
                  </a:outerShdw>
                </a:effectLst>
                <a:latin typeface="Lucida Sans"/>
              </a:rPr>
              <a:t>–एस.वाय.बी.ए जी.२</a:t>
            </a:r>
            <a:br>
              <a:rPr lang="mr-IN" sz="2500" b="1" dirty="0">
                <a:ln w="6350">
                  <a:noFill/>
                </a:ln>
                <a:solidFill>
                  <a:srgbClr val="00B050"/>
                </a:solidFill>
                <a:effectLst>
                  <a:outerShdw blurRad="114300" dist="101600" dir="2700000" algn="tl" rotWithShape="0">
                    <a:srgbClr val="000000">
                      <a:alpha val="40000"/>
                    </a:srgbClr>
                  </a:outerShdw>
                </a:effectLst>
                <a:latin typeface="Lucida Sans"/>
              </a:rPr>
            </a:br>
            <a:r>
              <a:rPr lang="mr-IN" sz="25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smtClean="0">
                <a:ln w="6350">
                  <a:noFill/>
                </a:ln>
                <a:solidFill>
                  <a:srgbClr val="002060"/>
                </a:solidFill>
                <a:effectLst>
                  <a:outerShdw blurRad="114300" dist="101600" dir="2700000" algn="tl" rotWithShape="0">
                    <a:srgbClr val="000000">
                      <a:alpha val="40000"/>
                    </a:srgbClr>
                  </a:outerShdw>
                </a:effectLst>
                <a:latin typeface="Lucida Sans"/>
              </a:rPr>
              <a:t>     </a:t>
            </a:r>
            <a:r>
              <a:rPr lang="mr-IN" sz="2500" b="1" dirty="0" smtClean="0">
                <a:ln w="6350">
                  <a:noFill/>
                </a:ln>
                <a:solidFill>
                  <a:srgbClr val="FF0000"/>
                </a:solidFill>
                <a:effectLst>
                  <a:outerShdw blurRad="114300" dist="101600" dir="2700000" algn="tl" rotWithShape="0">
                    <a:srgbClr val="000000">
                      <a:alpha val="40000"/>
                    </a:srgbClr>
                  </a:outerShdw>
                </a:effectLst>
                <a:latin typeface="Lucida Sans"/>
              </a:rPr>
              <a:t>▪ विषय </a:t>
            </a:r>
            <a:r>
              <a:rPr lang="mr-IN" sz="2500" b="1" dirty="0" smtClean="0">
                <a:ln w="6350">
                  <a:noFill/>
                </a:ln>
                <a:solidFill>
                  <a:srgbClr val="0000FF"/>
                </a:solidFill>
                <a:effectLst>
                  <a:outerShdw blurRad="114300" dist="101600" dir="2700000" algn="tl" rotWithShape="0">
                    <a:srgbClr val="000000">
                      <a:alpha val="40000"/>
                    </a:srgbClr>
                  </a:outerShdw>
                </a:effectLst>
                <a:latin typeface="Lucida Sans"/>
              </a:rPr>
              <a:t>- आत्मकथा </a:t>
            </a:r>
            <a:r>
              <a:rPr lang="mr-IN" sz="2500" b="1" dirty="0" smtClean="0">
                <a:ln w="6350">
                  <a:noFill/>
                </a:ln>
                <a:solidFill>
                  <a:srgbClr val="0000FF"/>
                </a:solidFill>
                <a:effectLst>
                  <a:outerShdw blurRad="114300" dist="101600" dir="2700000" algn="tl" rotWithShape="0">
                    <a:srgbClr val="000000">
                      <a:alpha val="40000"/>
                    </a:srgbClr>
                  </a:outerShdw>
                </a:effectLst>
                <a:latin typeface="Lucida Sans"/>
              </a:rPr>
              <a:t>के तत्व</a:t>
            </a:r>
            <a:r>
              <a:rPr lang="mr-IN" sz="2500" b="1" dirty="0">
                <a:ln w="6350">
                  <a:noFill/>
                </a:ln>
                <a:solidFill>
                  <a:srgbClr val="0000FF"/>
                </a:solidFill>
                <a:effectLst>
                  <a:outerShdw blurRad="114300" dist="101600" dir="2700000" algn="tl" rotWithShape="0">
                    <a:srgbClr val="000000">
                      <a:alpha val="40000"/>
                    </a:srgbClr>
                  </a:outerShdw>
                </a:effectLst>
                <a:latin typeface="Lucida Sans"/>
              </a:rPr>
              <a:t/>
            </a:r>
            <a:br>
              <a:rPr lang="mr-IN" sz="2500" b="1" dirty="0">
                <a:ln w="6350">
                  <a:noFill/>
                </a:ln>
                <a:solidFill>
                  <a:srgbClr val="0000FF"/>
                </a:solidFill>
                <a:effectLst>
                  <a:outerShdw blurRad="114300" dist="101600" dir="2700000" algn="tl" rotWithShape="0">
                    <a:srgbClr val="000000">
                      <a:alpha val="40000"/>
                    </a:srgbClr>
                  </a:outerShdw>
                </a:effectLst>
                <a:latin typeface="Lucida Sans"/>
              </a:rPr>
            </a:br>
            <a:r>
              <a:rPr lang="mr-IN" sz="3700" b="1" dirty="0">
                <a:ln w="6350">
                  <a:noFill/>
                </a:ln>
                <a:solidFill>
                  <a:srgbClr val="0000FF"/>
                </a:solidFill>
                <a:effectLst>
                  <a:outerShdw blurRad="114300" dist="101600" dir="2700000" algn="tl" rotWithShape="0">
                    <a:srgbClr val="000000">
                      <a:alpha val="40000"/>
                    </a:srgbClr>
                  </a:outerShdw>
                </a:effectLst>
                <a:latin typeface="Lucida Sans"/>
              </a:rPr>
              <a:t/>
            </a:r>
            <a:br>
              <a:rPr lang="mr-IN" sz="3700" b="1" dirty="0">
                <a:ln w="6350">
                  <a:noFill/>
                </a:ln>
                <a:solidFill>
                  <a:srgbClr val="0000FF"/>
                </a:solidFill>
                <a:effectLst>
                  <a:outerShdw blurRad="114300" dist="101600" dir="2700000" algn="tl" rotWithShape="0">
                    <a:srgbClr val="000000">
                      <a:alpha val="40000"/>
                    </a:srgbClr>
                  </a:outerShdw>
                </a:effectLst>
                <a:latin typeface="Lucida Sans"/>
              </a:rPr>
            </a:br>
            <a:endParaRPr lang="en-US" dirty="0">
              <a:solidFill>
                <a:srgbClr val="0000FF"/>
              </a:solidFill>
            </a:endParaRPr>
          </a:p>
        </p:txBody>
      </p:sp>
    </p:spTree>
    <p:extLst>
      <p:ext uri="{BB962C8B-B14F-4D97-AF65-F5344CB8AC3E}">
        <p14:creationId xmlns:p14="http://schemas.microsoft.com/office/powerpoint/2010/main" val="18976020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077200" cy="6202362"/>
          </a:xfrm>
        </p:spPr>
        <p:txBody>
          <a:bodyPr>
            <a:normAutofit fontScale="90000"/>
          </a:bodyPr>
          <a:lstStyle/>
          <a:p>
            <a:pPr algn="l"/>
            <a:r>
              <a:rPr lang="mr-IN" dirty="0" smtClean="0">
                <a:solidFill>
                  <a:srgbClr val="00B050"/>
                </a:solidFill>
              </a:rPr>
              <a:t/>
            </a:r>
            <a:br>
              <a:rPr lang="mr-IN" dirty="0" smtClean="0">
                <a:solidFill>
                  <a:srgbClr val="00B050"/>
                </a:solidFill>
              </a:rPr>
            </a:br>
            <a:r>
              <a:rPr lang="mr-IN" dirty="0">
                <a:solidFill>
                  <a:srgbClr val="00B050"/>
                </a:solidFill>
              </a:rPr>
              <a:t/>
            </a:r>
            <a:br>
              <a:rPr lang="mr-IN" dirty="0">
                <a:solidFill>
                  <a:srgbClr val="00B050"/>
                </a:solidFill>
              </a:rPr>
            </a:br>
            <a:r>
              <a:rPr lang="mr-IN" dirty="0" smtClean="0">
                <a:solidFill>
                  <a:srgbClr val="00B050"/>
                </a:solidFill>
              </a:rPr>
              <a:t/>
            </a:r>
            <a:br>
              <a:rPr lang="mr-IN" dirty="0" smtClean="0">
                <a:solidFill>
                  <a:srgbClr val="00B050"/>
                </a:solidFill>
              </a:rPr>
            </a:br>
            <a:r>
              <a:rPr lang="mr-IN" dirty="0">
                <a:solidFill>
                  <a:srgbClr val="00B050"/>
                </a:solidFill>
              </a:rPr>
              <a:t/>
            </a:r>
            <a:br>
              <a:rPr lang="mr-IN" dirty="0">
                <a:solidFill>
                  <a:srgbClr val="00B050"/>
                </a:solidFill>
              </a:rPr>
            </a:br>
            <a:r>
              <a:rPr lang="mr-IN" dirty="0" smtClean="0">
                <a:solidFill>
                  <a:srgbClr val="00B050"/>
                </a:solidFill>
              </a:rPr>
              <a:t/>
            </a:r>
            <a:br>
              <a:rPr lang="mr-IN" dirty="0" smtClean="0">
                <a:solidFill>
                  <a:srgbClr val="00B050"/>
                </a:solidFill>
              </a:rPr>
            </a:br>
            <a:r>
              <a:rPr lang="mr-IN" dirty="0">
                <a:solidFill>
                  <a:srgbClr val="00B050"/>
                </a:solidFill>
              </a:rPr>
              <a:t/>
            </a:r>
            <a:br>
              <a:rPr lang="mr-IN" dirty="0">
                <a:solidFill>
                  <a:srgbClr val="00B050"/>
                </a:solidFill>
              </a:rPr>
            </a:br>
            <a:r>
              <a:rPr lang="mr-IN" dirty="0" smtClean="0">
                <a:solidFill>
                  <a:srgbClr val="FF0000"/>
                </a:solidFill>
              </a:rPr>
              <a:t>प्रास्ताविक=</a:t>
            </a:r>
            <a:r>
              <a:rPr lang="mr-IN" dirty="0" smtClean="0">
                <a:solidFill>
                  <a:srgbClr val="00B050"/>
                </a:solidFill>
              </a:rPr>
              <a:t/>
            </a:r>
            <a:br>
              <a:rPr lang="mr-IN" dirty="0" smtClean="0">
                <a:solidFill>
                  <a:srgbClr val="00B050"/>
                </a:solidFill>
              </a:rPr>
            </a:br>
            <a:r>
              <a:rPr lang="mr-IN" dirty="0" smtClean="0">
                <a:solidFill>
                  <a:srgbClr val="00B050"/>
                </a:solidFill>
              </a:rPr>
              <a:t>  </a:t>
            </a:r>
            <a:r>
              <a:rPr lang="mr-IN" sz="2200" dirty="0" smtClean="0">
                <a:solidFill>
                  <a:srgbClr val="0070C0"/>
                </a:solidFill>
              </a:rPr>
              <a:t>गद्य-विधाओं को उनके मौलिक तत्वों के आधार पर  निर्धारित किया जाता है।इसमें नाटक में  संलाप</a:t>
            </a:r>
            <a:r>
              <a:rPr lang="mr-IN" sz="2200" dirty="0">
                <a:solidFill>
                  <a:srgbClr val="0070C0"/>
                </a:solidFill>
              </a:rPr>
              <a:t> की,कथासाहित्य में कथन की,निबंध में चिंतन </a:t>
            </a:r>
            <a:r>
              <a:rPr lang="mr-IN" sz="2200" dirty="0" smtClean="0">
                <a:solidFill>
                  <a:srgbClr val="0070C0"/>
                </a:solidFill>
              </a:rPr>
              <a:t>की</a:t>
            </a:r>
            <a:r>
              <a:rPr lang="en-US" sz="2200" dirty="0" smtClean="0">
                <a:solidFill>
                  <a:srgbClr val="0070C0"/>
                </a:solidFill>
              </a:rPr>
              <a:t> </a:t>
            </a:r>
            <a:r>
              <a:rPr lang="mr-IN" sz="2200" dirty="0" smtClean="0">
                <a:solidFill>
                  <a:srgbClr val="0070C0"/>
                </a:solidFill>
              </a:rPr>
              <a:t>तथा आत्मकथा,जीवनी आदी मे वर्णन की प्रमुखता रहती है। अतःकथन, संभाषण, चिंतन तथा वर्णन जैसे प्रमुख तत्वों अथवा साहित्यिक प्रवृत्तियों के आधार पर गद्य-साहित्य को स्थूल रूप से निम्न भागो में बाटा जा सकता है-</a:t>
            </a:r>
            <a:br>
              <a:rPr lang="mr-IN" sz="2200" dirty="0" smtClean="0">
                <a:solidFill>
                  <a:srgbClr val="0070C0"/>
                </a:solidFill>
              </a:rPr>
            </a:br>
            <a:r>
              <a:rPr lang="mr-IN" sz="2200" dirty="0" smtClean="0">
                <a:solidFill>
                  <a:srgbClr val="00B050"/>
                </a:solidFill>
              </a:rPr>
              <a:t/>
            </a:r>
            <a:br>
              <a:rPr lang="mr-IN" sz="2200" dirty="0" smtClean="0">
                <a:solidFill>
                  <a:srgbClr val="00B050"/>
                </a:solidFill>
              </a:rPr>
            </a:br>
            <a:r>
              <a:rPr lang="mr-IN" sz="2200" dirty="0" smtClean="0">
                <a:solidFill>
                  <a:srgbClr val="0070C0"/>
                </a:solidFill>
              </a:rPr>
              <a:t>१)कहानी,उपन्यास-    (कथ्य)</a:t>
            </a:r>
            <a:br>
              <a:rPr lang="mr-IN" sz="2200" dirty="0" smtClean="0">
                <a:solidFill>
                  <a:srgbClr val="0070C0"/>
                </a:solidFill>
              </a:rPr>
            </a:br>
            <a:r>
              <a:rPr lang="mr-IN" sz="2200" dirty="0" smtClean="0">
                <a:solidFill>
                  <a:srgbClr val="0070C0"/>
                </a:solidFill>
              </a:rPr>
              <a:t>२)नाटक,एकांकी-      (नाट्य)</a:t>
            </a:r>
            <a:br>
              <a:rPr lang="mr-IN" sz="2200" dirty="0" smtClean="0">
                <a:solidFill>
                  <a:srgbClr val="0070C0"/>
                </a:solidFill>
              </a:rPr>
            </a:br>
            <a:r>
              <a:rPr lang="mr-IN" sz="2200" dirty="0" smtClean="0">
                <a:solidFill>
                  <a:srgbClr val="0070C0"/>
                </a:solidFill>
              </a:rPr>
              <a:t/>
            </a:r>
            <a:br>
              <a:rPr lang="mr-IN" sz="2200" dirty="0" smtClean="0">
                <a:solidFill>
                  <a:srgbClr val="0070C0"/>
                </a:solidFill>
              </a:rPr>
            </a:br>
            <a:r>
              <a:rPr lang="mr-IN" sz="2200" dirty="0" smtClean="0">
                <a:solidFill>
                  <a:srgbClr val="0070C0"/>
                </a:solidFill>
              </a:rPr>
              <a:t>३) निबंध,समीक्षा-     (चिंत्य)</a:t>
            </a:r>
            <a:br>
              <a:rPr lang="mr-IN" sz="2200" dirty="0" smtClean="0">
                <a:solidFill>
                  <a:srgbClr val="0070C0"/>
                </a:solidFill>
              </a:rPr>
            </a:br>
            <a:r>
              <a:rPr lang="mr-IN" sz="2200" dirty="0" smtClean="0">
                <a:solidFill>
                  <a:srgbClr val="0070C0"/>
                </a:solidFill>
              </a:rPr>
              <a:t>      ४)आत्मकथा,जीवनी,रेखाचित्र,रिपोर्ताज,संस्मरण,यात्रावृत्त.साक्षात्कार,पत्र- (वर्ण्य) आदी</a:t>
            </a:r>
            <a:br>
              <a:rPr lang="mr-IN" sz="2200" dirty="0" smtClean="0">
                <a:solidFill>
                  <a:srgbClr val="0070C0"/>
                </a:solidFill>
              </a:rPr>
            </a:br>
            <a:r>
              <a:rPr lang="mr-IN" sz="2200" dirty="0">
                <a:solidFill>
                  <a:srgbClr val="00B050"/>
                </a:solidFill>
              </a:rPr>
              <a:t/>
            </a:r>
            <a:br>
              <a:rPr lang="mr-IN" sz="2200" dirty="0">
                <a:solidFill>
                  <a:srgbClr val="00B050"/>
                </a:solidFill>
              </a:rPr>
            </a:br>
            <a:r>
              <a:rPr lang="mr-IN" sz="2200" dirty="0" smtClean="0">
                <a:solidFill>
                  <a:srgbClr val="00B050"/>
                </a:solidFill>
              </a:rPr>
              <a:t>       </a:t>
            </a:r>
            <a:r>
              <a:rPr lang="mr-IN" sz="2200" dirty="0">
                <a:solidFill>
                  <a:srgbClr val="00B050"/>
                </a:solidFill>
              </a:rPr>
              <a:t/>
            </a:r>
            <a:br>
              <a:rPr lang="mr-IN" sz="2200" dirty="0">
                <a:solidFill>
                  <a:srgbClr val="00B050"/>
                </a:solidFill>
              </a:rPr>
            </a:br>
            <a:r>
              <a:rPr lang="mr-IN" dirty="0" smtClean="0">
                <a:solidFill>
                  <a:srgbClr val="00B050"/>
                </a:solidFill>
              </a:rPr>
              <a:t/>
            </a:r>
            <a:br>
              <a:rPr lang="mr-IN" dirty="0" smtClean="0">
                <a:solidFill>
                  <a:srgbClr val="00B050"/>
                </a:solidFill>
              </a:rPr>
            </a:br>
            <a:r>
              <a:rPr lang="mr-IN" dirty="0">
                <a:solidFill>
                  <a:srgbClr val="00B050"/>
                </a:solidFill>
              </a:rPr>
              <a:t/>
            </a:r>
            <a:br>
              <a:rPr lang="mr-IN" dirty="0">
                <a:solidFill>
                  <a:srgbClr val="00B050"/>
                </a:solidFill>
              </a:rPr>
            </a:br>
            <a:r>
              <a:rPr lang="mr-IN" dirty="0" smtClean="0">
                <a:solidFill>
                  <a:srgbClr val="00B050"/>
                </a:solidFill>
              </a:rPr>
              <a:t/>
            </a:r>
            <a:br>
              <a:rPr lang="mr-IN" dirty="0" smtClean="0">
                <a:solidFill>
                  <a:srgbClr val="00B050"/>
                </a:solidFill>
              </a:rPr>
            </a:br>
            <a:r>
              <a:rPr lang="mr-IN" dirty="0">
                <a:solidFill>
                  <a:srgbClr val="00B050"/>
                </a:solidFill>
              </a:rPr>
              <a:t/>
            </a:r>
            <a:br>
              <a:rPr lang="mr-IN" dirty="0">
                <a:solidFill>
                  <a:srgbClr val="00B050"/>
                </a:solidFill>
              </a:rPr>
            </a:br>
            <a:endParaRPr lang="en-US" dirty="0">
              <a:solidFill>
                <a:srgbClr val="00B050"/>
              </a:solidFill>
            </a:endParaRPr>
          </a:p>
        </p:txBody>
      </p:sp>
    </p:spTree>
    <p:extLst>
      <p:ext uri="{BB962C8B-B14F-4D97-AF65-F5344CB8AC3E}">
        <p14:creationId xmlns:p14="http://schemas.microsoft.com/office/powerpoint/2010/main" val="61214180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534400" cy="5668962"/>
          </a:xfrm>
        </p:spPr>
        <p:txBody>
          <a:bodyPr>
            <a:normAutofit/>
          </a:bodyPr>
          <a:lstStyle/>
          <a:p>
            <a:pPr algn="l"/>
            <a:r>
              <a:rPr lang="mr-IN" sz="2400" dirty="0">
                <a:solidFill>
                  <a:srgbClr val="0070C0"/>
                </a:solidFill>
              </a:rPr>
              <a:t>आत्मकथा विधा वर्ण्य साहित्य के अंतर्गत है,क्योकि आत्मकथा मे समग्र जीवन का वर्णन हमे सहज रूप से मिलता है।</a:t>
            </a:r>
            <a:br>
              <a:rPr lang="mr-IN" sz="2400" dirty="0">
                <a:solidFill>
                  <a:srgbClr val="0070C0"/>
                </a:solidFill>
              </a:rPr>
            </a:br>
            <a:r>
              <a:rPr lang="mr-IN" sz="2400" dirty="0">
                <a:solidFill>
                  <a:srgbClr val="0070C0"/>
                </a:solidFill>
              </a:rPr>
              <a:t>   इस साहित्यिक विधा मे स्वयं लेखक ही नायक होता है,इसी कारण लेखक द्वारा किया गया वर्णन मुख्यतः स्वयंविषयक अधिक राहता हैऔर विषयगत कम रहता है ।इसमे लेखक द्वारा किया गया वर्णन मुख्यतः खुद के जीवन,दुर्बलता,सबलता आदी से संबधित होता है ।</a:t>
            </a:r>
            <a:br>
              <a:rPr lang="mr-IN" sz="2400" dirty="0">
                <a:solidFill>
                  <a:srgbClr val="0070C0"/>
                </a:solidFill>
              </a:rPr>
            </a:br>
            <a:r>
              <a:rPr lang="mr-IN" sz="2400" dirty="0">
                <a:solidFill>
                  <a:srgbClr val="0070C0"/>
                </a:solidFill>
              </a:rPr>
              <a:t>       निम्न मुद्दो के आधार पर हम आत्मकथा के तत्वों को स्पस्ट कर सकते है-</a:t>
            </a:r>
            <a:br>
              <a:rPr lang="mr-IN" sz="2400" dirty="0">
                <a:solidFill>
                  <a:srgbClr val="0070C0"/>
                </a:solidFill>
              </a:rPr>
            </a:br>
            <a:r>
              <a:rPr lang="mr-IN" sz="2400" dirty="0">
                <a:solidFill>
                  <a:srgbClr val="00B050"/>
                </a:solidFill>
              </a:rPr>
              <a:t/>
            </a:r>
            <a:br>
              <a:rPr lang="mr-IN" sz="2400" dirty="0">
                <a:solidFill>
                  <a:srgbClr val="00B050"/>
                </a:solidFill>
              </a:rPr>
            </a:br>
            <a:endParaRPr lang="en-US" sz="2400" dirty="0"/>
          </a:p>
        </p:txBody>
      </p:sp>
    </p:spTree>
    <p:extLst>
      <p:ext uri="{BB962C8B-B14F-4D97-AF65-F5344CB8AC3E}">
        <p14:creationId xmlns:p14="http://schemas.microsoft.com/office/powerpoint/2010/main" val="206509660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pPr algn="l"/>
            <a:r>
              <a:rPr lang="mr-IN" sz="2400" dirty="0" smtClean="0">
                <a:solidFill>
                  <a:srgbClr val="FF0000"/>
                </a:solidFill>
              </a:rPr>
              <a:t>                 </a:t>
            </a:r>
            <a:r>
              <a:rPr lang="mr-IN" sz="2400" b="1" i="1" dirty="0" smtClean="0">
                <a:solidFill>
                  <a:srgbClr val="FF0000"/>
                </a:solidFill>
              </a:rPr>
              <a:t>आत्मकथा के तत्व</a:t>
            </a:r>
            <a:br>
              <a:rPr lang="mr-IN" sz="2400" b="1" i="1" dirty="0" smtClean="0">
                <a:solidFill>
                  <a:srgbClr val="FF0000"/>
                </a:solidFill>
              </a:rPr>
            </a:br>
            <a:r>
              <a:rPr lang="mr-IN" sz="2400" dirty="0" smtClean="0">
                <a:solidFill>
                  <a:srgbClr val="00B050"/>
                </a:solidFill>
              </a:rPr>
              <a:t/>
            </a:r>
            <a:br>
              <a:rPr lang="mr-IN" sz="2400" dirty="0" smtClean="0">
                <a:solidFill>
                  <a:srgbClr val="00B050"/>
                </a:solidFill>
              </a:rPr>
            </a:br>
            <a:r>
              <a:rPr lang="mr-IN" sz="2400" dirty="0" smtClean="0">
                <a:solidFill>
                  <a:srgbClr val="00B050"/>
                </a:solidFill>
              </a:rPr>
              <a:t>                </a:t>
            </a:r>
            <a:r>
              <a:rPr lang="mr-IN" sz="2400" dirty="0" smtClean="0">
                <a:solidFill>
                  <a:srgbClr val="0070C0"/>
                </a:solidFill>
              </a:rPr>
              <a:t>वर्ण्य-विषय</a:t>
            </a: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t>
            </a:r>
            <a:r>
              <a:rPr lang="mr-IN" sz="2400" dirty="0" smtClean="0">
                <a:solidFill>
                  <a:srgbClr val="FF0000"/>
                </a:solidFill>
              </a:rPr>
              <a:t>चरित्र-चित्रण</a:t>
            </a:r>
            <a:r>
              <a:rPr lang="mr-IN" sz="2400" dirty="0">
                <a:solidFill>
                  <a:srgbClr val="00B050"/>
                </a:solidFill>
              </a:rPr>
              <a:t/>
            </a:r>
            <a:br>
              <a:rPr lang="mr-IN" sz="2400" dirty="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smtClean="0">
                <a:solidFill>
                  <a:srgbClr val="00B050"/>
                </a:solidFill>
              </a:rPr>
              <a:t>                 </a:t>
            </a:r>
            <a:r>
              <a:rPr lang="mr-IN" sz="2400" dirty="0" smtClean="0">
                <a:solidFill>
                  <a:srgbClr val="FFC000"/>
                </a:solidFill>
              </a:rPr>
              <a:t>देशकाल एवं वातावरण</a:t>
            </a: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smtClean="0">
                <a:solidFill>
                  <a:srgbClr val="00B050"/>
                </a:solidFill>
              </a:rPr>
              <a:t/>
            </a:r>
            <a:br>
              <a:rPr lang="mr-IN" sz="2400" dirty="0" smtClean="0">
                <a:solidFill>
                  <a:srgbClr val="00B050"/>
                </a:solidFill>
              </a:rPr>
            </a:br>
            <a:r>
              <a:rPr lang="mr-IN" sz="2400" dirty="0" smtClean="0">
                <a:solidFill>
                  <a:srgbClr val="00B050"/>
                </a:solidFill>
              </a:rPr>
              <a:t>                </a:t>
            </a:r>
            <a:r>
              <a:rPr lang="mr-IN" sz="2400" dirty="0" smtClean="0">
                <a:solidFill>
                  <a:srgbClr val="92D050"/>
                </a:solidFill>
              </a:rPr>
              <a:t>शैली</a:t>
            </a:r>
            <a:r>
              <a:rPr lang="mr-IN" sz="2400" dirty="0" smtClean="0">
                <a:solidFill>
                  <a:srgbClr val="00B050"/>
                </a:solidFill>
              </a:rPr>
              <a:t>     </a:t>
            </a: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smtClean="0">
                <a:solidFill>
                  <a:srgbClr val="00B050"/>
                </a:solidFill>
              </a:rPr>
              <a:t/>
            </a:r>
            <a:br>
              <a:rPr lang="mr-IN" sz="2400" dirty="0" smtClean="0">
                <a:solidFill>
                  <a:srgbClr val="00B050"/>
                </a:solidFill>
              </a:rPr>
            </a:br>
            <a:r>
              <a:rPr lang="mr-IN" sz="2400" dirty="0" smtClean="0">
                <a:solidFill>
                  <a:srgbClr val="00B050"/>
                </a:solidFill>
              </a:rPr>
              <a:t>                उद्देश</a:t>
            </a:r>
            <a:endParaRPr lang="en-US" sz="2400" dirty="0"/>
          </a:p>
        </p:txBody>
      </p:sp>
      <p:sp>
        <p:nvSpPr>
          <p:cNvPr id="3" name="Right Arrow 2"/>
          <p:cNvSpPr/>
          <p:nvPr/>
        </p:nvSpPr>
        <p:spPr>
          <a:xfrm>
            <a:off x="1385207" y="1295400"/>
            <a:ext cx="11049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Arrow 3"/>
          <p:cNvSpPr/>
          <p:nvPr/>
        </p:nvSpPr>
        <p:spPr>
          <a:xfrm>
            <a:off x="1385207" y="2400300"/>
            <a:ext cx="11049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1385207" y="3505200"/>
            <a:ext cx="11049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1423307" y="4495800"/>
            <a:ext cx="11049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1466850" y="5600700"/>
            <a:ext cx="11049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329425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48400"/>
          </a:xfrm>
        </p:spPr>
        <p:txBody>
          <a:bodyPr>
            <a:normAutofit fontScale="90000"/>
          </a:bodyPr>
          <a:lstStyle/>
          <a:p>
            <a:pPr algn="l"/>
            <a:r>
              <a:rPr lang="mr-IN" sz="3200" dirty="0" smtClean="0">
                <a:solidFill>
                  <a:srgbClr val="00B050"/>
                </a:solidFill>
              </a:rPr>
              <a:t/>
            </a:r>
            <a:br>
              <a:rPr lang="mr-IN" sz="3200" dirty="0" smtClean="0">
                <a:solidFill>
                  <a:srgbClr val="00B050"/>
                </a:solidFill>
              </a:rPr>
            </a:br>
            <a:r>
              <a:rPr lang="mr-IN" sz="3200" dirty="0" smtClean="0">
                <a:solidFill>
                  <a:srgbClr val="00B050"/>
                </a:solidFill>
              </a:rPr>
              <a:t/>
            </a:r>
            <a:br>
              <a:rPr lang="mr-IN" sz="3200" dirty="0" smtClean="0">
                <a:solidFill>
                  <a:srgbClr val="00B050"/>
                </a:solidFill>
              </a:rPr>
            </a:br>
            <a:r>
              <a:rPr lang="mr-IN" sz="3200" dirty="0">
                <a:solidFill>
                  <a:srgbClr val="00B050"/>
                </a:solidFill>
              </a:rPr>
              <a:t/>
            </a:r>
            <a:br>
              <a:rPr lang="mr-IN" sz="3200" dirty="0">
                <a:solidFill>
                  <a:srgbClr val="00B050"/>
                </a:solidFill>
              </a:rPr>
            </a:br>
            <a:r>
              <a:rPr lang="mr-IN" sz="3200" dirty="0" smtClean="0">
                <a:solidFill>
                  <a:srgbClr val="00B050"/>
                </a:solidFill>
              </a:rPr>
              <a:t/>
            </a:r>
            <a:br>
              <a:rPr lang="mr-IN" sz="3200" dirty="0" smtClean="0">
                <a:solidFill>
                  <a:srgbClr val="00B050"/>
                </a:solidFill>
              </a:rPr>
            </a:br>
            <a:r>
              <a:rPr lang="mr-IN" sz="3200" dirty="0">
                <a:solidFill>
                  <a:srgbClr val="00B050"/>
                </a:solidFill>
              </a:rPr>
              <a:t/>
            </a:r>
            <a:br>
              <a:rPr lang="mr-IN" sz="3200" dirty="0">
                <a:solidFill>
                  <a:srgbClr val="00B050"/>
                </a:solidFill>
              </a:rPr>
            </a:br>
            <a:r>
              <a:rPr lang="mr-IN" sz="3200" dirty="0" smtClean="0">
                <a:solidFill>
                  <a:srgbClr val="00B050"/>
                </a:solidFill>
              </a:rPr>
              <a:t/>
            </a:r>
            <a:br>
              <a:rPr lang="mr-IN" sz="3200" dirty="0" smtClean="0">
                <a:solidFill>
                  <a:srgbClr val="00B050"/>
                </a:solidFill>
              </a:rPr>
            </a:br>
            <a:r>
              <a:rPr lang="mr-IN" sz="3200" dirty="0" smtClean="0">
                <a:solidFill>
                  <a:srgbClr val="00B050"/>
                </a:solidFill>
              </a:rPr>
              <a:t/>
            </a:r>
            <a:br>
              <a:rPr lang="mr-IN" sz="3200" dirty="0" smtClean="0">
                <a:solidFill>
                  <a:srgbClr val="00B050"/>
                </a:solidFill>
              </a:rPr>
            </a:br>
            <a:r>
              <a:rPr lang="mr-IN" sz="3200" dirty="0">
                <a:solidFill>
                  <a:srgbClr val="00B050"/>
                </a:solidFill>
              </a:rPr>
              <a:t/>
            </a:r>
            <a:br>
              <a:rPr lang="mr-IN" sz="3200" dirty="0">
                <a:solidFill>
                  <a:srgbClr val="00B050"/>
                </a:solidFill>
              </a:rPr>
            </a:br>
            <a:r>
              <a:rPr lang="mr-IN" sz="3200" dirty="0" smtClean="0">
                <a:solidFill>
                  <a:srgbClr val="00B050"/>
                </a:solidFill>
              </a:rPr>
              <a:t/>
            </a:r>
            <a:br>
              <a:rPr lang="mr-IN" sz="3200" dirty="0" smtClean="0">
                <a:solidFill>
                  <a:srgbClr val="00B050"/>
                </a:solidFill>
              </a:rPr>
            </a:br>
            <a:r>
              <a:rPr lang="mr-IN" sz="3200" dirty="0">
                <a:solidFill>
                  <a:srgbClr val="00B050"/>
                </a:solidFill>
              </a:rPr>
              <a:t/>
            </a:r>
            <a:br>
              <a:rPr lang="mr-IN" sz="3200" dirty="0">
                <a:solidFill>
                  <a:srgbClr val="00B050"/>
                </a:solidFill>
              </a:rPr>
            </a:br>
            <a:r>
              <a:rPr lang="mr-IN" sz="3200" dirty="0" smtClean="0">
                <a:solidFill>
                  <a:srgbClr val="FF0000"/>
                </a:solidFill>
              </a:rPr>
              <a:t>वर्ण्य-विषय</a:t>
            </a:r>
            <a:r>
              <a:rPr lang="mr-IN" sz="3200" dirty="0" smtClean="0">
                <a:solidFill>
                  <a:srgbClr val="00B050"/>
                </a:solidFill>
              </a:rPr>
              <a:t/>
            </a:r>
            <a:br>
              <a:rPr lang="mr-IN" sz="3200" dirty="0" smtClean="0">
                <a:solidFill>
                  <a:srgbClr val="00B050"/>
                </a:solidFill>
              </a:rPr>
            </a:br>
            <a:r>
              <a:rPr lang="mr-IN" sz="2200" dirty="0" smtClean="0">
                <a:solidFill>
                  <a:srgbClr val="0070C0"/>
                </a:solidFill>
              </a:rPr>
              <a:t>१)आत्मकथा मे इसे मुख्यतत्व के रूप मे स्वीकारा गया है।</a:t>
            </a:r>
            <a:br>
              <a:rPr lang="mr-IN" sz="2200" dirty="0" smtClean="0">
                <a:solidFill>
                  <a:srgbClr val="0070C0"/>
                </a:solidFill>
              </a:rPr>
            </a:br>
            <a:r>
              <a:rPr lang="mr-IN" sz="2200" dirty="0" smtClean="0">
                <a:solidFill>
                  <a:srgbClr val="0070C0"/>
                </a:solidFill>
              </a:rPr>
              <a:t/>
            </a:r>
            <a:br>
              <a:rPr lang="mr-IN" sz="2200" dirty="0" smtClean="0">
                <a:solidFill>
                  <a:srgbClr val="0070C0"/>
                </a:solidFill>
              </a:rPr>
            </a:br>
            <a:r>
              <a:rPr lang="mr-IN" sz="2200" dirty="0" smtClean="0">
                <a:solidFill>
                  <a:srgbClr val="0070C0"/>
                </a:solidFill>
              </a:rPr>
              <a:t>२)लेखक अपने जीवन की महत्वपूर्ण घटना का वर्णन करता है</a:t>
            </a:r>
            <a:r>
              <a:rPr lang="mr-IN" sz="2200" dirty="0">
                <a:solidFill>
                  <a:srgbClr val="0070C0"/>
                </a:solidFill>
              </a:rPr>
              <a:t> </a:t>
            </a:r>
            <a:r>
              <a:rPr lang="mr-IN" sz="2200" dirty="0" smtClean="0">
                <a:solidFill>
                  <a:srgbClr val="0070C0"/>
                </a:solidFill>
              </a:rPr>
              <a:t>।</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३)वर्ण्य-विषय को प्रभावोत्पादक बनाने के लिए उसमे सत्यता का होना</a:t>
            </a:r>
            <a:br>
              <a:rPr lang="mr-IN" sz="2200" dirty="0" smtClean="0">
                <a:solidFill>
                  <a:srgbClr val="0070C0"/>
                </a:solidFill>
              </a:rPr>
            </a:br>
            <a:r>
              <a:rPr lang="mr-IN" sz="2200" dirty="0" smtClean="0">
                <a:solidFill>
                  <a:srgbClr val="0070C0"/>
                </a:solidFill>
              </a:rPr>
              <a:t>  आवश्यक है</a:t>
            </a:r>
            <a:r>
              <a:rPr lang="mr-IN" sz="2200" dirty="0">
                <a:solidFill>
                  <a:srgbClr val="0070C0"/>
                </a:solidFill>
              </a:rPr>
              <a:t> </a:t>
            </a:r>
            <a:r>
              <a:rPr lang="mr-IN" sz="2200" dirty="0" smtClean="0">
                <a:solidFill>
                  <a:srgbClr val="0070C0"/>
                </a:solidFill>
              </a:rPr>
              <a:t>।</a:t>
            </a:r>
            <a:br>
              <a:rPr lang="mr-IN" sz="2200" dirty="0" smtClean="0">
                <a:solidFill>
                  <a:srgbClr val="0070C0"/>
                </a:solidFill>
              </a:rPr>
            </a:br>
            <a:r>
              <a:rPr lang="mr-IN" sz="2200" dirty="0" smtClean="0">
                <a:solidFill>
                  <a:srgbClr val="0070C0"/>
                </a:solidFill>
              </a:rPr>
              <a:t/>
            </a:r>
            <a:br>
              <a:rPr lang="mr-IN" sz="2200" dirty="0" smtClean="0">
                <a:solidFill>
                  <a:srgbClr val="0070C0"/>
                </a:solidFill>
              </a:rPr>
            </a:br>
            <a:r>
              <a:rPr lang="mr-IN" sz="2200" dirty="0" smtClean="0">
                <a:solidFill>
                  <a:srgbClr val="0070C0"/>
                </a:solidFill>
              </a:rPr>
              <a:t>४)</a:t>
            </a:r>
            <a:r>
              <a:rPr lang="mr-IN" sz="2200" dirty="0">
                <a:solidFill>
                  <a:srgbClr val="0070C0"/>
                </a:solidFill>
              </a:rPr>
              <a:t> </a:t>
            </a:r>
            <a:r>
              <a:rPr lang="mr-IN" sz="2200" dirty="0" smtClean="0">
                <a:solidFill>
                  <a:srgbClr val="0070C0"/>
                </a:solidFill>
              </a:rPr>
              <a:t>वर्ण्य-विषय पाठक की जिज्ञासापूर्ती के लिएअपने बल्यकाल,जन्म,शिक्षा-</a:t>
            </a:r>
            <a:br>
              <a:rPr lang="mr-IN" sz="2200" dirty="0" smtClean="0">
                <a:solidFill>
                  <a:srgbClr val="0070C0"/>
                </a:solidFill>
              </a:rPr>
            </a:br>
            <a:r>
              <a:rPr lang="mr-IN" sz="2200" dirty="0" smtClean="0">
                <a:solidFill>
                  <a:srgbClr val="0070C0"/>
                </a:solidFill>
              </a:rPr>
              <a:t>   दीक्षा,नौकरी-व्यवसाय,शादी-ब्याह,जीवन-संघर्ष का वर्णन करता है।</a:t>
            </a:r>
            <a:br>
              <a:rPr lang="mr-IN" sz="2200" dirty="0" smtClean="0">
                <a:solidFill>
                  <a:srgbClr val="0070C0"/>
                </a:solidFill>
              </a:rPr>
            </a:br>
            <a:r>
              <a:rPr lang="mr-IN" sz="2200" dirty="0" smtClean="0">
                <a:solidFill>
                  <a:srgbClr val="0070C0"/>
                </a:solidFill>
              </a:rPr>
              <a:t/>
            </a:r>
            <a:br>
              <a:rPr lang="mr-IN" sz="2200" dirty="0" smtClean="0">
                <a:solidFill>
                  <a:srgbClr val="0070C0"/>
                </a:solidFill>
              </a:rPr>
            </a:br>
            <a:r>
              <a:rPr lang="mr-IN" sz="3200" dirty="0">
                <a:solidFill>
                  <a:srgbClr val="00B050"/>
                </a:solidFill>
              </a:rPr>
              <a:t/>
            </a:r>
            <a:br>
              <a:rPr lang="mr-IN" sz="3200" dirty="0">
                <a:solidFill>
                  <a:srgbClr val="00B050"/>
                </a:solidFill>
              </a:rPr>
            </a:br>
            <a:r>
              <a:rPr lang="mr-IN" sz="3200" dirty="0" smtClean="0">
                <a:solidFill>
                  <a:srgbClr val="00B050"/>
                </a:solidFill>
              </a:rPr>
              <a:t/>
            </a:r>
            <a:br>
              <a:rPr lang="mr-IN" sz="3200" dirty="0" smtClean="0">
                <a:solidFill>
                  <a:srgbClr val="00B050"/>
                </a:solidFill>
              </a:rPr>
            </a:br>
            <a:r>
              <a:rPr lang="mr-IN" sz="3200" dirty="0">
                <a:solidFill>
                  <a:srgbClr val="00B050"/>
                </a:solidFill>
              </a:rPr>
              <a:t/>
            </a:r>
            <a:br>
              <a:rPr lang="mr-IN" sz="3200" dirty="0">
                <a:solidFill>
                  <a:srgbClr val="00B050"/>
                </a:solidFill>
              </a:rPr>
            </a:br>
            <a:r>
              <a:rPr lang="mr-IN" sz="3200" dirty="0" smtClean="0">
                <a:solidFill>
                  <a:srgbClr val="00B050"/>
                </a:solidFill>
              </a:rPr>
              <a:t/>
            </a:r>
            <a:br>
              <a:rPr lang="mr-IN" sz="3200" dirty="0" smtClean="0">
                <a:solidFill>
                  <a:srgbClr val="00B050"/>
                </a:solidFill>
              </a:rPr>
            </a:br>
            <a:r>
              <a:rPr lang="mr-IN" sz="3200" dirty="0">
                <a:solidFill>
                  <a:srgbClr val="00B050"/>
                </a:solidFill>
              </a:rPr>
              <a:t/>
            </a:r>
            <a:br>
              <a:rPr lang="mr-IN" sz="3200" dirty="0">
                <a:solidFill>
                  <a:srgbClr val="00B050"/>
                </a:solidFill>
              </a:rPr>
            </a:br>
            <a:r>
              <a:rPr lang="mr-IN" sz="3200" dirty="0" smtClean="0">
                <a:solidFill>
                  <a:srgbClr val="00B050"/>
                </a:solidFill>
              </a:rPr>
              <a:t/>
            </a:r>
            <a:br>
              <a:rPr lang="mr-IN" sz="3200" dirty="0" smtClean="0">
                <a:solidFill>
                  <a:srgbClr val="00B050"/>
                </a:solidFill>
              </a:rPr>
            </a:br>
            <a:r>
              <a:rPr lang="mr-IN" sz="3200" dirty="0">
                <a:solidFill>
                  <a:srgbClr val="00B050"/>
                </a:solidFill>
              </a:rPr>
              <a:t/>
            </a:r>
            <a:br>
              <a:rPr lang="mr-IN" sz="3200" dirty="0">
                <a:solidFill>
                  <a:srgbClr val="00B050"/>
                </a:solidFill>
              </a:rPr>
            </a:br>
            <a:r>
              <a:rPr lang="mr-IN" sz="3200" dirty="0" smtClean="0">
                <a:solidFill>
                  <a:srgbClr val="00B050"/>
                </a:solidFill>
              </a:rPr>
              <a:t/>
            </a:r>
            <a:br>
              <a:rPr lang="mr-IN" sz="3200" dirty="0" smtClean="0">
                <a:solidFill>
                  <a:srgbClr val="00B050"/>
                </a:solidFill>
              </a:rPr>
            </a:br>
            <a:endParaRPr lang="en-US" sz="3200" dirty="0"/>
          </a:p>
        </p:txBody>
      </p:sp>
    </p:spTree>
    <p:extLst>
      <p:ext uri="{BB962C8B-B14F-4D97-AF65-F5344CB8AC3E}">
        <p14:creationId xmlns:p14="http://schemas.microsoft.com/office/powerpoint/2010/main" val="321022734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a:bodyPr>
          <a:lstStyle/>
          <a:p>
            <a:pPr algn="l"/>
            <a:r>
              <a:rPr lang="mr-IN" sz="2400" dirty="0">
                <a:solidFill>
                  <a:srgbClr val="0070C0"/>
                </a:solidFill>
              </a:rPr>
              <a:t>५) आत्मकथागत वर्ण्य-विषय का प्रमुख गुण है-सत्यता और यथार्थता।</a:t>
            </a:r>
            <a:br>
              <a:rPr lang="mr-IN" sz="2400" dirty="0">
                <a:solidFill>
                  <a:srgbClr val="0070C0"/>
                </a:solidFill>
              </a:rPr>
            </a:br>
            <a:r>
              <a:rPr lang="mr-IN" sz="2400" dirty="0">
                <a:solidFill>
                  <a:srgbClr val="0070C0"/>
                </a:solidFill>
              </a:rPr>
              <a:t/>
            </a:r>
            <a:br>
              <a:rPr lang="mr-IN" sz="2400" dirty="0">
                <a:solidFill>
                  <a:srgbClr val="0070C0"/>
                </a:solidFill>
              </a:rPr>
            </a:br>
            <a:r>
              <a:rPr lang="mr-IN" sz="2400" dirty="0">
                <a:solidFill>
                  <a:srgbClr val="0070C0"/>
                </a:solidFill>
              </a:rPr>
              <a:t>६) आत्मकथा लेखक को अपने अतीत की घटनाओं को इसप्रकार लिखना चाहिए कि पाठक रुचि के साथ पढ सके </a:t>
            </a:r>
            <a:r>
              <a:rPr lang="mr-IN" sz="2400" dirty="0" smtClean="0">
                <a:solidFill>
                  <a:srgbClr val="0070C0"/>
                </a:solidFill>
              </a:rPr>
              <a:t>।</a:t>
            </a:r>
            <a:br>
              <a:rPr lang="mr-IN" sz="2400" dirty="0" smtClean="0">
                <a:solidFill>
                  <a:srgbClr val="0070C0"/>
                </a:solidFill>
              </a:rPr>
            </a:br>
            <a:r>
              <a:rPr lang="mr-IN" sz="2400" dirty="0">
                <a:solidFill>
                  <a:srgbClr val="0070C0"/>
                </a:solidFill>
              </a:rPr>
              <a:t/>
            </a:r>
            <a:br>
              <a:rPr lang="mr-IN" sz="2400" dirty="0">
                <a:solidFill>
                  <a:srgbClr val="0070C0"/>
                </a:solidFill>
              </a:rPr>
            </a:br>
            <a:r>
              <a:rPr lang="mr-IN" sz="2400" dirty="0">
                <a:solidFill>
                  <a:srgbClr val="0070C0"/>
                </a:solidFill>
              </a:rPr>
              <a:t/>
            </a:r>
            <a:br>
              <a:rPr lang="mr-IN" sz="2400" dirty="0">
                <a:solidFill>
                  <a:srgbClr val="0070C0"/>
                </a:solidFill>
              </a:rPr>
            </a:br>
            <a:r>
              <a:rPr lang="mr-IN" sz="2400" dirty="0">
                <a:solidFill>
                  <a:srgbClr val="0070C0"/>
                </a:solidFill>
              </a:rPr>
              <a:t>७) वर्ण्य-विषय का संक्षिपता यह भी एक प्रमुख गुण है</a:t>
            </a:r>
            <a:r>
              <a:rPr lang="mr-IN" sz="2400" dirty="0" smtClean="0">
                <a:solidFill>
                  <a:srgbClr val="0070C0"/>
                </a:solidFill>
              </a:rPr>
              <a:t>।</a:t>
            </a:r>
            <a:br>
              <a:rPr lang="mr-IN" sz="2400" dirty="0" smtClean="0">
                <a:solidFill>
                  <a:srgbClr val="0070C0"/>
                </a:solidFill>
              </a:rPr>
            </a:br>
            <a:r>
              <a:rPr lang="mr-IN" sz="2400" dirty="0">
                <a:solidFill>
                  <a:srgbClr val="0070C0"/>
                </a:solidFill>
              </a:rPr>
              <a:t/>
            </a:r>
            <a:br>
              <a:rPr lang="mr-IN" sz="2400" dirty="0">
                <a:solidFill>
                  <a:srgbClr val="0070C0"/>
                </a:solidFill>
              </a:rPr>
            </a:br>
            <a:r>
              <a:rPr lang="mr-IN" sz="2400" dirty="0">
                <a:solidFill>
                  <a:srgbClr val="0070C0"/>
                </a:solidFill>
              </a:rPr>
              <a:t> </a:t>
            </a:r>
            <a:br>
              <a:rPr lang="mr-IN" sz="2400" dirty="0">
                <a:solidFill>
                  <a:srgbClr val="0070C0"/>
                </a:solidFill>
              </a:rPr>
            </a:br>
            <a:r>
              <a:rPr lang="mr-IN" sz="2400" dirty="0">
                <a:solidFill>
                  <a:srgbClr val="0070C0"/>
                </a:solidFill>
              </a:rPr>
              <a:t>८)  वर्ण्य-विषयतभी उत्कृस्ट एवं परिपक्व बन सकता है,यदि लेखक पूरी सच्चाई और इमानदारी से वर्णन करे । </a:t>
            </a:r>
            <a:br>
              <a:rPr lang="mr-IN" sz="2400" dirty="0">
                <a:solidFill>
                  <a:srgbClr val="0070C0"/>
                </a:solidFill>
              </a:rPr>
            </a:br>
            <a:endParaRPr lang="en-US" sz="2400" dirty="0">
              <a:solidFill>
                <a:srgbClr val="0070C0"/>
              </a:solidFill>
            </a:endParaRPr>
          </a:p>
        </p:txBody>
      </p:sp>
    </p:spTree>
    <p:extLst>
      <p:ext uri="{BB962C8B-B14F-4D97-AF65-F5344CB8AC3E}">
        <p14:creationId xmlns:p14="http://schemas.microsoft.com/office/powerpoint/2010/main" val="8955921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6"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fontScale="90000"/>
          </a:bodyPr>
          <a:lstStyle/>
          <a:p>
            <a:pPr algn="l"/>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FF0000"/>
                </a:solidFill>
              </a:rPr>
              <a:t>चरित्र-चित्रण=</a:t>
            </a:r>
            <a:r>
              <a:rPr lang="mr-IN" sz="2400" dirty="0" smtClean="0">
                <a:solidFill>
                  <a:srgbClr val="00B050"/>
                </a:solidFill>
              </a:rPr>
              <a:t/>
            </a:r>
            <a:br>
              <a:rPr lang="mr-IN" sz="2400" dirty="0" smtClean="0">
                <a:solidFill>
                  <a:srgbClr val="00B050"/>
                </a:solidFill>
              </a:rPr>
            </a:br>
            <a:r>
              <a:rPr lang="en-US" sz="2400" dirty="0">
                <a:solidFill>
                  <a:srgbClr val="00B050"/>
                </a:solidFill>
              </a:rPr>
              <a:t/>
            </a:r>
            <a:br>
              <a:rPr lang="en-US" sz="2400" dirty="0">
                <a:solidFill>
                  <a:srgbClr val="00B050"/>
                </a:solidFill>
              </a:rPr>
            </a:br>
            <a:r>
              <a:rPr lang="en-US" sz="2400" dirty="0" smtClean="0">
                <a:solidFill>
                  <a:srgbClr val="00B050"/>
                </a:solidFill>
              </a:rPr>
              <a:t/>
            </a:r>
            <a:br>
              <a:rPr lang="en-US" sz="2400" dirty="0" smtClean="0">
                <a:solidFill>
                  <a:srgbClr val="00B050"/>
                </a:solidFill>
              </a:rPr>
            </a:br>
            <a:r>
              <a:rPr lang="mr-IN" sz="2400" dirty="0" smtClean="0">
                <a:solidFill>
                  <a:srgbClr val="0070C0"/>
                </a:solidFill>
              </a:rPr>
              <a:t>१)</a:t>
            </a:r>
            <a:r>
              <a:rPr lang="mr-IN" sz="2400" dirty="0">
                <a:solidFill>
                  <a:srgbClr val="0070C0"/>
                </a:solidFill>
              </a:rPr>
              <a:t> </a:t>
            </a:r>
            <a:r>
              <a:rPr lang="mr-IN" sz="2400" dirty="0" smtClean="0">
                <a:solidFill>
                  <a:srgbClr val="0070C0"/>
                </a:solidFill>
              </a:rPr>
              <a:t>आत्मकथा मे चरित्र-चित्रण को अनन्य साधारण महत्व है।</a:t>
            </a:r>
            <a:br>
              <a:rPr lang="mr-IN" sz="2400" dirty="0" smtClean="0">
                <a:solidFill>
                  <a:srgbClr val="0070C0"/>
                </a:solidFill>
              </a:rPr>
            </a:br>
            <a:r>
              <a:rPr lang="mr-IN" sz="2400" dirty="0">
                <a:solidFill>
                  <a:srgbClr val="0070C0"/>
                </a:solidFill>
              </a:rPr>
              <a:t/>
            </a:r>
            <a:br>
              <a:rPr lang="mr-IN" sz="2400" dirty="0">
                <a:solidFill>
                  <a:srgbClr val="0070C0"/>
                </a:solidFill>
              </a:rPr>
            </a:br>
            <a:r>
              <a:rPr lang="mr-IN" sz="2400" dirty="0" smtClean="0">
                <a:solidFill>
                  <a:srgbClr val="0070C0"/>
                </a:solidFill>
              </a:rPr>
              <a:t>२)</a:t>
            </a:r>
            <a:r>
              <a:rPr lang="mr-IN" sz="2400" dirty="0">
                <a:solidFill>
                  <a:srgbClr val="0070C0"/>
                </a:solidFill>
              </a:rPr>
              <a:t> आत्मकथा मे </a:t>
            </a:r>
            <a:r>
              <a:rPr lang="mr-IN" sz="2400" dirty="0" smtClean="0">
                <a:solidFill>
                  <a:srgbClr val="0070C0"/>
                </a:solidFill>
              </a:rPr>
              <a:t>मुख्य पात्र के रूप लेखक स्वयं रहता और अन्य पात्र जो उसके संपर्क मे आते है वह गौण पात्र माने जाते है </a:t>
            </a:r>
            <a:r>
              <a:rPr lang="mr-IN" sz="2400" dirty="0">
                <a:solidFill>
                  <a:srgbClr val="0070C0"/>
                </a:solidFill>
              </a:rPr>
              <a:t>।</a:t>
            </a:r>
            <a:r>
              <a:rPr lang="en-US" sz="2400" dirty="0">
                <a:solidFill>
                  <a:srgbClr val="0070C0"/>
                </a:solidFill>
              </a:rPr>
              <a:t/>
            </a:r>
            <a:br>
              <a:rPr lang="en-US" sz="2400" dirty="0">
                <a:solidFill>
                  <a:srgbClr val="0070C0"/>
                </a:solidFill>
              </a:rPr>
            </a:br>
            <a:r>
              <a:rPr lang="en-US" sz="2400" dirty="0">
                <a:solidFill>
                  <a:srgbClr val="0070C0"/>
                </a:solidFill>
              </a:rPr>
              <a:t/>
            </a:r>
            <a:br>
              <a:rPr lang="en-US" sz="2400" dirty="0">
                <a:solidFill>
                  <a:srgbClr val="0070C0"/>
                </a:solidFill>
              </a:rPr>
            </a:br>
            <a:r>
              <a:rPr lang="mr-IN" sz="2400" dirty="0" smtClean="0">
                <a:solidFill>
                  <a:srgbClr val="0070C0"/>
                </a:solidFill>
              </a:rPr>
              <a:t>३)</a:t>
            </a:r>
            <a:r>
              <a:rPr lang="mr-IN" sz="2400" dirty="0">
                <a:solidFill>
                  <a:srgbClr val="0070C0"/>
                </a:solidFill>
              </a:rPr>
              <a:t> आत्मकथा मे </a:t>
            </a:r>
            <a:r>
              <a:rPr lang="mr-IN" sz="2400" dirty="0" smtClean="0">
                <a:solidFill>
                  <a:srgbClr val="0070C0"/>
                </a:solidFill>
              </a:rPr>
              <a:t>नायक का परिचय स्वयं उसकी वाणी से मिलता है।</a:t>
            </a:r>
            <a:br>
              <a:rPr lang="mr-IN" sz="2400" dirty="0" smtClean="0">
                <a:solidFill>
                  <a:srgbClr val="0070C0"/>
                </a:solidFill>
              </a:rPr>
            </a:br>
            <a:r>
              <a:rPr lang="mr-IN" sz="2400" dirty="0">
                <a:solidFill>
                  <a:srgbClr val="0070C0"/>
                </a:solidFill>
              </a:rPr>
              <a:t/>
            </a:r>
            <a:br>
              <a:rPr lang="mr-IN" sz="2400" dirty="0">
                <a:solidFill>
                  <a:srgbClr val="0070C0"/>
                </a:solidFill>
              </a:rPr>
            </a:br>
            <a:r>
              <a:rPr lang="mr-IN" sz="2400" dirty="0" smtClean="0">
                <a:solidFill>
                  <a:srgbClr val="0070C0"/>
                </a:solidFill>
              </a:rPr>
              <a:t>४)</a:t>
            </a:r>
            <a:r>
              <a:rPr lang="mr-IN" sz="2400" dirty="0">
                <a:solidFill>
                  <a:srgbClr val="0070C0"/>
                </a:solidFill>
              </a:rPr>
              <a:t> आत्मकथा </a:t>
            </a:r>
            <a:r>
              <a:rPr lang="mr-IN" sz="2400" dirty="0" smtClean="0">
                <a:solidFill>
                  <a:srgbClr val="0070C0"/>
                </a:solidFill>
              </a:rPr>
              <a:t>मे आंतरिकता का वर्णन है,जिसके फलस्वरूप उसके साहस,शक्ति,उत्साह का रेखांकन होता है।</a:t>
            </a:r>
            <a:r>
              <a:rPr lang="en-US" sz="2400" dirty="0" smtClean="0">
                <a:solidFill>
                  <a:srgbClr val="0070C0"/>
                </a:solidFill>
              </a:rPr>
              <a:t/>
            </a:r>
            <a:br>
              <a:rPr lang="en-US" sz="2400" dirty="0" smtClean="0">
                <a:solidFill>
                  <a:srgbClr val="0070C0"/>
                </a:solidFill>
              </a:rPr>
            </a:br>
            <a:r>
              <a:rPr lang="en-US" sz="2400" dirty="0">
                <a:solidFill>
                  <a:srgbClr val="00B050"/>
                </a:solidFill>
              </a:rPr>
              <a:t/>
            </a:r>
            <a:br>
              <a:rPr lang="en-US" sz="2400" dirty="0">
                <a:solidFill>
                  <a:srgbClr val="00B050"/>
                </a:solidFill>
              </a:rPr>
            </a:br>
            <a:r>
              <a:rPr lang="en-US" sz="2400" dirty="0" smtClean="0">
                <a:solidFill>
                  <a:srgbClr val="00B050"/>
                </a:solidFill>
              </a:rPr>
              <a:t/>
            </a:r>
            <a:br>
              <a:rPr lang="en-US" sz="2400" dirty="0" smtClean="0">
                <a:solidFill>
                  <a:srgbClr val="00B050"/>
                </a:solidFill>
              </a:rPr>
            </a:br>
            <a:r>
              <a:rPr lang="en-US" sz="2400" dirty="0">
                <a:solidFill>
                  <a:srgbClr val="00B050"/>
                </a:solidFill>
              </a:rPr>
              <a:t/>
            </a:r>
            <a:br>
              <a:rPr lang="en-US" sz="2400" dirty="0">
                <a:solidFill>
                  <a:srgbClr val="00B050"/>
                </a:solidFill>
              </a:rPr>
            </a:br>
            <a:r>
              <a:rPr lang="en-US" sz="2400" dirty="0" smtClean="0">
                <a:solidFill>
                  <a:srgbClr val="00B050"/>
                </a:solidFill>
              </a:rPr>
              <a:t/>
            </a:r>
            <a:br>
              <a:rPr lang="en-US" sz="2400" dirty="0" smtClean="0">
                <a:solidFill>
                  <a:srgbClr val="00B050"/>
                </a:solidFill>
              </a:rPr>
            </a:br>
            <a:r>
              <a:rPr lang="en-US" sz="2400" dirty="0">
                <a:solidFill>
                  <a:srgbClr val="00B050"/>
                </a:solidFill>
              </a:rPr>
              <a:t/>
            </a:r>
            <a:br>
              <a:rPr lang="en-US" sz="2400" dirty="0">
                <a:solidFill>
                  <a:srgbClr val="00B050"/>
                </a:solidFill>
              </a:rPr>
            </a:br>
            <a:r>
              <a:rPr lang="en-US" sz="2400" dirty="0" smtClean="0">
                <a:solidFill>
                  <a:srgbClr val="00B050"/>
                </a:solidFill>
              </a:rPr>
              <a:t/>
            </a:r>
            <a:br>
              <a:rPr lang="en-US" sz="2400" dirty="0" smtClean="0">
                <a:solidFill>
                  <a:srgbClr val="00B050"/>
                </a:solidFill>
              </a:rPr>
            </a:br>
            <a:r>
              <a:rPr lang="en-US" sz="2400" dirty="0">
                <a:solidFill>
                  <a:srgbClr val="00B050"/>
                </a:solidFill>
              </a:rPr>
              <a:t/>
            </a:r>
            <a:br>
              <a:rPr lang="en-US" sz="2400" dirty="0">
                <a:solidFill>
                  <a:srgbClr val="00B050"/>
                </a:solidFill>
              </a:rPr>
            </a:br>
            <a:endParaRPr lang="en-US" dirty="0"/>
          </a:p>
        </p:txBody>
      </p:sp>
    </p:spTree>
    <p:extLst>
      <p:ext uri="{BB962C8B-B14F-4D97-AF65-F5344CB8AC3E}">
        <p14:creationId xmlns:p14="http://schemas.microsoft.com/office/powerpoint/2010/main" val="365719677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5821362"/>
          </a:xfrm>
        </p:spPr>
        <p:txBody>
          <a:bodyPr>
            <a:normAutofit fontScale="90000"/>
          </a:bodyPr>
          <a:lstStyle/>
          <a:p>
            <a:pPr algn="l"/>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FF0000"/>
                </a:solidFill>
              </a:rPr>
              <a:t>देशकाल </a:t>
            </a:r>
            <a:r>
              <a:rPr lang="mr-IN" sz="2400" dirty="0">
                <a:solidFill>
                  <a:srgbClr val="FF0000"/>
                </a:solidFill>
              </a:rPr>
              <a:t>एवं </a:t>
            </a:r>
            <a:r>
              <a:rPr lang="mr-IN" sz="2400" dirty="0" smtClean="0">
                <a:solidFill>
                  <a:srgbClr val="FF0000"/>
                </a:solidFill>
              </a:rPr>
              <a:t>वातावरण=</a:t>
            </a:r>
            <a:br>
              <a:rPr lang="mr-IN" sz="2400" dirty="0" smtClean="0">
                <a:solidFill>
                  <a:srgbClr val="FF0000"/>
                </a:solidFill>
              </a:rPr>
            </a:br>
            <a:r>
              <a:rPr lang="mr-IN" sz="2400" dirty="0">
                <a:solidFill>
                  <a:srgbClr val="00B050"/>
                </a:solidFill>
              </a:rPr>
              <a:t/>
            </a:r>
            <a:br>
              <a:rPr lang="mr-IN" sz="2400" dirty="0">
                <a:solidFill>
                  <a:srgbClr val="00B050"/>
                </a:solidFill>
              </a:rPr>
            </a:br>
            <a:r>
              <a:rPr lang="mr-IN" sz="2400" dirty="0" smtClean="0">
                <a:solidFill>
                  <a:srgbClr val="0070C0"/>
                </a:solidFill>
              </a:rPr>
              <a:t>१)किसी भी व्यक्ति की कसोटी देशकाल,वातावरण पर ही निहित होती है </a:t>
            </a:r>
            <a:r>
              <a:rPr lang="mr-IN" sz="2200" dirty="0" smtClean="0">
                <a:solidFill>
                  <a:srgbClr val="0070C0"/>
                </a:solidFill>
              </a:rPr>
              <a:t>।</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२)आत्मकथाकार को स्वयं के बारे  मे बताते समय जन्मस्थान और परिस्थिति   को बताना पडता है।</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३)</a:t>
            </a:r>
            <a:r>
              <a:rPr lang="mr-IN" sz="2400" dirty="0">
                <a:solidFill>
                  <a:srgbClr val="0070C0"/>
                </a:solidFill>
              </a:rPr>
              <a:t> देशकाल एवं </a:t>
            </a:r>
            <a:r>
              <a:rPr lang="mr-IN" sz="2200" dirty="0">
                <a:solidFill>
                  <a:srgbClr val="0070C0"/>
                </a:solidFill>
              </a:rPr>
              <a:t>परिस्थिति </a:t>
            </a:r>
            <a:r>
              <a:rPr lang="mr-IN" sz="2200" dirty="0" smtClean="0">
                <a:solidFill>
                  <a:srgbClr val="0070C0"/>
                </a:solidFill>
              </a:rPr>
              <a:t>का प्रभाव प्रत्येक</a:t>
            </a:r>
            <a:r>
              <a:rPr lang="mr-IN" sz="2400" dirty="0">
                <a:solidFill>
                  <a:srgbClr val="0070C0"/>
                </a:solidFill>
              </a:rPr>
              <a:t> </a:t>
            </a:r>
            <a:r>
              <a:rPr lang="mr-IN" sz="2400" dirty="0" smtClean="0">
                <a:solidFill>
                  <a:srgbClr val="0070C0"/>
                </a:solidFill>
              </a:rPr>
              <a:t>व्यक्ति पर </a:t>
            </a:r>
            <a:r>
              <a:rPr lang="mr-IN" sz="2200" dirty="0">
                <a:solidFill>
                  <a:srgbClr val="0070C0"/>
                </a:solidFill>
              </a:rPr>
              <a:t>पडता </a:t>
            </a:r>
            <a:r>
              <a:rPr lang="mr-IN" sz="2200" dirty="0" smtClean="0">
                <a:solidFill>
                  <a:srgbClr val="0070C0"/>
                </a:solidFill>
              </a:rPr>
              <a:t>है।इसी प्रकार वर्ण्य तथा चरित्र पर भी पडना आवश्यक है</a:t>
            </a:r>
            <a:r>
              <a:rPr lang="mr-IN" sz="2200" dirty="0">
                <a:solidFill>
                  <a:srgbClr val="0070C0"/>
                </a:solidFill>
              </a:rPr>
              <a:t> </a:t>
            </a:r>
            <a:r>
              <a:rPr lang="mr-IN" sz="2200" dirty="0" smtClean="0">
                <a:solidFill>
                  <a:srgbClr val="0070C0"/>
                </a:solidFill>
              </a:rPr>
              <a:t>।</a:t>
            </a:r>
            <a:br>
              <a:rPr lang="mr-IN" sz="2200" dirty="0" smtClean="0">
                <a:solidFill>
                  <a:srgbClr val="0070C0"/>
                </a:solidFill>
              </a:rPr>
            </a:br>
            <a:r>
              <a:rPr lang="mr-IN" sz="2200" dirty="0">
                <a:solidFill>
                  <a:srgbClr val="0070C0"/>
                </a:solidFill>
              </a:rPr>
              <a:t/>
            </a:r>
            <a:br>
              <a:rPr lang="mr-IN" sz="2200" dirty="0">
                <a:solidFill>
                  <a:srgbClr val="0070C0"/>
                </a:solidFill>
              </a:rPr>
            </a:br>
            <a:r>
              <a:rPr lang="mr-IN" sz="2200" dirty="0" smtClean="0">
                <a:solidFill>
                  <a:srgbClr val="0070C0"/>
                </a:solidFill>
              </a:rPr>
              <a:t>४)</a:t>
            </a:r>
            <a:r>
              <a:rPr lang="mr-IN" sz="2200" dirty="0">
                <a:solidFill>
                  <a:srgbClr val="0070C0"/>
                </a:solidFill>
              </a:rPr>
              <a:t> </a:t>
            </a:r>
            <a:r>
              <a:rPr lang="mr-IN" sz="2200" dirty="0" smtClean="0">
                <a:solidFill>
                  <a:srgbClr val="0070C0"/>
                </a:solidFill>
              </a:rPr>
              <a:t>आत्मकथाकार किसी काल और देश-विशेष मे ही रहकर अपनी जिंदगी व्यतीत करता है</a:t>
            </a:r>
            <a:r>
              <a:rPr lang="mr-IN" sz="2200" dirty="0">
                <a:solidFill>
                  <a:srgbClr val="0070C0"/>
                </a:solidFill>
              </a:rPr>
              <a:t> ।</a:t>
            </a:r>
            <a:r>
              <a:rPr lang="mr-IN" sz="2200" dirty="0" smtClean="0">
                <a:solidFill>
                  <a:srgbClr val="0070C0"/>
                </a:solidFill>
              </a:rPr>
              <a:t/>
            </a:r>
            <a:br>
              <a:rPr lang="mr-IN" sz="2200" dirty="0" smtClean="0">
                <a:solidFill>
                  <a:srgbClr val="0070C0"/>
                </a:solidFill>
              </a:rPr>
            </a:br>
            <a:r>
              <a:rPr lang="mr-IN" sz="2400" dirty="0" smtClean="0">
                <a:solidFill>
                  <a:srgbClr val="0070C0"/>
                </a:solidFill>
              </a:rPr>
              <a:t/>
            </a:r>
            <a:br>
              <a:rPr lang="mr-IN" sz="2400" dirty="0" smtClean="0">
                <a:solidFill>
                  <a:srgbClr val="0070C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smtClean="0">
                <a:solidFill>
                  <a:srgbClr val="00B050"/>
                </a:solidFill>
              </a:rPr>
              <a:t/>
            </a:r>
            <a:br>
              <a:rPr lang="mr-IN" sz="2400" dirty="0" smtClean="0">
                <a:solidFill>
                  <a:srgbClr val="00B050"/>
                </a:solidFill>
              </a:rPr>
            </a:br>
            <a:r>
              <a:rPr lang="mr-IN" sz="2400" dirty="0">
                <a:solidFill>
                  <a:srgbClr val="00B050"/>
                </a:solidFill>
              </a:rPr>
              <a:t/>
            </a:r>
            <a:br>
              <a:rPr lang="mr-IN" sz="2400" dirty="0">
                <a:solidFill>
                  <a:srgbClr val="00B050"/>
                </a:solidFill>
              </a:rPr>
            </a:br>
            <a:r>
              <a:rPr lang="mr-IN" sz="2400" dirty="0">
                <a:solidFill>
                  <a:srgbClr val="00B050"/>
                </a:solidFill>
              </a:rPr>
              <a:t/>
            </a:r>
            <a:br>
              <a:rPr lang="mr-IN" sz="2400" dirty="0">
                <a:solidFill>
                  <a:srgbClr val="00B050"/>
                </a:solidFill>
              </a:rPr>
            </a:br>
            <a:r>
              <a:rPr lang="mr-IN" sz="2400" dirty="0">
                <a:solidFill>
                  <a:srgbClr val="00B050"/>
                </a:solidFill>
              </a:rPr>
              <a:t/>
            </a:r>
            <a:br>
              <a:rPr lang="mr-IN" sz="2400" dirty="0">
                <a:solidFill>
                  <a:srgbClr val="00B050"/>
                </a:solidFill>
              </a:rPr>
            </a:br>
            <a:endParaRPr lang="en-US" dirty="0"/>
          </a:p>
        </p:txBody>
      </p:sp>
    </p:spTree>
    <p:extLst>
      <p:ext uri="{BB962C8B-B14F-4D97-AF65-F5344CB8AC3E}">
        <p14:creationId xmlns:p14="http://schemas.microsoft.com/office/powerpoint/2010/main" val="418162518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TotalTime>
  <Words>49</Words>
  <Application>Microsoft Office PowerPoint</Application>
  <PresentationFormat>On-screen Show (4:3)</PresentationFormat>
  <Paragraphs>13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सुस्वागतम</vt:lpstr>
      <vt:lpstr>▪ महाविद्यालय का नाम -कला,वाणिज्य एवं विज्ञान महाविद्यालय अळकुटी    ▪ अध्यापक का नाम-  शेळके दत्तात्रय सोन्याबापू   ▪ शैक्षिक पात्रता -एम.ए.बी.एड.नेट.हिंदी  ▪ कक्षा –एस.वाय.बी.ए जी.२       ▪ विषय - आत्मकथा के तत्व  </vt:lpstr>
      <vt:lpstr>      प्रास्ताविक=   गद्य-विधाओं को उनके मौलिक तत्वों के आधार पर  निर्धारित किया जाता है।इसमें नाटक में  संलाप की,कथासाहित्य में कथन की,निबंध में चिंतन की तथा आत्मकथा,जीवनी आदी मे वर्णन की प्रमुखता रहती है। अतःकथन, संभाषण, चिंतन तथा वर्णन जैसे प्रमुख तत्वों अथवा साहित्यिक प्रवृत्तियों के आधार पर गद्य-साहित्य को स्थूल रूप से निम्न भागो में बाटा जा सकता है-  १)कहानी,उपन्यास-    (कथ्य) २)नाटक,एकांकी-      (नाट्य)  ३) निबंध,समीक्षा-     (चिंत्य)       ४)आत्मकथा,जीवनी,रेखाचित्र,रिपोर्ताज,संस्मरण,यात्रावृत्त.साक्षात्कार,पत्र- (वर्ण्य) आदी              </vt:lpstr>
      <vt:lpstr>आत्मकथा विधा वर्ण्य साहित्य के अंतर्गत है,क्योकि आत्मकथा मे समग्र जीवन का वर्णन हमे सहज रूप से मिलता है।    इस साहित्यिक विधा मे स्वयं लेखक ही नायक होता है,इसी कारण लेखक द्वारा किया गया वर्णन मुख्यतः स्वयंविषयक अधिक राहता हैऔर विषयगत कम रहता है ।इसमे लेखक द्वारा किया गया वर्णन मुख्यतः खुद के जीवन,दुर्बलता,सबलता आदी से संबधित होता है ।        निम्न मुद्दो के आधार पर हम आत्मकथा के तत्वों को स्पस्ट कर सकते है-  </vt:lpstr>
      <vt:lpstr>                 आत्मकथा के तत्व                  वर्ण्य-विषय                   चरित्र-चित्रण                    देशकाल एवं वातावरण                   शैली                        उद्देश</vt:lpstr>
      <vt:lpstr>          वर्ण्य-विषय १)आत्मकथा मे इसे मुख्यतत्व के रूप मे स्वीकारा गया है।  २)लेखक अपने जीवन की महत्वपूर्ण घटना का वर्णन करता है ।  ३)वर्ण्य-विषय को प्रभावोत्पादक बनाने के लिए उसमे सत्यता का होना   आवश्यक है ।  ४) वर्ण्य-विषय पाठक की जिज्ञासापूर्ती के लिएअपने बल्यकाल,जन्म,शिक्षा-    दीक्षा,नौकरी-व्यवसाय,शादी-ब्याह,जीवन-संघर्ष का वर्णन करता है।          </vt:lpstr>
      <vt:lpstr>५) आत्मकथागत वर्ण्य-विषय का प्रमुख गुण है-सत्यता और यथार्थता।  ६) आत्मकथा लेखक को अपने अतीत की घटनाओं को इसप्रकार लिखना चाहिए कि पाठक रुचि के साथ पढ सके ।   ७) वर्ण्य-विषय का संक्षिपता यह भी एक प्रमुख गुण है।    ८)  वर्ण्य-विषयतभी उत्कृस्ट एवं परिपक्व बन सकता है,यदि लेखक पूरी सच्चाई और इमानदारी से वर्णन करे ।  </vt:lpstr>
      <vt:lpstr>        चरित्र-चित्रण=   १) आत्मकथा मे चरित्र-चित्रण को अनन्य साधारण महत्व है।  २) आत्मकथा मे मुख्य पात्र के रूप लेखक स्वयं रहता और अन्य पात्र जो उसके संपर्क मे आते है वह गौण पात्र माने जाते है ।  ३) आत्मकथा मे नायक का परिचय स्वयं उसकी वाणी से मिलता है।  ४) आत्मकथा मे आंतरिकता का वर्णन है,जिसके फलस्वरूप उसके साहस,शक्ति,उत्साह का रेखांकन होता है।        </vt:lpstr>
      <vt:lpstr>            देशकाल एवं वातावरण=  १)किसी भी व्यक्ति की कसोटी देशकाल,वातावरण पर ही निहित होती है ।  २)आत्मकथाकार को स्वयं के बारे  मे बताते समय जन्मस्थान और परिस्थिति   को बताना पडता है।  ३) देशकाल एवं परिस्थिति का प्रभाव प्रत्येक व्यक्ति पर पडता है।इसी प्रकार वर्ण्य तथा चरित्र पर भी पडना आवश्यक है ।  ४) आत्मकथाकार किसी काल और देश-विशेष मे ही रहकर अपनी जिंदगी व्यतीत करता है ।           </vt:lpstr>
      <vt:lpstr>           शैली=   १)शैली आकर्षक,गतिशील,यथार्थ,तरल तथा पठनीय हो।  २) शैली पर लेखक के व्यक्तित्व की अमिट छाप हो।  ३)भावनाओ को व्यक्त करणे के लिए आत्मकथाकार जिस माध्यम को अपनाता है,उसे भाषा कहते है    ४) भाषा मे माधुर्य और प्रसाद गुणों का होना आवश्यक है ।           </vt:lpstr>
      <vt:lpstr>        उद्देश  १)आत्मकथा –लेखन का उद्देश अन्य विधाओ से भिन्न होता है।  २) आत्मकथा का उद्देश होता है आत्म-निर्माण,आत्मपरीक्षण या आत्म-समर्थन ।  ३) आत्मकथा लिखने का दूसरा उद्देश लेखक के अनुभओ का लाभ अन्य पाठक उठा सके ।            </vt:lpstr>
      <vt:lpstr>निष्कर्ष     निष्कर्ष रूप मे हम कह सकते है कि आत्मकथा के तत्व आत्मकथा को सफलता पूर्वक आगे ले जाने का कार्य करते है। आत्मकथा मे इन तत्वों मे से एक भी तत्व का अभाव होगा तो वह अपना प्रभाव नही डाल सकेगी।        आत्मकथा को पाठकों तक पहुँचाना और रसग्रहण करने मे सहायता प्रदान करना यह इनका प्रमुख कार्य है।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महाविद्यालय का नाम-कला,वाणिज्य एवं विज्ञान महाविद्यालय अळकुटी  ▪ अध्यापक का नाम-  शेळके दत्तात्रय सोन्याबापू   ▪ शैक्षिक पात्रता-एम.ए.बी.एड.नेट.हिंदी  ▪ कक्षा –एस.वाय.बी.ए जी.२  ▪ विषय-आत्मकथा के तत्व  </dc:title>
  <dc:creator>Admin</dc:creator>
  <cp:lastModifiedBy>Admin</cp:lastModifiedBy>
  <cp:revision>52</cp:revision>
  <dcterms:created xsi:type="dcterms:W3CDTF">2006-08-16T00:00:00Z</dcterms:created>
  <dcterms:modified xsi:type="dcterms:W3CDTF">2020-01-07T06:42:56Z</dcterms:modified>
</cp:coreProperties>
</file>