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20"/>
  </p:notes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D7E60-DE22-44E0-8F41-F84C9B79737E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5478-F9EF-4342-BE41-F01410C16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7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06E5478-F9EF-4342-BE41-F01410C169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95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/>
              <a:t>प्रवरा ग्रामीण शिक्षण संस्तेचे,कला वाणिज्य व विद्यान महाविद्याली अल्कुती .प्रवरा पोलीस अकॅडमी विषय –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5478-F9EF-4342-BE41-F01410C169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11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3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0914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7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0733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28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1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9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8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15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3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24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2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9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8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E63B0-8F38-4CD0-B6A8-7CFE676BE7CD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F66F28-32BA-4B83-BFE1-81ED90949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6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27A7EED-0D76-4040-93DE-F53821F911CA}"/>
              </a:ext>
            </a:extLst>
          </p:cNvPr>
          <p:cNvSpPr/>
          <p:nvPr/>
        </p:nvSpPr>
        <p:spPr>
          <a:xfrm>
            <a:off x="1219200" y="2971800"/>
            <a:ext cx="5638800" cy="128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7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WEL-COME</a:t>
            </a:r>
            <a:endParaRPr lang="en-US" sz="72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2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15340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                 </a:t>
            </a:r>
            <a:r>
              <a:rPr lang="en-US" sz="4400" b="1" dirty="0" err="1">
                <a:solidFill>
                  <a:srgbClr val="FF0000"/>
                </a:solidFill>
              </a:rPr>
              <a:t>द्वितीय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400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</a:t>
            </a:r>
            <a:endParaRPr lang="mr-IN" dirty="0"/>
          </a:p>
          <a:p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क्षेत्रात</a:t>
            </a:r>
            <a:r>
              <a:rPr lang="en-US" sz="3200" dirty="0"/>
              <a:t> </a:t>
            </a:r>
            <a:r>
              <a:rPr lang="en-US" sz="3200" dirty="0" err="1"/>
              <a:t>प्राथमिक</a:t>
            </a:r>
            <a:r>
              <a:rPr lang="en-US" sz="3200" dirty="0"/>
              <a:t> </a:t>
            </a:r>
            <a:r>
              <a:rPr lang="en-US" sz="3200" dirty="0" err="1"/>
              <a:t>क्षेत्रातील</a:t>
            </a:r>
            <a:r>
              <a:rPr lang="en-US" sz="3200" dirty="0"/>
              <a:t> </a:t>
            </a:r>
            <a:r>
              <a:rPr lang="en-US" sz="3200" dirty="0" err="1"/>
              <a:t>साधनसामग्री</a:t>
            </a:r>
            <a:r>
              <a:rPr lang="en-US" sz="3200" dirty="0"/>
              <a:t> </a:t>
            </a:r>
            <a:r>
              <a:rPr lang="en-US" sz="3200" dirty="0" err="1"/>
              <a:t>वर</a:t>
            </a:r>
            <a:r>
              <a:rPr lang="en-US" sz="3200" dirty="0"/>
              <a:t> </a:t>
            </a:r>
            <a:r>
              <a:rPr lang="en-US" sz="3200" dirty="0" err="1"/>
              <a:t>प्रक्रिया</a:t>
            </a:r>
            <a:r>
              <a:rPr lang="en-US" sz="3200" dirty="0"/>
              <a:t> </a:t>
            </a:r>
            <a:r>
              <a:rPr lang="en-US" sz="3200" dirty="0" err="1"/>
              <a:t>करून</a:t>
            </a:r>
            <a:r>
              <a:rPr lang="en-US" sz="3200" dirty="0"/>
              <a:t> </a:t>
            </a:r>
            <a:r>
              <a:rPr lang="en-US" sz="3200" dirty="0" err="1"/>
              <a:t>उपयोगितेची</a:t>
            </a:r>
            <a:r>
              <a:rPr lang="en-US" sz="3200" dirty="0"/>
              <a:t> </a:t>
            </a:r>
            <a:r>
              <a:rPr lang="en-US" sz="3200" dirty="0" err="1"/>
              <a:t>उत्पादने</a:t>
            </a:r>
            <a:r>
              <a:rPr lang="en-US" sz="3200" dirty="0"/>
              <a:t> </a:t>
            </a:r>
            <a:r>
              <a:rPr lang="en-US" sz="3200" dirty="0" err="1"/>
              <a:t>निर्माण</a:t>
            </a:r>
            <a:r>
              <a:rPr lang="en-US" sz="3200" dirty="0"/>
              <a:t> </a:t>
            </a:r>
            <a:r>
              <a:rPr lang="en-US" sz="3200" dirty="0" err="1"/>
              <a:t>करणे</a:t>
            </a:r>
            <a:r>
              <a:rPr lang="mr-IN" sz="3200" dirty="0"/>
              <a:t>.</a:t>
            </a:r>
            <a:r>
              <a:rPr lang="en-US" sz="3200" dirty="0"/>
              <a:t> </a:t>
            </a:r>
            <a:r>
              <a:rPr lang="en-US" sz="3200" dirty="0" err="1"/>
              <a:t>उदा</a:t>
            </a:r>
            <a:r>
              <a:rPr lang="mr-IN" sz="3200" dirty="0"/>
              <a:t>-</a:t>
            </a:r>
            <a:r>
              <a:rPr lang="en-US" sz="3200" dirty="0" err="1"/>
              <a:t>कारखानदारी</a:t>
            </a:r>
            <a:r>
              <a:rPr lang="en-US" sz="3200" dirty="0"/>
              <a:t> </a:t>
            </a:r>
            <a:r>
              <a:rPr lang="en-US" sz="3200" dirty="0" err="1"/>
              <a:t>बांधकाम</a:t>
            </a:r>
            <a:r>
              <a:rPr lang="en-US" sz="3200" dirty="0"/>
              <a:t> </a:t>
            </a:r>
            <a:r>
              <a:rPr lang="en-US" sz="3200" dirty="0" err="1"/>
              <a:t>वीज</a:t>
            </a:r>
            <a:r>
              <a:rPr lang="en-US" sz="3200" dirty="0"/>
              <a:t> </a:t>
            </a:r>
            <a:r>
              <a:rPr lang="en-US" sz="3200" dirty="0" err="1"/>
              <a:t>निर्मिती</a:t>
            </a:r>
            <a:r>
              <a:rPr lang="en-US" sz="3200" dirty="0"/>
              <a:t> </a:t>
            </a:r>
            <a:r>
              <a:rPr lang="en-US" sz="3200" dirty="0" err="1"/>
              <a:t>नैसर्गिक</a:t>
            </a:r>
            <a:r>
              <a:rPr lang="en-US" sz="3200" dirty="0"/>
              <a:t> </a:t>
            </a:r>
            <a:r>
              <a:rPr lang="en-US" sz="3200" dirty="0" err="1"/>
              <a:t>वायू</a:t>
            </a:r>
            <a:r>
              <a:rPr lang="en-US" sz="3200" dirty="0"/>
              <a:t> </a:t>
            </a:r>
            <a:r>
              <a:rPr lang="en-US" sz="3200" dirty="0" err="1"/>
              <a:t>पाणीपुरवठा</a:t>
            </a:r>
            <a:r>
              <a:rPr lang="en-US" sz="3200" dirty="0"/>
              <a:t> </a:t>
            </a:r>
            <a:r>
              <a:rPr lang="en-US" sz="3200" dirty="0" err="1"/>
              <a:t>इत्यादी</a:t>
            </a:r>
            <a:r>
              <a:rPr lang="mr-IN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521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213008"/>
            <a:ext cx="78486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               </a:t>
            </a:r>
            <a:r>
              <a:rPr lang="en-US" sz="4800" b="1" dirty="0" err="1">
                <a:solidFill>
                  <a:srgbClr val="FF0000"/>
                </a:solidFill>
              </a:rPr>
              <a:t>तृतीय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क्षेत्रांमध्ये</a:t>
            </a:r>
            <a:r>
              <a:rPr lang="en-US" sz="3200" dirty="0"/>
              <a:t> </a:t>
            </a:r>
            <a:r>
              <a:rPr lang="en-US" sz="3200" dirty="0" err="1"/>
              <a:t>प्राथमिक</a:t>
            </a:r>
            <a:r>
              <a:rPr lang="en-US" sz="3200" dirty="0"/>
              <a:t> व </a:t>
            </a:r>
            <a:r>
              <a:rPr lang="en-US" sz="3200" dirty="0" err="1"/>
              <a:t>द्वितीयक</a:t>
            </a:r>
            <a:r>
              <a:rPr lang="en-US" sz="3200" dirty="0"/>
              <a:t> </a:t>
            </a:r>
            <a:r>
              <a:rPr lang="en-US" sz="3200" dirty="0" err="1"/>
              <a:t>क्षेत्रांना</a:t>
            </a:r>
            <a:r>
              <a:rPr lang="en-US" sz="3200" dirty="0"/>
              <a:t> </a:t>
            </a:r>
            <a:r>
              <a:rPr lang="en-US" sz="3200" dirty="0" err="1"/>
              <a:t>पूरक</a:t>
            </a:r>
            <a:r>
              <a:rPr lang="en-US" sz="3200" dirty="0"/>
              <a:t> </a:t>
            </a:r>
            <a:r>
              <a:rPr lang="en-US" sz="3200" dirty="0" err="1"/>
              <a:t>असणाऱ्या</a:t>
            </a:r>
            <a:r>
              <a:rPr lang="en-US" sz="3200" dirty="0"/>
              <a:t> </a:t>
            </a:r>
            <a:r>
              <a:rPr lang="en-US" sz="3200" dirty="0" err="1"/>
              <a:t>विविध</a:t>
            </a:r>
            <a:r>
              <a:rPr lang="en-US" sz="3200" dirty="0"/>
              <a:t> </a:t>
            </a:r>
            <a:r>
              <a:rPr lang="en-US" sz="3200" dirty="0" err="1"/>
              <a:t>सेवांचा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 </a:t>
            </a:r>
            <a:r>
              <a:rPr lang="en-US" sz="3200" dirty="0" err="1"/>
              <a:t>होतो</a:t>
            </a:r>
            <a:r>
              <a:rPr lang="en-US" sz="3200" dirty="0"/>
              <a:t> </a:t>
            </a:r>
            <a:r>
              <a:rPr lang="en-US" sz="3200" dirty="0" err="1"/>
              <a:t>त्यामध्ये</a:t>
            </a:r>
            <a:r>
              <a:rPr lang="en-US" sz="3200" dirty="0"/>
              <a:t> </a:t>
            </a:r>
            <a:r>
              <a:rPr lang="en-US" sz="3200" dirty="0" err="1"/>
              <a:t>व्यापार</a:t>
            </a:r>
            <a:r>
              <a:rPr lang="en-US" sz="3200" dirty="0"/>
              <a:t> </a:t>
            </a:r>
            <a:r>
              <a:rPr lang="en-US" sz="3200" dirty="0" err="1"/>
              <a:t>वाहतूक</a:t>
            </a:r>
            <a:r>
              <a:rPr lang="en-US" sz="3200" dirty="0"/>
              <a:t> </a:t>
            </a:r>
            <a:r>
              <a:rPr lang="en-US" sz="3200" dirty="0" err="1"/>
              <a:t>दळणवळण</a:t>
            </a:r>
            <a:r>
              <a:rPr lang="en-US" sz="3200" dirty="0"/>
              <a:t> </a:t>
            </a:r>
            <a:r>
              <a:rPr lang="en-US" sz="3200" dirty="0" err="1"/>
              <a:t>तसेच</a:t>
            </a:r>
            <a:r>
              <a:rPr lang="en-US" sz="3200" dirty="0"/>
              <a:t> </a:t>
            </a:r>
            <a:r>
              <a:rPr lang="en-US" sz="3200" dirty="0" err="1"/>
              <a:t>संरक्षण</a:t>
            </a:r>
            <a:r>
              <a:rPr lang="en-US" sz="3200" dirty="0"/>
              <a:t> </a:t>
            </a:r>
            <a:r>
              <a:rPr lang="en-US" sz="3200" dirty="0" err="1"/>
              <a:t>विषयक</a:t>
            </a:r>
            <a:r>
              <a:rPr lang="en-US" sz="3200" dirty="0"/>
              <a:t> </a:t>
            </a:r>
            <a:r>
              <a:rPr lang="en-US" sz="3200" dirty="0" err="1"/>
              <a:t>प्रशासकीय</a:t>
            </a:r>
            <a:r>
              <a:rPr lang="en-US" sz="3200" dirty="0"/>
              <a:t> </a:t>
            </a:r>
            <a:r>
              <a:rPr lang="en-US" sz="3200" dirty="0" err="1"/>
              <a:t>व्यवसायिक</a:t>
            </a:r>
            <a:r>
              <a:rPr lang="en-US" sz="3200" dirty="0"/>
              <a:t> </a:t>
            </a:r>
            <a:r>
              <a:rPr lang="en-US" sz="3200" dirty="0" err="1"/>
              <a:t>सामाजिक</a:t>
            </a:r>
            <a:r>
              <a:rPr lang="en-US" sz="3200" dirty="0"/>
              <a:t> व </a:t>
            </a:r>
            <a:r>
              <a:rPr lang="en-US" sz="3200" dirty="0" err="1"/>
              <a:t>इतर</a:t>
            </a:r>
            <a:r>
              <a:rPr lang="en-US" sz="3200" dirty="0"/>
              <a:t> </a:t>
            </a:r>
            <a:r>
              <a:rPr lang="en-US" sz="3200" dirty="0" err="1"/>
              <a:t>प्रकारच्या</a:t>
            </a:r>
            <a:r>
              <a:rPr lang="en-US" sz="3200" dirty="0"/>
              <a:t> </a:t>
            </a:r>
            <a:r>
              <a:rPr lang="en-US" sz="3200" dirty="0" err="1"/>
              <a:t>सेवांचा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 </a:t>
            </a:r>
            <a:r>
              <a:rPr lang="en-US" sz="3200" dirty="0" err="1"/>
              <a:t>होतो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8211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9751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                  </a:t>
            </a:r>
            <a:r>
              <a:rPr lang="en-US" sz="4800" b="1" dirty="0" err="1">
                <a:solidFill>
                  <a:srgbClr val="FF0000"/>
                </a:solidFill>
              </a:rPr>
              <a:t>चतुर्थ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क्षेत्रात</a:t>
            </a:r>
            <a:r>
              <a:rPr lang="en-US" sz="3200" dirty="0"/>
              <a:t> </a:t>
            </a:r>
            <a:r>
              <a:rPr lang="en-US" sz="3200" dirty="0" err="1"/>
              <a:t>उच्च</a:t>
            </a:r>
            <a:r>
              <a:rPr lang="en-US" sz="3200" dirty="0"/>
              <a:t> </a:t>
            </a:r>
            <a:r>
              <a:rPr lang="en-US" sz="3200" dirty="0" err="1"/>
              <a:t>क्षमतेचा</a:t>
            </a:r>
            <a:r>
              <a:rPr lang="en-US" sz="3200" dirty="0"/>
              <a:t> </a:t>
            </a:r>
            <a:r>
              <a:rPr lang="en-US" sz="3200" dirty="0" err="1"/>
              <a:t>वापर</a:t>
            </a:r>
            <a:r>
              <a:rPr lang="en-US" sz="3200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व्यवसायांमध्ये</a:t>
            </a:r>
            <a:r>
              <a:rPr lang="en-US" sz="3200" dirty="0"/>
              <a:t> </a:t>
            </a:r>
            <a:r>
              <a:rPr lang="en-US" sz="3200" dirty="0" err="1"/>
              <a:t>करण्यात</a:t>
            </a:r>
            <a:r>
              <a:rPr lang="en-US" sz="3200" dirty="0"/>
              <a:t> </a:t>
            </a:r>
            <a:r>
              <a:rPr lang="en-US" sz="3200" dirty="0" err="1"/>
              <a:t>येतो</a:t>
            </a:r>
            <a:r>
              <a:rPr lang="en-US" sz="3200" dirty="0"/>
              <a:t> </a:t>
            </a:r>
            <a:r>
              <a:rPr lang="en-US" sz="3200" dirty="0" err="1"/>
              <a:t>त्यांचा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 </a:t>
            </a:r>
            <a:r>
              <a:rPr lang="en-US" sz="3200" dirty="0" err="1"/>
              <a:t>होतो</a:t>
            </a:r>
            <a:r>
              <a:rPr lang="en-US" sz="3200" dirty="0"/>
              <a:t> </a:t>
            </a:r>
            <a:r>
              <a:rPr lang="en-US" sz="3200" dirty="0" err="1"/>
              <a:t>असे</a:t>
            </a:r>
            <a:r>
              <a:rPr lang="en-US" sz="3200" dirty="0"/>
              <a:t> </a:t>
            </a:r>
            <a:r>
              <a:rPr lang="en-US" sz="3200" dirty="0" err="1"/>
              <a:t>व्यवसाय</a:t>
            </a:r>
            <a:r>
              <a:rPr lang="en-US" sz="3200" dirty="0"/>
              <a:t> </a:t>
            </a:r>
            <a:r>
              <a:rPr lang="en-US" sz="3200" dirty="0" err="1"/>
              <a:t>उच्च</a:t>
            </a:r>
            <a:r>
              <a:rPr lang="en-US" sz="3200" dirty="0"/>
              <a:t> </a:t>
            </a:r>
            <a:r>
              <a:rPr lang="en-US" sz="3200" dirty="0" err="1"/>
              <a:t>ज्ञानाशी</a:t>
            </a:r>
            <a:r>
              <a:rPr lang="en-US" sz="3200" dirty="0"/>
              <a:t> </a:t>
            </a:r>
            <a:r>
              <a:rPr lang="en-US" sz="3200" dirty="0" err="1"/>
              <a:t>संबंधित</a:t>
            </a:r>
            <a:r>
              <a:rPr lang="en-US" sz="3200" dirty="0"/>
              <a:t> </a:t>
            </a:r>
            <a:r>
              <a:rPr lang="en-US" sz="3200" dirty="0" err="1"/>
              <a:t>असून</a:t>
            </a:r>
            <a:r>
              <a:rPr lang="en-US" sz="3200" dirty="0"/>
              <a:t> </a:t>
            </a:r>
            <a:r>
              <a:rPr lang="en-US" sz="3200" dirty="0" err="1"/>
              <a:t>त्यांचा</a:t>
            </a:r>
            <a:r>
              <a:rPr lang="en-US" sz="3200" dirty="0"/>
              <a:t> </a:t>
            </a:r>
            <a:r>
              <a:rPr lang="en-US" sz="3200" dirty="0" err="1"/>
              <a:t>संबंध</a:t>
            </a:r>
            <a:r>
              <a:rPr lang="en-US" sz="3200" dirty="0"/>
              <a:t> </a:t>
            </a:r>
            <a:r>
              <a:rPr lang="en-US" sz="3200" dirty="0" err="1"/>
              <a:t>संकल्पनाची</a:t>
            </a:r>
            <a:r>
              <a:rPr lang="en-US" sz="3200" dirty="0"/>
              <a:t> </a:t>
            </a:r>
            <a:r>
              <a:rPr lang="en-US" sz="3200" dirty="0" err="1"/>
              <a:t>निर्मिती</a:t>
            </a:r>
            <a:r>
              <a:rPr lang="en-US" sz="3200" dirty="0"/>
              <a:t> </a:t>
            </a:r>
            <a:r>
              <a:rPr lang="en-US" sz="3200" dirty="0" err="1"/>
              <a:t>संशोधन</a:t>
            </a:r>
            <a:r>
              <a:rPr lang="en-US" sz="3200" dirty="0"/>
              <a:t> </a:t>
            </a:r>
            <a:r>
              <a:rPr lang="en-US" sz="3200" dirty="0" err="1"/>
              <a:t>विकास</a:t>
            </a:r>
            <a:r>
              <a:rPr lang="en-US" sz="3200" dirty="0"/>
              <a:t> </a:t>
            </a:r>
            <a:r>
              <a:rPr lang="en-US" sz="3200" dirty="0" err="1"/>
              <a:t>यांच्याशी</a:t>
            </a:r>
            <a:r>
              <a:rPr lang="en-US" sz="3200" dirty="0"/>
              <a:t> </a:t>
            </a:r>
            <a:r>
              <a:rPr lang="en-US" sz="3200" dirty="0" err="1"/>
              <a:t>असतो</a:t>
            </a:r>
            <a:r>
              <a:rPr lang="en-US" sz="3200" dirty="0"/>
              <a:t> </a:t>
            </a:r>
            <a:r>
              <a:rPr lang="en-US" sz="3200" dirty="0" err="1"/>
              <a:t>उदाहरणार्थ</a:t>
            </a:r>
            <a:r>
              <a:rPr lang="en-US" sz="3200" dirty="0"/>
              <a:t> </a:t>
            </a:r>
            <a:r>
              <a:rPr lang="en-US" sz="3200" dirty="0" err="1"/>
              <a:t>संशोधन</a:t>
            </a:r>
            <a:r>
              <a:rPr lang="en-US" sz="3200" dirty="0"/>
              <a:t> व </a:t>
            </a:r>
            <a:r>
              <a:rPr lang="en-US" sz="3200" dirty="0" err="1"/>
              <a:t>विकास</a:t>
            </a:r>
            <a:r>
              <a:rPr lang="en-US" sz="3200" dirty="0"/>
              <a:t> </a:t>
            </a:r>
            <a:r>
              <a:rPr lang="en-US" sz="3200" dirty="0" err="1"/>
              <a:t>माहिती</a:t>
            </a:r>
            <a:r>
              <a:rPr lang="en-US" sz="3200" dirty="0"/>
              <a:t> </a:t>
            </a:r>
            <a:r>
              <a:rPr lang="en-US" sz="3200" dirty="0" err="1"/>
              <a:t>तंत्रज्ञान</a:t>
            </a:r>
            <a:r>
              <a:rPr lang="en-US" sz="3200" dirty="0"/>
              <a:t> </a:t>
            </a:r>
            <a:r>
              <a:rPr lang="en-US" sz="3200" dirty="0" err="1"/>
              <a:t>सॉफ्टवेअरचा</a:t>
            </a:r>
            <a:r>
              <a:rPr lang="en-US" sz="3200" dirty="0"/>
              <a:t> </a:t>
            </a:r>
            <a:r>
              <a:rPr lang="en-US" sz="3200" dirty="0" err="1"/>
              <a:t>विकास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6756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7526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                  </a:t>
            </a:r>
            <a:r>
              <a:rPr lang="en-US" sz="4800" b="1" dirty="0" err="1">
                <a:solidFill>
                  <a:srgbClr val="FF0000"/>
                </a:solidFill>
              </a:rPr>
              <a:t>पंचम</a:t>
            </a:r>
            <a:r>
              <a:rPr lang="en-US" sz="4800" b="1" dirty="0">
                <a:solidFill>
                  <a:srgbClr val="FF0000"/>
                </a:solidFill>
              </a:rPr>
              <a:t> 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</a:t>
            </a:r>
            <a:r>
              <a:rPr lang="en-US" sz="3200" dirty="0" err="1"/>
              <a:t>काही</a:t>
            </a:r>
            <a:r>
              <a:rPr lang="en-US" sz="3200" dirty="0"/>
              <a:t> </a:t>
            </a:r>
            <a:r>
              <a:rPr lang="en-US" sz="3200" dirty="0" err="1"/>
              <a:t>तज्ञांच्या</a:t>
            </a:r>
            <a:r>
              <a:rPr lang="en-US" sz="3200" dirty="0"/>
              <a:t> </a:t>
            </a:r>
            <a:r>
              <a:rPr lang="en-US" sz="3200" dirty="0" err="1"/>
              <a:t>मते</a:t>
            </a:r>
            <a:r>
              <a:rPr lang="en-US" sz="3200" dirty="0"/>
              <a:t> </a:t>
            </a:r>
            <a:r>
              <a:rPr lang="en-US" sz="3200" dirty="0" err="1"/>
              <a:t>पंचम</a:t>
            </a:r>
            <a:r>
              <a:rPr lang="en-US" sz="3200" dirty="0"/>
              <a:t> </a:t>
            </a:r>
            <a:r>
              <a:rPr lang="en-US" sz="3200" dirty="0" err="1"/>
              <a:t>क्षेत्र</a:t>
            </a:r>
            <a:r>
              <a:rPr lang="en-US" sz="3200" dirty="0"/>
              <a:t> </a:t>
            </a:r>
            <a:r>
              <a:rPr lang="en-US" sz="3200" dirty="0" err="1"/>
              <a:t>हे</a:t>
            </a:r>
            <a:r>
              <a:rPr lang="en-US" sz="3200" dirty="0"/>
              <a:t> </a:t>
            </a:r>
            <a:r>
              <a:rPr lang="en-US" sz="3200" dirty="0" err="1"/>
              <a:t>चतुर्थ</a:t>
            </a:r>
            <a:r>
              <a:rPr lang="en-US" sz="3200" dirty="0"/>
              <a:t> </a:t>
            </a:r>
            <a:r>
              <a:rPr lang="en-US" sz="3200" dirty="0" err="1"/>
              <a:t>क्षेत्राचा</a:t>
            </a:r>
            <a:r>
              <a:rPr lang="en-US" sz="3200" dirty="0"/>
              <a:t> </a:t>
            </a:r>
            <a:r>
              <a:rPr lang="en-US" sz="3200" dirty="0" err="1"/>
              <a:t>एक</a:t>
            </a:r>
            <a:r>
              <a:rPr lang="en-US" sz="3200" dirty="0"/>
              <a:t>  </a:t>
            </a:r>
            <a:r>
              <a:rPr lang="en-US" sz="3200" dirty="0" err="1"/>
              <a:t>हिस्सा</a:t>
            </a:r>
            <a:r>
              <a:rPr lang="en-US" sz="3200" dirty="0"/>
              <a:t> </a:t>
            </a:r>
            <a:r>
              <a:rPr lang="en-US" sz="3200" dirty="0" err="1"/>
              <a:t>असते</a:t>
            </a:r>
            <a:r>
              <a:rPr lang="en-US" sz="3200" dirty="0"/>
              <a:t> </a:t>
            </a:r>
            <a:r>
              <a:rPr lang="en-US" sz="3200" dirty="0" err="1"/>
              <a:t>त्यामुळे</a:t>
            </a:r>
            <a:r>
              <a:rPr lang="en-US" sz="3200" dirty="0"/>
              <a:t> </a:t>
            </a:r>
            <a:r>
              <a:rPr lang="en-US" sz="3200" dirty="0" err="1"/>
              <a:t>समाजातील</a:t>
            </a:r>
            <a:r>
              <a:rPr lang="en-US" sz="3200" dirty="0"/>
              <a:t> </a:t>
            </a:r>
            <a:r>
              <a:rPr lang="en-US" sz="3200" dirty="0" err="1"/>
              <a:t>वाहतूक</a:t>
            </a:r>
            <a:r>
              <a:rPr lang="en-US" sz="3200" dirty="0"/>
              <a:t> </a:t>
            </a:r>
            <a:r>
              <a:rPr lang="en-US" sz="3200" dirty="0" err="1"/>
              <a:t>व्यवस्थेतील</a:t>
            </a:r>
            <a:r>
              <a:rPr lang="en-US" sz="3200" dirty="0"/>
              <a:t> </a:t>
            </a:r>
            <a:r>
              <a:rPr lang="en-US" sz="3200" dirty="0" err="1"/>
              <a:t>सर्वोच्च</a:t>
            </a:r>
            <a:r>
              <a:rPr lang="en-US" sz="3200" dirty="0"/>
              <a:t> </a:t>
            </a:r>
            <a:r>
              <a:rPr lang="en-US" sz="3200" dirty="0" err="1"/>
              <a:t>स्तरावर</a:t>
            </a:r>
            <a:r>
              <a:rPr lang="en-US" sz="3200" dirty="0"/>
              <a:t> </a:t>
            </a:r>
            <a:r>
              <a:rPr lang="en-US" sz="3200" dirty="0" err="1"/>
              <a:t>निर्णय</a:t>
            </a:r>
            <a:r>
              <a:rPr lang="en-US" sz="3200" dirty="0"/>
              <a:t> </a:t>
            </a:r>
            <a:r>
              <a:rPr lang="en-US" sz="3200" dirty="0" err="1"/>
              <a:t>प्रक्रियांचा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 </a:t>
            </a:r>
            <a:r>
              <a:rPr lang="en-US" sz="3200" dirty="0" err="1"/>
              <a:t>होतो</a:t>
            </a:r>
            <a:r>
              <a:rPr lang="en-US" sz="3200" dirty="0"/>
              <a:t> </a:t>
            </a:r>
            <a:r>
              <a:rPr lang="en-US" sz="3200" dirty="0" err="1"/>
              <a:t>त्यामध्ये</a:t>
            </a:r>
            <a:r>
              <a:rPr lang="en-US" sz="3200" dirty="0"/>
              <a:t> </a:t>
            </a:r>
            <a:r>
              <a:rPr lang="en-US" sz="3200" dirty="0" err="1"/>
              <a:t>सरकार</a:t>
            </a:r>
            <a:r>
              <a:rPr lang="en-US" sz="3200" dirty="0"/>
              <a:t> </a:t>
            </a:r>
            <a:r>
              <a:rPr lang="en-US" sz="3200" dirty="0" err="1"/>
              <a:t>विज्ञान</a:t>
            </a:r>
            <a:r>
              <a:rPr lang="en-US" sz="3200" dirty="0"/>
              <a:t> </a:t>
            </a:r>
            <a:r>
              <a:rPr lang="en-US" sz="3200" dirty="0" err="1"/>
              <a:t>विद्यापीठे</a:t>
            </a:r>
            <a:r>
              <a:rPr lang="en-US" sz="3200" dirty="0"/>
              <a:t> </a:t>
            </a:r>
            <a:r>
              <a:rPr lang="en-US" sz="3200" dirty="0" err="1"/>
              <a:t>गैरसरकारी</a:t>
            </a:r>
            <a:r>
              <a:rPr lang="en-US" sz="3200" dirty="0"/>
              <a:t> </a:t>
            </a:r>
            <a:r>
              <a:rPr lang="en-US" sz="3200" dirty="0" err="1"/>
              <a:t>संस्था</a:t>
            </a:r>
            <a:r>
              <a:rPr lang="en-US" sz="3200" dirty="0"/>
              <a:t> </a:t>
            </a:r>
            <a:r>
              <a:rPr lang="en-US" sz="3200" dirty="0" err="1"/>
              <a:t>आरोग्यसेवा</a:t>
            </a:r>
            <a:r>
              <a:rPr lang="en-US" sz="3200" dirty="0"/>
              <a:t> </a:t>
            </a:r>
            <a:r>
              <a:rPr lang="en-US" sz="3200" dirty="0" err="1"/>
              <a:t>संस्कृती</a:t>
            </a:r>
            <a:r>
              <a:rPr lang="en-US" sz="3200" dirty="0"/>
              <a:t> </a:t>
            </a:r>
            <a:r>
              <a:rPr lang="en-US" sz="3200" dirty="0" err="1"/>
              <a:t>प्रसारमाध्यमे</a:t>
            </a:r>
            <a:r>
              <a:rPr lang="en-US" sz="3200" dirty="0"/>
              <a:t> </a:t>
            </a:r>
            <a:r>
              <a:rPr lang="en-US" sz="3200" dirty="0" err="1"/>
              <a:t>इत्यादी</a:t>
            </a:r>
            <a:r>
              <a:rPr lang="en-US" sz="3200" dirty="0"/>
              <a:t> </a:t>
            </a:r>
            <a:r>
              <a:rPr lang="en-US" sz="3200" dirty="0" err="1"/>
              <a:t>अधिकाऱ्यांचा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 </a:t>
            </a:r>
            <a:r>
              <a:rPr lang="en-US" sz="3200" dirty="0" err="1"/>
              <a:t>होतो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299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066800"/>
            <a:ext cx="7467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          </a:t>
            </a:r>
            <a:r>
              <a:rPr lang="en-US" sz="4800" b="1" dirty="0" err="1">
                <a:solidFill>
                  <a:srgbClr val="FF0000"/>
                </a:solidFill>
              </a:rPr>
              <a:t>सार्वजनिक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</a:t>
            </a:r>
            <a:r>
              <a:rPr lang="en-US" sz="4400" dirty="0" err="1"/>
              <a:t>सार्वजनिक</a:t>
            </a:r>
            <a:r>
              <a:rPr lang="en-US" sz="4400" dirty="0"/>
              <a:t> </a:t>
            </a:r>
            <a:r>
              <a:rPr lang="en-US" sz="4400" dirty="0" err="1"/>
              <a:t>क्षेत्र</a:t>
            </a:r>
            <a:r>
              <a:rPr lang="en-US" sz="4400" dirty="0"/>
              <a:t> </a:t>
            </a:r>
            <a:r>
              <a:rPr lang="en-US" sz="4400" dirty="0" err="1"/>
              <a:t>म्हणजे</a:t>
            </a:r>
            <a:r>
              <a:rPr lang="en-US" sz="4400" dirty="0"/>
              <a:t> </a:t>
            </a:r>
            <a:r>
              <a:rPr lang="mr-IN" sz="4400" dirty="0"/>
              <a:t>असे</a:t>
            </a:r>
            <a:r>
              <a:rPr lang="en-US" sz="4400" dirty="0"/>
              <a:t> </a:t>
            </a:r>
            <a:r>
              <a:rPr lang="en-US" sz="4400" dirty="0" err="1"/>
              <a:t>क्षेत्र</a:t>
            </a:r>
            <a:r>
              <a:rPr lang="en-US" sz="4400" dirty="0"/>
              <a:t> </a:t>
            </a:r>
            <a:r>
              <a:rPr lang="mr-IN" sz="4400" dirty="0"/>
              <a:t>ज्या</a:t>
            </a:r>
            <a:r>
              <a:rPr lang="en-US" sz="4400" dirty="0" err="1"/>
              <a:t>वर</a:t>
            </a:r>
            <a:r>
              <a:rPr lang="en-US" sz="4400" dirty="0"/>
              <a:t> </a:t>
            </a:r>
            <a:r>
              <a:rPr lang="en-US" sz="4400" dirty="0" err="1"/>
              <a:t>सरकारी</a:t>
            </a:r>
            <a:r>
              <a:rPr lang="en-US" sz="4400" dirty="0"/>
              <a:t> </a:t>
            </a:r>
            <a:r>
              <a:rPr lang="en-US" sz="4400" dirty="0" err="1"/>
              <a:t>मालकी</a:t>
            </a:r>
            <a:r>
              <a:rPr lang="en-US" sz="4400" dirty="0"/>
              <a:t> </a:t>
            </a:r>
            <a:r>
              <a:rPr lang="en-US" sz="4400" dirty="0" err="1"/>
              <a:t>व्यवस्थापन</a:t>
            </a:r>
            <a:r>
              <a:rPr lang="en-US" sz="4400" dirty="0"/>
              <a:t> </a:t>
            </a:r>
            <a:r>
              <a:rPr lang="en-US" sz="4400" dirty="0" err="1"/>
              <a:t>नियंत्रण</a:t>
            </a:r>
            <a:r>
              <a:rPr lang="en-US" sz="4400" dirty="0"/>
              <a:t> </a:t>
            </a:r>
            <a:r>
              <a:rPr lang="en-US" sz="4400" dirty="0" err="1"/>
              <a:t>असते</a:t>
            </a:r>
            <a:r>
              <a:rPr lang="en-US" sz="4400" dirty="0"/>
              <a:t> </a:t>
            </a:r>
            <a:r>
              <a:rPr lang="en-US" sz="4400" dirty="0" err="1"/>
              <a:t>उदा</a:t>
            </a:r>
            <a:r>
              <a:rPr lang="en-US" sz="4400" dirty="0"/>
              <a:t> </a:t>
            </a:r>
            <a:r>
              <a:rPr lang="en-US" sz="4400" dirty="0" err="1"/>
              <a:t>रेल्वे</a:t>
            </a:r>
            <a:r>
              <a:rPr lang="en-US" sz="4400" dirty="0"/>
              <a:t> </a:t>
            </a:r>
            <a:r>
              <a:rPr lang="en-US" sz="4400" dirty="0" err="1"/>
              <a:t>दूरदर्शन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334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2837" y="1288473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              </a:t>
            </a:r>
            <a:r>
              <a:rPr lang="en-US" sz="4800" b="1" dirty="0" err="1"/>
              <a:t>खाजगी</a:t>
            </a:r>
            <a:r>
              <a:rPr lang="en-US" sz="4800" b="1" dirty="0"/>
              <a:t> </a:t>
            </a:r>
            <a:r>
              <a:rPr lang="en-US" sz="4800" b="1" dirty="0" err="1"/>
              <a:t>क्षेत्र</a:t>
            </a:r>
            <a:r>
              <a:rPr lang="en-US" sz="4800" b="1" dirty="0"/>
              <a:t>-</a:t>
            </a:r>
          </a:p>
          <a:p>
            <a:r>
              <a:rPr lang="en-US" sz="3200" dirty="0" err="1"/>
              <a:t>खाजगी</a:t>
            </a:r>
            <a:r>
              <a:rPr lang="en-US" sz="3200" dirty="0"/>
              <a:t> </a:t>
            </a:r>
            <a:r>
              <a:rPr lang="en-US" sz="3200" dirty="0" err="1"/>
              <a:t>क्षेत्र</a:t>
            </a:r>
            <a:r>
              <a:rPr lang="en-US" sz="3200" dirty="0"/>
              <a:t> </a:t>
            </a:r>
            <a:r>
              <a:rPr lang="en-US" sz="3200" dirty="0" err="1"/>
              <a:t>म्हणजे</a:t>
            </a:r>
            <a:r>
              <a:rPr lang="en-US" sz="3200" dirty="0"/>
              <a:t> </a:t>
            </a:r>
            <a:r>
              <a:rPr lang="en-US" sz="3200" dirty="0" err="1"/>
              <a:t>असे</a:t>
            </a:r>
            <a:r>
              <a:rPr lang="en-US" sz="3200" dirty="0"/>
              <a:t> </a:t>
            </a:r>
            <a:r>
              <a:rPr lang="en-US" sz="3200" dirty="0" err="1"/>
              <a:t>क्षेत्र</a:t>
            </a:r>
            <a:r>
              <a:rPr lang="en-US" sz="3200" dirty="0"/>
              <a:t> </a:t>
            </a:r>
            <a:r>
              <a:rPr lang="en-US" sz="3200" dirty="0" err="1"/>
              <a:t>आहे</a:t>
            </a:r>
            <a:r>
              <a:rPr lang="en-US" sz="3200" dirty="0"/>
              <a:t> </a:t>
            </a:r>
            <a:r>
              <a:rPr lang="en-US" sz="3200" dirty="0" err="1"/>
              <a:t>की</a:t>
            </a:r>
            <a:r>
              <a:rPr lang="en-US" sz="3200" dirty="0"/>
              <a:t> </a:t>
            </a:r>
            <a:r>
              <a:rPr lang="en-US" sz="3200" dirty="0" err="1"/>
              <a:t>ज्यावर</a:t>
            </a:r>
            <a:r>
              <a:rPr lang="en-US" sz="3200" dirty="0"/>
              <a:t> </a:t>
            </a:r>
            <a:r>
              <a:rPr lang="en-US" sz="3200" dirty="0" err="1"/>
              <a:t>एखादी</a:t>
            </a:r>
            <a:r>
              <a:rPr lang="en-US" sz="3200" dirty="0"/>
              <a:t> </a:t>
            </a:r>
            <a:r>
              <a:rPr lang="en-US" sz="3200" dirty="0" err="1"/>
              <a:t>व्यक्तींची</a:t>
            </a:r>
            <a:r>
              <a:rPr lang="en-US" sz="3200" dirty="0"/>
              <a:t> </a:t>
            </a:r>
            <a:r>
              <a:rPr lang="en-US" sz="3200" dirty="0" err="1"/>
              <a:t>किंवा</a:t>
            </a:r>
            <a:r>
              <a:rPr lang="en-US" sz="3200" dirty="0"/>
              <a:t> </a:t>
            </a:r>
            <a:r>
              <a:rPr lang="en-US" sz="3200" dirty="0" err="1"/>
              <a:t>व्यक्ती</a:t>
            </a:r>
            <a:r>
              <a:rPr lang="en-US" sz="3200" dirty="0"/>
              <a:t> </a:t>
            </a:r>
            <a:r>
              <a:rPr lang="en-US" sz="3200" dirty="0" err="1"/>
              <a:t>समूहाची</a:t>
            </a:r>
            <a:r>
              <a:rPr lang="en-US" sz="3200" dirty="0"/>
              <a:t> </a:t>
            </a:r>
            <a:r>
              <a:rPr lang="en-US" sz="3200" dirty="0" err="1"/>
              <a:t>मालकी</a:t>
            </a:r>
            <a:r>
              <a:rPr lang="en-US" sz="3200" dirty="0"/>
              <a:t> व </a:t>
            </a:r>
            <a:r>
              <a:rPr lang="en-US" sz="3200" dirty="0" err="1"/>
              <a:t>नियंत्रण</a:t>
            </a:r>
            <a:r>
              <a:rPr lang="en-US" sz="3200" dirty="0"/>
              <a:t> </a:t>
            </a:r>
            <a:r>
              <a:rPr lang="en-US" sz="3200" dirty="0" err="1"/>
              <a:t>असते</a:t>
            </a:r>
            <a:r>
              <a:rPr lang="en-US" sz="3200" dirty="0"/>
              <a:t> </a:t>
            </a:r>
            <a:r>
              <a:rPr lang="en-US" sz="3200" dirty="0" err="1"/>
              <a:t>वैयक्तिक</a:t>
            </a:r>
            <a:r>
              <a:rPr lang="en-US" sz="3200" dirty="0"/>
              <a:t> </a:t>
            </a:r>
            <a:r>
              <a:rPr lang="en-US" sz="3200" dirty="0" err="1"/>
              <a:t>लाभ</a:t>
            </a:r>
            <a:r>
              <a:rPr lang="en-US" sz="3200" dirty="0"/>
              <a:t> </a:t>
            </a:r>
            <a:r>
              <a:rPr lang="en-US" sz="3200" dirty="0" err="1"/>
              <a:t>मिळवणे</a:t>
            </a:r>
            <a:r>
              <a:rPr lang="en-US" sz="3200" dirty="0"/>
              <a:t> </a:t>
            </a:r>
            <a:r>
              <a:rPr lang="en-US" sz="3200" dirty="0" err="1"/>
              <a:t>हे</a:t>
            </a:r>
            <a:r>
              <a:rPr lang="en-US" sz="3200" dirty="0"/>
              <a:t> </a:t>
            </a:r>
            <a:r>
              <a:rPr lang="en-US" sz="3200" dirty="0" err="1"/>
              <a:t>खाजगी</a:t>
            </a:r>
            <a:r>
              <a:rPr lang="en-US" sz="3200" dirty="0"/>
              <a:t> </a:t>
            </a:r>
            <a:r>
              <a:rPr lang="en-US" sz="3200" dirty="0" err="1"/>
              <a:t>उद्योगाचे</a:t>
            </a:r>
            <a:r>
              <a:rPr lang="en-US" sz="3200" dirty="0"/>
              <a:t> </a:t>
            </a:r>
            <a:r>
              <a:rPr lang="en-US" sz="3200" dirty="0" err="1"/>
              <a:t>मूलभूत</a:t>
            </a:r>
            <a:r>
              <a:rPr lang="en-US" sz="3200" dirty="0"/>
              <a:t> </a:t>
            </a:r>
            <a:r>
              <a:rPr lang="en-US" sz="3200" dirty="0" err="1"/>
              <a:t>वैशिष्ट्ये</a:t>
            </a:r>
            <a:r>
              <a:rPr lang="en-US" sz="3200" dirty="0"/>
              <a:t> </a:t>
            </a:r>
            <a:r>
              <a:rPr lang="en-US" sz="3200" dirty="0" err="1"/>
              <a:t>कृषी</a:t>
            </a:r>
            <a:r>
              <a:rPr lang="en-US" sz="3200" dirty="0"/>
              <a:t> व </a:t>
            </a:r>
            <a:r>
              <a:rPr lang="en-US" sz="3200" dirty="0" err="1"/>
              <a:t>पूरक</a:t>
            </a:r>
            <a:r>
              <a:rPr lang="en-US" sz="3200" dirty="0"/>
              <a:t> </a:t>
            </a:r>
            <a:r>
              <a:rPr lang="en-US" sz="3200" dirty="0" err="1"/>
              <a:t>उद्योग</a:t>
            </a:r>
            <a:r>
              <a:rPr lang="en-US" sz="3200" dirty="0"/>
              <a:t> </a:t>
            </a:r>
            <a:r>
              <a:rPr lang="en-US" sz="3200" dirty="0" err="1"/>
              <a:t>लघु</a:t>
            </a:r>
            <a:r>
              <a:rPr lang="en-US" sz="3200" dirty="0"/>
              <a:t> </a:t>
            </a:r>
            <a:r>
              <a:rPr lang="en-US" sz="3200" dirty="0" err="1"/>
              <a:t>उद्योग</a:t>
            </a:r>
            <a:r>
              <a:rPr lang="en-US" sz="3200" dirty="0"/>
              <a:t> </a:t>
            </a:r>
            <a:r>
              <a:rPr lang="en-US" sz="3200" dirty="0" err="1"/>
              <a:t>घाऊक</a:t>
            </a:r>
            <a:r>
              <a:rPr lang="en-US" sz="3200" dirty="0"/>
              <a:t> व </a:t>
            </a:r>
            <a:r>
              <a:rPr lang="en-US" sz="3200" dirty="0" err="1"/>
              <a:t>किरकोळ</a:t>
            </a:r>
            <a:r>
              <a:rPr lang="en-US" sz="3200" dirty="0"/>
              <a:t> </a:t>
            </a:r>
            <a:r>
              <a:rPr lang="en-US" sz="3200" dirty="0" err="1"/>
              <a:t>व्यापार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3287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              </a:t>
            </a:r>
            <a:r>
              <a:rPr lang="en-US" sz="4800" b="1" dirty="0" err="1">
                <a:solidFill>
                  <a:srgbClr val="FF0000"/>
                </a:solidFill>
              </a:rPr>
              <a:t>संयुक्त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 –</a:t>
            </a:r>
          </a:p>
          <a:p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क्षेत्रात</a:t>
            </a:r>
            <a:r>
              <a:rPr lang="en-US" sz="3200" dirty="0"/>
              <a:t> </a:t>
            </a:r>
            <a:r>
              <a:rPr lang="en-US" sz="3200" dirty="0" err="1"/>
              <a:t>येणाऱ्या</a:t>
            </a:r>
            <a:r>
              <a:rPr lang="en-US" sz="3200" dirty="0"/>
              <a:t> </a:t>
            </a:r>
            <a:r>
              <a:rPr lang="en-US" sz="3200" dirty="0" err="1"/>
              <a:t>उद्योगांवर</a:t>
            </a:r>
            <a:r>
              <a:rPr lang="en-US" sz="3200" dirty="0"/>
              <a:t> </a:t>
            </a:r>
            <a:r>
              <a:rPr lang="en-US" sz="3200" dirty="0" err="1"/>
              <a:t>सरकार</a:t>
            </a:r>
            <a:r>
              <a:rPr lang="en-US" sz="3200" dirty="0"/>
              <a:t> </a:t>
            </a:r>
            <a:r>
              <a:rPr lang="en-US" sz="3200" dirty="0" err="1"/>
              <a:t>तसेच</a:t>
            </a:r>
            <a:r>
              <a:rPr lang="en-US" sz="3200" dirty="0"/>
              <a:t> </a:t>
            </a:r>
            <a:r>
              <a:rPr lang="en-US" sz="3200" dirty="0" err="1"/>
              <a:t>खाजगी</a:t>
            </a:r>
            <a:r>
              <a:rPr lang="en-US" sz="3200" dirty="0"/>
              <a:t> </a:t>
            </a:r>
            <a:r>
              <a:rPr lang="en-US" sz="3200" dirty="0" err="1"/>
              <a:t>व्यक्ती</a:t>
            </a:r>
            <a:r>
              <a:rPr lang="en-US" sz="3200" dirty="0"/>
              <a:t> </a:t>
            </a:r>
            <a:r>
              <a:rPr lang="en-US" sz="3200" dirty="0" err="1"/>
              <a:t>किंवा</a:t>
            </a:r>
            <a:r>
              <a:rPr lang="en-US" sz="3200" dirty="0"/>
              <a:t> </a:t>
            </a:r>
            <a:r>
              <a:rPr lang="en-US" sz="3200" dirty="0" err="1"/>
              <a:t>व्यक्ती</a:t>
            </a:r>
            <a:r>
              <a:rPr lang="en-US" sz="3200" dirty="0"/>
              <a:t> </a:t>
            </a:r>
            <a:r>
              <a:rPr lang="en-US" sz="3200" dirty="0" err="1"/>
              <a:t>समुदायाची</a:t>
            </a:r>
            <a:r>
              <a:rPr lang="en-US" sz="3200" dirty="0"/>
              <a:t> </a:t>
            </a:r>
            <a:r>
              <a:rPr lang="en-US" sz="3200" dirty="0" err="1"/>
              <a:t>संयुक्त</a:t>
            </a:r>
            <a:r>
              <a:rPr lang="en-US" sz="3200" dirty="0"/>
              <a:t> </a:t>
            </a:r>
            <a:r>
              <a:rPr lang="en-US" sz="3200" dirty="0" err="1"/>
              <a:t>मालकी</a:t>
            </a:r>
            <a:r>
              <a:rPr lang="en-US" sz="3200" dirty="0"/>
              <a:t> </a:t>
            </a:r>
            <a:r>
              <a:rPr lang="en-US" sz="3200" dirty="0" err="1"/>
              <a:t>व्यवस्थापन</a:t>
            </a:r>
            <a:r>
              <a:rPr lang="en-US" sz="3200" dirty="0"/>
              <a:t> व </a:t>
            </a:r>
            <a:r>
              <a:rPr lang="en-US" sz="3200" dirty="0" err="1"/>
              <a:t>नियंत्रण</a:t>
            </a:r>
            <a:r>
              <a:rPr lang="en-US" sz="3200" dirty="0"/>
              <a:t> </a:t>
            </a:r>
            <a:r>
              <a:rPr lang="en-US" sz="3200" dirty="0" err="1"/>
              <a:t>असते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64845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676400"/>
            <a:ext cx="7620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                                </a:t>
            </a:r>
            <a:r>
              <a:rPr lang="en-US" sz="4800" b="1" dirty="0" err="1">
                <a:solidFill>
                  <a:srgbClr val="FF0000"/>
                </a:solidFill>
              </a:rPr>
              <a:t>सहकार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क्षेत्र</a:t>
            </a:r>
            <a:r>
              <a:rPr lang="en-US" sz="4800" b="1" dirty="0">
                <a:solidFill>
                  <a:srgbClr val="FF0000"/>
                </a:solidFill>
              </a:rPr>
              <a:t> –</a:t>
            </a:r>
          </a:p>
          <a:p>
            <a:r>
              <a:rPr lang="en-US" dirty="0"/>
              <a:t>                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क्षेत्रात</a:t>
            </a:r>
            <a:r>
              <a:rPr lang="en-US" sz="3200" dirty="0"/>
              <a:t> </a:t>
            </a:r>
            <a:r>
              <a:rPr lang="en-US" sz="3200" dirty="0" err="1"/>
              <a:t>संस्थांचा</a:t>
            </a:r>
            <a:r>
              <a:rPr lang="en-US" sz="3200" dirty="0"/>
              <a:t> </a:t>
            </a:r>
            <a:r>
              <a:rPr lang="en-US" sz="3200" dirty="0" err="1"/>
              <a:t>उद्योगांचा</a:t>
            </a:r>
            <a:r>
              <a:rPr lang="en-US" sz="3200" dirty="0"/>
              <a:t> </a:t>
            </a:r>
            <a:r>
              <a:rPr lang="en-US" sz="3200" dirty="0" err="1"/>
              <a:t>सहकारी</a:t>
            </a:r>
            <a:r>
              <a:rPr lang="en-US" sz="3200" dirty="0"/>
              <a:t> </a:t>
            </a:r>
            <a:r>
              <a:rPr lang="en-US" sz="3200" dirty="0" err="1"/>
              <a:t>तत्त्वावर</a:t>
            </a:r>
            <a:r>
              <a:rPr lang="en-US" sz="3200" dirty="0"/>
              <a:t> </a:t>
            </a:r>
            <a:r>
              <a:rPr lang="en-US" sz="3200" dirty="0" err="1"/>
              <a:t>स्थापना</a:t>
            </a:r>
            <a:r>
              <a:rPr lang="en-US" sz="3200" dirty="0"/>
              <a:t> </a:t>
            </a:r>
            <a:r>
              <a:rPr lang="en-US" sz="3200" dirty="0" err="1"/>
              <a:t>करण्यात</a:t>
            </a:r>
            <a:r>
              <a:rPr lang="en-US" sz="3200" dirty="0"/>
              <a:t> </a:t>
            </a:r>
            <a:r>
              <a:rPr lang="en-US" sz="3200" dirty="0" err="1"/>
              <a:t>येते</a:t>
            </a:r>
            <a:r>
              <a:rPr lang="en-US" sz="3200" dirty="0"/>
              <a:t> </a:t>
            </a:r>
            <a:r>
              <a:rPr lang="en-US" sz="3200" dirty="0" err="1"/>
              <a:t>सहकार</a:t>
            </a:r>
            <a:r>
              <a:rPr lang="en-US" sz="3200" dirty="0"/>
              <a:t> </a:t>
            </a:r>
            <a:r>
              <a:rPr lang="en-US" sz="3200" dirty="0" err="1"/>
              <a:t>क्षेत्र</a:t>
            </a:r>
            <a:r>
              <a:rPr lang="en-US" sz="3200" dirty="0"/>
              <a:t> </a:t>
            </a:r>
            <a:r>
              <a:rPr lang="en-US" sz="3200" dirty="0" err="1"/>
              <a:t>हा</a:t>
            </a:r>
            <a:r>
              <a:rPr lang="en-US" sz="3200" dirty="0"/>
              <a:t> </a:t>
            </a:r>
            <a:r>
              <a:rPr lang="en-US" sz="3200" dirty="0" err="1"/>
              <a:t>खासगी</a:t>
            </a:r>
            <a:r>
              <a:rPr lang="en-US" sz="3200" dirty="0"/>
              <a:t> </a:t>
            </a:r>
            <a:r>
              <a:rPr lang="en-US" sz="3200" dirty="0" err="1"/>
              <a:t>क्षेत्राचा</a:t>
            </a:r>
            <a:r>
              <a:rPr lang="en-US" sz="3200" dirty="0"/>
              <a:t> </a:t>
            </a:r>
            <a:r>
              <a:rPr lang="en-US" sz="3200" dirty="0" err="1"/>
              <a:t>एक</a:t>
            </a:r>
            <a:r>
              <a:rPr lang="en-US" sz="3200" dirty="0"/>
              <a:t> </a:t>
            </a:r>
            <a:r>
              <a:rPr lang="en-US" sz="3200" dirty="0" err="1"/>
              <a:t>विशेष</a:t>
            </a:r>
            <a:r>
              <a:rPr lang="en-US" sz="3200" dirty="0"/>
              <a:t> </a:t>
            </a:r>
            <a:r>
              <a:rPr lang="en-US" sz="3200" dirty="0" err="1"/>
              <a:t>प्रकार</a:t>
            </a:r>
            <a:r>
              <a:rPr lang="en-US" sz="3200" dirty="0"/>
              <a:t> </a:t>
            </a:r>
            <a:r>
              <a:rPr lang="en-US" sz="3200" dirty="0" err="1"/>
              <a:t>आहे</a:t>
            </a:r>
            <a:r>
              <a:rPr lang="en-US" sz="3200" dirty="0"/>
              <a:t> </a:t>
            </a:r>
            <a:r>
              <a:rPr lang="en-US" sz="3200" dirty="0" err="1"/>
              <a:t>भांडवलशाही</a:t>
            </a:r>
            <a:r>
              <a:rPr lang="en-US" sz="3200" dirty="0"/>
              <a:t> व </a:t>
            </a:r>
            <a:r>
              <a:rPr lang="en-US" sz="3200" dirty="0" err="1"/>
              <a:t>समाजवाद</a:t>
            </a:r>
            <a:r>
              <a:rPr lang="en-US" sz="3200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दोन्हीचा</a:t>
            </a:r>
            <a:r>
              <a:rPr lang="en-US" sz="3200" dirty="0"/>
              <a:t> </a:t>
            </a:r>
            <a:r>
              <a:rPr lang="en-US" sz="3200" dirty="0" err="1"/>
              <a:t>सुवर्णमध्य</a:t>
            </a:r>
            <a:r>
              <a:rPr lang="en-US" sz="3200" dirty="0"/>
              <a:t> </a:t>
            </a:r>
            <a:r>
              <a:rPr lang="en-US" sz="3200" dirty="0" err="1"/>
              <a:t>म्हणजे</a:t>
            </a:r>
            <a:r>
              <a:rPr lang="en-US" sz="3200" dirty="0"/>
              <a:t> </a:t>
            </a:r>
            <a:r>
              <a:rPr lang="en-US" sz="3200" dirty="0" err="1"/>
              <a:t>सहकार</a:t>
            </a:r>
            <a:r>
              <a:rPr lang="en-US" sz="3200" dirty="0"/>
              <a:t> </a:t>
            </a:r>
            <a:r>
              <a:rPr lang="en-US" sz="3200" dirty="0" err="1"/>
              <a:t>होय</a:t>
            </a:r>
            <a:r>
              <a:rPr lang="en-US" sz="3200" dirty="0"/>
              <a:t> </a:t>
            </a:r>
            <a:r>
              <a:rPr lang="en-US" sz="3200" dirty="0" err="1"/>
              <a:t>सहकार्याची</a:t>
            </a:r>
            <a:r>
              <a:rPr lang="en-US" sz="3200" dirty="0"/>
              <a:t> </a:t>
            </a:r>
            <a:r>
              <a:rPr lang="en-US" sz="3200" dirty="0" err="1"/>
              <a:t>वैशिष्ट्ये</a:t>
            </a:r>
            <a:r>
              <a:rPr lang="en-US" sz="3200" dirty="0"/>
              <a:t> </a:t>
            </a:r>
            <a:r>
              <a:rPr lang="en-US" sz="3200" dirty="0" err="1"/>
              <a:t>सभासदाने</a:t>
            </a:r>
            <a:r>
              <a:rPr lang="en-US" sz="3200" dirty="0"/>
              <a:t> </a:t>
            </a:r>
            <a:r>
              <a:rPr lang="en-US" sz="3200" dirty="0" err="1"/>
              <a:t>आणलेले</a:t>
            </a:r>
            <a:r>
              <a:rPr lang="en-US" sz="3200" dirty="0"/>
              <a:t> </a:t>
            </a:r>
            <a:r>
              <a:rPr lang="en-US" sz="3200" dirty="0" err="1"/>
              <a:t>भांडवल</a:t>
            </a:r>
            <a:r>
              <a:rPr lang="en-US" sz="3200" dirty="0"/>
              <a:t> </a:t>
            </a:r>
            <a:r>
              <a:rPr lang="en-US" sz="3200" dirty="0" err="1"/>
              <a:t>किती</a:t>
            </a:r>
            <a:r>
              <a:rPr lang="en-US" sz="3200" dirty="0"/>
              <a:t> </a:t>
            </a:r>
            <a:r>
              <a:rPr lang="en-US" sz="3200" dirty="0" err="1"/>
              <a:t>असो</a:t>
            </a:r>
            <a:r>
              <a:rPr lang="en-US" sz="3200" dirty="0"/>
              <a:t> </a:t>
            </a:r>
            <a:r>
              <a:rPr lang="en-US" sz="3200" dirty="0" err="1"/>
              <a:t>एक</a:t>
            </a:r>
            <a:r>
              <a:rPr lang="en-US" sz="3200" dirty="0"/>
              <a:t> </a:t>
            </a:r>
            <a:r>
              <a:rPr lang="en-US" sz="3200" dirty="0" err="1"/>
              <a:t>सभासद</a:t>
            </a:r>
            <a:r>
              <a:rPr lang="en-US" sz="3200" dirty="0"/>
              <a:t> </a:t>
            </a:r>
            <a:r>
              <a:rPr lang="en-US" sz="3200" dirty="0" err="1"/>
              <a:t>एक</a:t>
            </a:r>
            <a:r>
              <a:rPr lang="en-US" sz="3200" dirty="0"/>
              <a:t> </a:t>
            </a:r>
            <a:r>
              <a:rPr lang="en-US" sz="3200" dirty="0" err="1"/>
              <a:t>मत</a:t>
            </a:r>
            <a:r>
              <a:rPr lang="en-US" sz="3200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तत्वाने</a:t>
            </a:r>
            <a:r>
              <a:rPr lang="en-US" sz="3200" dirty="0"/>
              <a:t> </a:t>
            </a:r>
            <a:r>
              <a:rPr lang="en-US" sz="3200" dirty="0" err="1"/>
              <a:t>सहकारी</a:t>
            </a:r>
            <a:r>
              <a:rPr lang="en-US" sz="3200" dirty="0"/>
              <a:t> </a:t>
            </a:r>
            <a:r>
              <a:rPr lang="en-US" sz="3200" dirty="0" err="1"/>
              <a:t>संस्थांचा</a:t>
            </a:r>
            <a:r>
              <a:rPr lang="en-US" sz="3200" dirty="0"/>
              <a:t> </a:t>
            </a:r>
            <a:r>
              <a:rPr lang="en-US" sz="3200" dirty="0" err="1"/>
              <a:t>कारभार</a:t>
            </a:r>
            <a:r>
              <a:rPr lang="en-US" sz="3200" dirty="0"/>
              <a:t> </a:t>
            </a:r>
            <a:r>
              <a:rPr lang="en-US" sz="3200" dirty="0" err="1"/>
              <a:t>चालतो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36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D8329CF-1B72-4EB9-B2B7-B8D1AB8487F3}"/>
              </a:ext>
            </a:extLst>
          </p:cNvPr>
          <p:cNvSpPr/>
          <p:nvPr/>
        </p:nvSpPr>
        <p:spPr>
          <a:xfrm>
            <a:off x="2286000" y="2721114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6600" dirty="0">
                <a:solidFill>
                  <a:srgbClr val="FF0000"/>
                </a:solidFill>
              </a:rPr>
              <a:t>Thank 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61002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4114799"/>
          </a:xfrm>
        </p:spPr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3C3861A-5219-4ACB-A622-78CAD25C39A4}"/>
              </a:ext>
            </a:extLst>
          </p:cNvPr>
          <p:cNvSpPr/>
          <p:nvPr/>
        </p:nvSpPr>
        <p:spPr>
          <a:xfrm>
            <a:off x="609600" y="1219200"/>
            <a:ext cx="7315200" cy="3942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लोकनेते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डॉ</a:t>
            </a:r>
            <a:r>
              <a:rPr lang="en-US" b="1" dirty="0" err="1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बाळासाहेब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विखे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पाटील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smtClean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(</a:t>
            </a:r>
            <a:r>
              <a:rPr lang="en-US" b="1" dirty="0" err="1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पद्मभूषण</a:t>
            </a:r>
            <a:r>
              <a:rPr lang="en-US" b="1" dirty="0" smtClean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उपाधीने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सन्मानित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प्रवरा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ग्रामीण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शिक्षण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संस्थेचे</a:t>
            </a: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कला</a:t>
            </a:r>
            <a:r>
              <a:rPr lang="en-US" sz="2400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वाणिज्य</a:t>
            </a:r>
            <a:r>
              <a:rPr lang="en-US" sz="2400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</a:t>
            </a:r>
            <a:r>
              <a:rPr lang="en-US" sz="2400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विज्ञान</a:t>
            </a:r>
            <a:r>
              <a:rPr lang="en-US" sz="2400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महाविद्यालय</a:t>
            </a:r>
            <a:r>
              <a:rPr lang="en-US" sz="2400" b="1" dirty="0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en-US" sz="2400" b="1" dirty="0" smtClean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अळकुटी</a:t>
            </a:r>
            <a:r>
              <a:rPr lang="en-US" sz="2400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 </a:t>
            </a:r>
            <a:endParaRPr lang="en-US" sz="2400" b="1" dirty="0" smtClean="0">
              <a:latin typeface="Mangal" panose="02040503050203030202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err="1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ता</a:t>
            </a:r>
            <a:r>
              <a:rPr lang="en-US" b="1" dirty="0" err="1" smtClean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r>
              <a:rPr lang="en-US" b="1" dirty="0" err="1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पारनेर</a:t>
            </a:r>
            <a:r>
              <a:rPr lang="en-US" b="1" dirty="0" smtClean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जि</a:t>
            </a:r>
            <a:r>
              <a:rPr lang="en-US" b="1" dirty="0">
                <a:latin typeface="Mangal" panose="02040503050203030202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अहमदनगर</a:t>
            </a:r>
            <a:endParaRPr lang="en-US" b="1" dirty="0">
              <a:latin typeface="Nirmala UI" panose="020B0502040204020203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                                                                 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Nirmala UI" panose="020B0502040204020203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b="1" dirty="0">
              <a:latin typeface="Nirmala UI" panose="020B0502040204020203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      </a:t>
            </a:r>
            <a:r>
              <a:rPr lang="en-US" b="1" dirty="0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Asst prof</a:t>
            </a:r>
            <a:r>
              <a:rPr lang="en-US" b="1" dirty="0" smtClean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. Diwate </a:t>
            </a: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Priyanka </a:t>
            </a:r>
            <a:r>
              <a:rPr lang="en-US" b="1" dirty="0" err="1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Sahebrao</a:t>
            </a:r>
            <a:endParaRPr lang="en-US" b="1" dirty="0">
              <a:latin typeface="Nirmala UI" panose="020B0502040204020203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(Economics Dep)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7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685800"/>
            <a:ext cx="346363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3200" b="1" dirty="0" err="1">
                <a:solidFill>
                  <a:srgbClr val="FF0000"/>
                </a:solidFill>
              </a:rPr>
              <a:t>अर्थव्यवस्थेचे</a:t>
            </a:r>
            <a:r>
              <a:rPr lang="en-US" sz="3200" b="1" dirty="0">
                <a:solidFill>
                  <a:srgbClr val="FF0000"/>
                </a:solidFill>
              </a:rPr>
              <a:t>  </a:t>
            </a:r>
            <a:r>
              <a:rPr lang="en-US" sz="3200" b="1" dirty="0" err="1">
                <a:solidFill>
                  <a:srgbClr val="FF0000"/>
                </a:solidFill>
              </a:rPr>
              <a:t>प्रकार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1336825" y="65948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6629954" y="556974"/>
            <a:ext cx="914400" cy="990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1918993" y="2508504"/>
            <a:ext cx="484632" cy="292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54182" y="3244334"/>
            <a:ext cx="3027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1)  </a:t>
            </a:r>
            <a:r>
              <a:rPr lang="en-US" dirty="0" err="1"/>
              <a:t>भांडवल</a:t>
            </a:r>
            <a:r>
              <a:rPr lang="en-US" dirty="0"/>
              <a:t> </a:t>
            </a:r>
            <a:r>
              <a:rPr lang="en-US" dirty="0" err="1"/>
              <a:t>शाही</a:t>
            </a:r>
            <a:r>
              <a:rPr lang="en-US" dirty="0"/>
              <a:t>  </a:t>
            </a:r>
            <a:r>
              <a:rPr lang="en-US" dirty="0" err="1"/>
              <a:t>अर्थव्यवस्था</a:t>
            </a:r>
            <a:r>
              <a:rPr lang="en-US" dirty="0"/>
              <a:t>       2)   </a:t>
            </a:r>
            <a:r>
              <a:rPr lang="en-US" dirty="0" err="1"/>
              <a:t>समाजवादी</a:t>
            </a:r>
            <a:r>
              <a:rPr lang="en-US" dirty="0"/>
              <a:t>  </a:t>
            </a:r>
            <a:r>
              <a:rPr lang="en-US" dirty="0" err="1"/>
              <a:t>अर्थव्यवस्था</a:t>
            </a:r>
            <a:r>
              <a:rPr lang="en-US" dirty="0"/>
              <a:t>               3)  </a:t>
            </a:r>
            <a:r>
              <a:rPr lang="en-US" dirty="0" err="1"/>
              <a:t>मिश्र</a:t>
            </a:r>
            <a:r>
              <a:rPr lang="en-US" dirty="0"/>
              <a:t> </a:t>
            </a:r>
            <a:r>
              <a:rPr lang="en-US" dirty="0" err="1"/>
              <a:t>अर्थव्यवस्था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91837" y="1905000"/>
            <a:ext cx="3989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उत्पादक</a:t>
            </a:r>
            <a:r>
              <a:rPr lang="en-US" sz="2000" dirty="0"/>
              <a:t> </a:t>
            </a:r>
            <a:r>
              <a:rPr lang="en-US" sz="2000" dirty="0" err="1"/>
              <a:t>साधनसंपत्तीच्या</a:t>
            </a:r>
            <a:r>
              <a:rPr lang="en-US" sz="2000" dirty="0"/>
              <a:t> </a:t>
            </a:r>
            <a:r>
              <a:rPr lang="en-US" sz="2000" dirty="0" err="1"/>
              <a:t>मालकी</a:t>
            </a:r>
            <a:r>
              <a:rPr lang="en-US" sz="2000" dirty="0"/>
              <a:t> </a:t>
            </a:r>
            <a:r>
              <a:rPr lang="en-US" sz="2000" dirty="0" err="1"/>
              <a:t>नुसार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4863084" y="1874222"/>
            <a:ext cx="388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विकासाच्या</a:t>
            </a:r>
            <a:r>
              <a:rPr lang="en-US" sz="2400" dirty="0"/>
              <a:t> </a:t>
            </a:r>
            <a:r>
              <a:rPr lang="en-US" sz="2400" dirty="0" err="1"/>
              <a:t>अर्थव्यवस्थे</a:t>
            </a:r>
            <a:r>
              <a:rPr lang="en-US" sz="2400" dirty="0"/>
              <a:t> </a:t>
            </a:r>
            <a:r>
              <a:rPr lang="en-US" sz="2400" dirty="0" err="1"/>
              <a:t>नुसार</a:t>
            </a:r>
            <a:r>
              <a:rPr lang="en-US" sz="2400" dirty="0"/>
              <a:t>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6563868" y="2514600"/>
            <a:ext cx="484632" cy="292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53001" y="3244334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en-US" dirty="0" err="1"/>
              <a:t>विकसित</a:t>
            </a:r>
            <a:r>
              <a:rPr lang="en-US" dirty="0"/>
              <a:t> </a:t>
            </a:r>
            <a:r>
              <a:rPr lang="en-US" dirty="0" err="1"/>
              <a:t>अर्थव्यवस्था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 </a:t>
            </a:r>
            <a:r>
              <a:rPr lang="en-US" dirty="0" err="1"/>
              <a:t>विकसनशीलअर्थव्यवस्था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65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"/>
            <a:ext cx="769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600" b="1" dirty="0"/>
              <a:t>    </a:t>
            </a:r>
            <a:r>
              <a:rPr lang="en-US" sz="3600" b="1" dirty="0" err="1">
                <a:solidFill>
                  <a:srgbClr val="FF0000"/>
                </a:solidFill>
              </a:rPr>
              <a:t>भांडवलशाही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अर्थव्यवस्था</a:t>
            </a:r>
            <a:r>
              <a:rPr lang="en-US" sz="3600" b="1" dirty="0">
                <a:solidFill>
                  <a:srgbClr val="FF0000"/>
                </a:solidFill>
              </a:rPr>
              <a:t> -</a:t>
            </a:r>
            <a:r>
              <a:rPr lang="en-US" sz="3600" b="1" dirty="0" err="1">
                <a:solidFill>
                  <a:srgbClr val="FF0000"/>
                </a:solidFill>
              </a:rPr>
              <a:t>अर्थ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dirty="0"/>
              <a:t> </a:t>
            </a:r>
          </a:p>
          <a:p>
            <a:r>
              <a:rPr lang="en-US" sz="2400" b="1" i="1" dirty="0" err="1"/>
              <a:t>ज्या</a:t>
            </a:r>
            <a:r>
              <a:rPr lang="en-US" sz="2400" b="1" i="1" dirty="0"/>
              <a:t> </a:t>
            </a:r>
            <a:r>
              <a:rPr lang="en-US" sz="2400" b="1" i="1" dirty="0" err="1"/>
              <a:t>अर्थव्यवस्थेत</a:t>
            </a:r>
            <a:r>
              <a:rPr lang="en-US" sz="2400" b="1" i="1" dirty="0"/>
              <a:t> </a:t>
            </a:r>
            <a:r>
              <a:rPr lang="en-US" sz="2400" b="1" i="1" dirty="0" err="1"/>
              <a:t>उत्पादनाची</a:t>
            </a:r>
            <a:r>
              <a:rPr lang="en-US" sz="2400" b="1" i="1" dirty="0"/>
              <a:t> </a:t>
            </a:r>
            <a:r>
              <a:rPr lang="en-US" sz="2400" b="1" i="1" dirty="0" err="1"/>
              <a:t>साधने</a:t>
            </a:r>
            <a:r>
              <a:rPr lang="en-US" sz="2400" b="1" i="1" dirty="0"/>
              <a:t> </a:t>
            </a:r>
            <a:r>
              <a:rPr lang="en-US" sz="2400" b="1" i="1" dirty="0" err="1"/>
              <a:t>खाजगी</a:t>
            </a:r>
            <a:r>
              <a:rPr lang="en-US" sz="2400" b="1" i="1" dirty="0"/>
              <a:t> </a:t>
            </a:r>
            <a:r>
              <a:rPr lang="en-US" sz="2400" b="1" i="1" dirty="0" err="1"/>
              <a:t>मालकीची</a:t>
            </a:r>
            <a:r>
              <a:rPr lang="en-US" sz="2400" b="1" i="1" dirty="0"/>
              <a:t> </a:t>
            </a:r>
            <a:r>
              <a:rPr lang="en-US" sz="2400" b="1" i="1" dirty="0" err="1"/>
              <a:t>असतात</a:t>
            </a:r>
            <a:r>
              <a:rPr lang="en-US" sz="2400" b="1" i="1" dirty="0"/>
              <a:t> </a:t>
            </a:r>
            <a:r>
              <a:rPr lang="en-US" sz="2400" b="1" i="1" dirty="0" err="1"/>
              <a:t>आणि</a:t>
            </a:r>
            <a:r>
              <a:rPr lang="en-US" sz="2400" b="1" i="1" dirty="0"/>
              <a:t> </a:t>
            </a:r>
            <a:r>
              <a:rPr lang="en-US" sz="2400" b="1" i="1" dirty="0" err="1"/>
              <a:t>उत्पादनाचे</a:t>
            </a:r>
            <a:r>
              <a:rPr lang="en-US" sz="2400" b="1" i="1" dirty="0"/>
              <a:t> </a:t>
            </a:r>
            <a:r>
              <a:rPr lang="en-US" sz="2400" b="1" i="1" dirty="0" err="1"/>
              <a:t>कार्य</a:t>
            </a:r>
            <a:r>
              <a:rPr lang="en-US" sz="2400" b="1" i="1" dirty="0"/>
              <a:t> </a:t>
            </a:r>
            <a:r>
              <a:rPr lang="en-US" sz="2400" b="1" i="1" dirty="0" err="1"/>
              <a:t>आणि</a:t>
            </a:r>
            <a:r>
              <a:rPr lang="en-US" sz="2400" b="1" i="1" dirty="0"/>
              <a:t> </a:t>
            </a:r>
            <a:r>
              <a:rPr lang="en-US" sz="2400" b="1" i="1" dirty="0" err="1"/>
              <a:t>उत्पादनाचे</a:t>
            </a:r>
            <a:r>
              <a:rPr lang="en-US" sz="2400" b="1" i="1" dirty="0"/>
              <a:t> </a:t>
            </a:r>
            <a:r>
              <a:rPr lang="en-US" sz="2400" b="1" i="1" dirty="0" err="1"/>
              <a:t>विभाजन</a:t>
            </a:r>
            <a:r>
              <a:rPr lang="en-US" sz="2400" b="1" i="1" dirty="0"/>
              <a:t> </a:t>
            </a:r>
            <a:r>
              <a:rPr lang="en-US" sz="2400" b="1" i="1" dirty="0" err="1"/>
              <a:t>बाजार</a:t>
            </a:r>
            <a:r>
              <a:rPr lang="en-US" sz="2400" b="1" i="1" dirty="0"/>
              <a:t> </a:t>
            </a:r>
            <a:r>
              <a:rPr lang="en-US" sz="2400" b="1" i="1" dirty="0" err="1"/>
              <a:t>यंत्रणेद्वारे</a:t>
            </a:r>
            <a:r>
              <a:rPr lang="en-US" sz="2400" b="1" i="1" dirty="0"/>
              <a:t> </a:t>
            </a:r>
            <a:r>
              <a:rPr lang="en-US" sz="2400" b="1" i="1" dirty="0" err="1"/>
              <a:t>होते</a:t>
            </a:r>
            <a:r>
              <a:rPr lang="mr-IN" sz="2400" b="1" i="1" dirty="0"/>
              <a:t>.</a:t>
            </a:r>
            <a:endParaRPr lang="en-US" sz="2400" b="1" i="1" dirty="0"/>
          </a:p>
        </p:txBody>
      </p:sp>
      <p:sp>
        <p:nvSpPr>
          <p:cNvPr id="3" name="Rectangle 2"/>
          <p:cNvSpPr/>
          <p:nvPr/>
        </p:nvSpPr>
        <p:spPr>
          <a:xfrm>
            <a:off x="228600" y="3193473"/>
            <a:ext cx="8534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FF0000"/>
                </a:solidFill>
              </a:rPr>
              <a:t>वैशिष्ट्ये</a:t>
            </a:r>
            <a:r>
              <a:rPr lang="en-US" sz="2400" b="1" i="1" dirty="0">
                <a:solidFill>
                  <a:srgbClr val="FF0000"/>
                </a:solidFill>
              </a:rPr>
              <a:t>  </a:t>
            </a:r>
          </a:p>
          <a:p>
            <a:pPr marL="342900" indent="-342900">
              <a:buAutoNum type="arabicParenR"/>
            </a:pPr>
            <a:r>
              <a:rPr lang="en-US" dirty="0" err="1"/>
              <a:t>खाजगी</a:t>
            </a:r>
            <a:r>
              <a:rPr lang="en-US" dirty="0"/>
              <a:t> </a:t>
            </a:r>
            <a:r>
              <a:rPr lang="en-US" dirty="0" err="1"/>
              <a:t>मालकी</a:t>
            </a:r>
            <a:r>
              <a:rPr lang="en-US" dirty="0"/>
              <a:t> </a:t>
            </a:r>
            <a:r>
              <a:rPr lang="en-US" dirty="0" err="1"/>
              <a:t>हक्क</a:t>
            </a:r>
            <a:r>
              <a:rPr lang="en-US" dirty="0"/>
              <a:t> </a:t>
            </a:r>
            <a:r>
              <a:rPr lang="en-US" dirty="0" err="1"/>
              <a:t>हे</a:t>
            </a:r>
            <a:r>
              <a:rPr lang="en-US" dirty="0"/>
              <a:t> </a:t>
            </a:r>
            <a:r>
              <a:rPr lang="en-US" dirty="0" err="1"/>
              <a:t>भांडवलशाहीचे</a:t>
            </a:r>
            <a:r>
              <a:rPr lang="en-US" dirty="0"/>
              <a:t> </a:t>
            </a:r>
            <a:r>
              <a:rPr lang="en-US" dirty="0" err="1"/>
              <a:t>मूलभूत</a:t>
            </a:r>
            <a:r>
              <a:rPr lang="en-US" dirty="0"/>
              <a:t> </a:t>
            </a:r>
            <a:r>
              <a:rPr lang="en-US" dirty="0" err="1"/>
              <a:t>वैशिष्ट्य</a:t>
            </a:r>
            <a:r>
              <a:rPr lang="en-US" dirty="0"/>
              <a:t> </a:t>
            </a:r>
            <a:r>
              <a:rPr lang="en-US" dirty="0" err="1"/>
              <a:t>आहे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/>
              <a:t> </a:t>
            </a:r>
            <a:r>
              <a:rPr lang="en-US" dirty="0" err="1"/>
              <a:t>उद्योग</a:t>
            </a:r>
            <a:r>
              <a:rPr lang="en-US" dirty="0"/>
              <a:t> </a:t>
            </a:r>
            <a:r>
              <a:rPr lang="en-US" dirty="0" err="1"/>
              <a:t>व्यवसाय</a:t>
            </a:r>
            <a:r>
              <a:rPr lang="en-US" dirty="0"/>
              <a:t> </a:t>
            </a:r>
            <a:r>
              <a:rPr lang="en-US" dirty="0" err="1"/>
              <a:t>उभारणी</a:t>
            </a:r>
            <a:r>
              <a:rPr lang="en-US" dirty="0"/>
              <a:t> </a:t>
            </a:r>
            <a:r>
              <a:rPr lang="mr-IN" dirty="0"/>
              <a:t>,</a:t>
            </a:r>
            <a:r>
              <a:rPr lang="en-US" dirty="0" err="1"/>
              <a:t>निवडी</a:t>
            </a:r>
            <a:r>
              <a:rPr lang="en-US" dirty="0"/>
              <a:t> </a:t>
            </a:r>
            <a:r>
              <a:rPr lang="en-US" dirty="0" err="1"/>
              <a:t>यासंबंधीचे</a:t>
            </a:r>
            <a:r>
              <a:rPr lang="en-US" dirty="0"/>
              <a:t> </a:t>
            </a:r>
            <a:r>
              <a:rPr lang="en-US" dirty="0" err="1"/>
              <a:t>निर्णय</a:t>
            </a:r>
            <a:r>
              <a:rPr lang="en-US" dirty="0"/>
              <a:t> </a:t>
            </a:r>
            <a:r>
              <a:rPr lang="en-US" dirty="0" err="1"/>
              <a:t>मालक</a:t>
            </a:r>
            <a:r>
              <a:rPr lang="en-US" dirty="0"/>
              <a:t> </a:t>
            </a:r>
            <a:r>
              <a:rPr lang="en-US" dirty="0" err="1"/>
              <a:t>स्वतः</a:t>
            </a:r>
            <a:r>
              <a:rPr lang="en-US" dirty="0"/>
              <a:t> </a:t>
            </a:r>
            <a:r>
              <a:rPr lang="en-US" dirty="0" err="1"/>
              <a:t>स्वतंत्रपणे</a:t>
            </a:r>
            <a:r>
              <a:rPr lang="en-US" dirty="0"/>
              <a:t> </a:t>
            </a:r>
            <a:r>
              <a:rPr lang="en-US" dirty="0" err="1"/>
              <a:t>घेऊ</a:t>
            </a:r>
            <a:r>
              <a:rPr lang="en-US" dirty="0"/>
              <a:t> </a:t>
            </a:r>
            <a:r>
              <a:rPr lang="en-US" dirty="0" err="1"/>
              <a:t>शकतो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बाजारपेठेमध्ये</a:t>
            </a:r>
            <a:r>
              <a:rPr lang="en-US" dirty="0"/>
              <a:t> </a:t>
            </a:r>
            <a:r>
              <a:rPr lang="en-US" dirty="0" err="1"/>
              <a:t>स्पर्धेचे</a:t>
            </a:r>
            <a:r>
              <a:rPr lang="en-US" dirty="0"/>
              <a:t> </a:t>
            </a:r>
            <a:r>
              <a:rPr lang="en-US" dirty="0" err="1"/>
              <a:t>प्राबल्य</a:t>
            </a:r>
            <a:r>
              <a:rPr lang="en-US" dirty="0"/>
              <a:t> </a:t>
            </a:r>
            <a:r>
              <a:rPr lang="mr-IN" dirty="0"/>
              <a:t>,</a:t>
            </a:r>
            <a:r>
              <a:rPr lang="en-US" dirty="0" err="1"/>
              <a:t>नफा</a:t>
            </a:r>
            <a:r>
              <a:rPr lang="en-US" dirty="0"/>
              <a:t> </a:t>
            </a:r>
            <a:r>
              <a:rPr lang="en-US" dirty="0" err="1"/>
              <a:t>मिळवण्याच्या</a:t>
            </a:r>
            <a:r>
              <a:rPr lang="en-US" dirty="0"/>
              <a:t> </a:t>
            </a:r>
            <a:r>
              <a:rPr lang="en-US" dirty="0" err="1"/>
              <a:t>हेतूने</a:t>
            </a:r>
            <a:r>
              <a:rPr lang="en-US" dirty="0"/>
              <a:t> </a:t>
            </a:r>
            <a:r>
              <a:rPr lang="en-US" dirty="0" err="1"/>
              <a:t>उत्पादन</a:t>
            </a:r>
            <a:r>
              <a:rPr lang="en-US" dirty="0"/>
              <a:t> </a:t>
            </a:r>
            <a:r>
              <a:rPr lang="en-US" dirty="0" err="1"/>
              <a:t>केले</a:t>
            </a:r>
            <a:r>
              <a:rPr lang="en-US" dirty="0"/>
              <a:t> </a:t>
            </a:r>
            <a:r>
              <a:rPr lang="en-US" dirty="0" err="1"/>
              <a:t>जाते</a:t>
            </a: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 </a:t>
            </a:r>
            <a:r>
              <a:rPr lang="en-US" dirty="0" err="1"/>
              <a:t>संयोजन</a:t>
            </a:r>
            <a:r>
              <a:rPr lang="en-US" dirty="0"/>
              <a:t> </a:t>
            </a:r>
            <a:r>
              <a:rPr lang="en-US" dirty="0" err="1"/>
              <a:t>कौशल्य</a:t>
            </a:r>
            <a:r>
              <a:rPr lang="en-US" dirty="0"/>
              <a:t> </a:t>
            </a:r>
            <a:r>
              <a:rPr lang="en-US" dirty="0" err="1"/>
              <a:t>भांडवलशाहीत</a:t>
            </a:r>
            <a:r>
              <a:rPr lang="en-US" dirty="0"/>
              <a:t> </a:t>
            </a:r>
            <a:r>
              <a:rPr lang="en-US" dirty="0" err="1"/>
              <a:t>पूर्ण</a:t>
            </a:r>
            <a:r>
              <a:rPr lang="en-US" dirty="0"/>
              <a:t> </a:t>
            </a:r>
            <a:r>
              <a:rPr lang="en-US" dirty="0" err="1"/>
              <a:t>वाव</a:t>
            </a:r>
            <a:r>
              <a:rPr lang="en-US" dirty="0"/>
              <a:t> </a:t>
            </a:r>
            <a:r>
              <a:rPr lang="en-US" dirty="0" err="1"/>
              <a:t>आहे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किंमत</a:t>
            </a:r>
            <a:r>
              <a:rPr lang="en-US" dirty="0"/>
              <a:t> </a:t>
            </a:r>
            <a:r>
              <a:rPr lang="en-US" dirty="0" err="1"/>
              <a:t>ठरवण्याची</a:t>
            </a:r>
            <a:r>
              <a:rPr lang="en-US" dirty="0"/>
              <a:t> </a:t>
            </a:r>
            <a:r>
              <a:rPr lang="en-US" dirty="0" err="1"/>
              <a:t>प्रक्रिया</a:t>
            </a:r>
            <a:r>
              <a:rPr lang="en-US" dirty="0"/>
              <a:t> </a:t>
            </a:r>
            <a:r>
              <a:rPr lang="en-US" dirty="0" err="1"/>
              <a:t>मुक्तपणे</a:t>
            </a:r>
            <a:r>
              <a:rPr lang="en-US" dirty="0"/>
              <a:t> </a:t>
            </a:r>
            <a:r>
              <a:rPr lang="en-US" dirty="0" err="1"/>
              <a:t>चालते</a:t>
            </a:r>
            <a:r>
              <a:rPr lang="en-US" dirty="0"/>
              <a:t> </a:t>
            </a:r>
            <a:r>
              <a:rPr lang="en-US" dirty="0" err="1"/>
              <a:t>म्हणजे</a:t>
            </a:r>
            <a:r>
              <a:rPr lang="en-US" dirty="0"/>
              <a:t> </a:t>
            </a:r>
            <a:r>
              <a:rPr lang="en-US" dirty="0" err="1"/>
              <a:t>सरकारचा</a:t>
            </a:r>
            <a:r>
              <a:rPr lang="en-US" dirty="0"/>
              <a:t> </a:t>
            </a:r>
            <a:r>
              <a:rPr lang="en-US" dirty="0" err="1"/>
              <a:t>हस्तक्षेप</a:t>
            </a:r>
            <a:r>
              <a:rPr lang="en-US" dirty="0"/>
              <a:t> </a:t>
            </a:r>
            <a:r>
              <a:rPr lang="en-US" dirty="0" err="1"/>
              <a:t>नाही</a:t>
            </a:r>
            <a:r>
              <a:rPr lang="en-US" dirty="0"/>
              <a:t> </a:t>
            </a:r>
            <a:r>
              <a:rPr lang="en-US" dirty="0" err="1"/>
              <a:t>म्हणून</a:t>
            </a:r>
            <a:r>
              <a:rPr lang="en-US" dirty="0"/>
              <a:t> </a:t>
            </a:r>
            <a:r>
              <a:rPr lang="en-US" dirty="0" err="1"/>
              <a:t>तिला</a:t>
            </a:r>
            <a:r>
              <a:rPr lang="en-US" dirty="0"/>
              <a:t> </a:t>
            </a:r>
            <a:r>
              <a:rPr lang="en-US" dirty="0" err="1"/>
              <a:t>मुक्त</a:t>
            </a:r>
            <a:r>
              <a:rPr lang="en-US" dirty="0"/>
              <a:t> </a:t>
            </a:r>
            <a:r>
              <a:rPr lang="en-US" dirty="0" err="1"/>
              <a:t>अर्थव्यवस्था</a:t>
            </a:r>
            <a:r>
              <a:rPr lang="en-US" dirty="0"/>
              <a:t> </a:t>
            </a:r>
            <a:r>
              <a:rPr lang="en-US" dirty="0" err="1"/>
              <a:t>असेही</a:t>
            </a:r>
            <a:r>
              <a:rPr lang="en-US" dirty="0"/>
              <a:t> </a:t>
            </a:r>
            <a:r>
              <a:rPr lang="en-US" dirty="0" err="1"/>
              <a:t>म्हणतात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वस्तू</a:t>
            </a:r>
            <a:r>
              <a:rPr lang="en-US" dirty="0"/>
              <a:t> व </a:t>
            </a:r>
            <a:r>
              <a:rPr lang="en-US" dirty="0" err="1"/>
              <a:t>सेवांच्या</a:t>
            </a:r>
            <a:r>
              <a:rPr lang="en-US" dirty="0"/>
              <a:t> </a:t>
            </a:r>
            <a:r>
              <a:rPr lang="en-US" dirty="0" err="1"/>
              <a:t>किमती</a:t>
            </a:r>
            <a:r>
              <a:rPr lang="en-US" dirty="0"/>
              <a:t> </a:t>
            </a:r>
            <a:r>
              <a:rPr lang="en-US" dirty="0" err="1"/>
              <a:t>बाजारात</a:t>
            </a:r>
            <a:r>
              <a:rPr lang="en-US" dirty="0"/>
              <a:t> </a:t>
            </a:r>
            <a:r>
              <a:rPr lang="en-US" dirty="0" err="1"/>
              <a:t>मागणी</a:t>
            </a:r>
            <a:r>
              <a:rPr lang="en-US" dirty="0"/>
              <a:t> व </a:t>
            </a:r>
            <a:r>
              <a:rPr lang="en-US" dirty="0" err="1"/>
              <a:t>पुरवठा</a:t>
            </a:r>
            <a:r>
              <a:rPr lang="en-US" dirty="0"/>
              <a:t> </a:t>
            </a:r>
            <a:r>
              <a:rPr lang="en-US" dirty="0" err="1"/>
              <a:t>यांच्या</a:t>
            </a:r>
            <a:r>
              <a:rPr lang="en-US" dirty="0"/>
              <a:t> </a:t>
            </a:r>
            <a:r>
              <a:rPr lang="en-US" dirty="0" err="1"/>
              <a:t>परस्पर</a:t>
            </a:r>
            <a:r>
              <a:rPr lang="en-US" dirty="0"/>
              <a:t> </a:t>
            </a:r>
            <a:r>
              <a:rPr lang="en-US" dirty="0" err="1"/>
              <a:t>सहयोगाने</a:t>
            </a:r>
            <a:r>
              <a:rPr lang="en-US" dirty="0"/>
              <a:t> </a:t>
            </a:r>
            <a:r>
              <a:rPr lang="en-US" dirty="0" err="1"/>
              <a:t>ठरतात</a:t>
            </a:r>
            <a:r>
              <a:rPr lang="en-US" dirty="0"/>
              <a:t> </a:t>
            </a:r>
            <a:r>
              <a:rPr lang="en-US" dirty="0" err="1"/>
              <a:t>म्हणून</a:t>
            </a:r>
            <a:r>
              <a:rPr lang="en-US" dirty="0"/>
              <a:t> </a:t>
            </a:r>
            <a:r>
              <a:rPr lang="en-US" dirty="0" err="1"/>
              <a:t>भांडवलशाहीला</a:t>
            </a:r>
            <a:r>
              <a:rPr lang="en-US" dirty="0"/>
              <a:t> </a:t>
            </a:r>
            <a:r>
              <a:rPr lang="en-US" dirty="0" err="1"/>
              <a:t>बाजार</a:t>
            </a:r>
            <a:r>
              <a:rPr lang="en-US" dirty="0"/>
              <a:t> </a:t>
            </a:r>
            <a:r>
              <a:rPr lang="en-US" dirty="0" err="1"/>
              <a:t>अर्थव्यवस्था</a:t>
            </a:r>
            <a:r>
              <a:rPr lang="en-US" dirty="0"/>
              <a:t> </a:t>
            </a:r>
            <a:r>
              <a:rPr lang="en-US" dirty="0" err="1"/>
              <a:t>असेही</a:t>
            </a:r>
            <a:r>
              <a:rPr lang="en-US" dirty="0"/>
              <a:t> </a:t>
            </a:r>
            <a:r>
              <a:rPr lang="en-US" dirty="0" err="1"/>
              <a:t>म्हणतात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5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51344"/>
            <a:ext cx="89154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dirty="0">
                <a:solidFill>
                  <a:srgbClr val="FF0000"/>
                </a:solidFill>
              </a:rPr>
              <a:t>                 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समाजवादी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अर्थव्यवस्था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अर्थ</a:t>
            </a:r>
            <a:r>
              <a:rPr lang="en-US" sz="2800" b="1" dirty="0">
                <a:solidFill>
                  <a:srgbClr val="FF0000"/>
                </a:solidFill>
              </a:rPr>
              <a:t> –</a:t>
            </a:r>
          </a:p>
          <a:p>
            <a:r>
              <a:rPr lang="en-US" sz="2000" b="1" dirty="0" err="1"/>
              <a:t>ज्या</a:t>
            </a:r>
            <a:r>
              <a:rPr lang="en-US" sz="2000" b="1" dirty="0"/>
              <a:t> </a:t>
            </a:r>
            <a:r>
              <a:rPr lang="en-US" sz="2000" b="1" dirty="0" err="1"/>
              <a:t>अर्थव्यवस्थेत</a:t>
            </a:r>
            <a:r>
              <a:rPr lang="en-US" sz="2000" b="1" dirty="0"/>
              <a:t> </a:t>
            </a:r>
            <a:r>
              <a:rPr lang="en-US" sz="2000" b="1" dirty="0" err="1"/>
              <a:t>उत्पादनाची</a:t>
            </a:r>
            <a:r>
              <a:rPr lang="en-US" sz="2000" b="1" dirty="0"/>
              <a:t> </a:t>
            </a:r>
            <a:r>
              <a:rPr lang="en-US" sz="2000" b="1" dirty="0" err="1"/>
              <a:t>साधने</a:t>
            </a:r>
            <a:r>
              <a:rPr lang="en-US" sz="2000" b="1" dirty="0"/>
              <a:t> </a:t>
            </a:r>
            <a:r>
              <a:rPr lang="en-US" sz="2000" b="1" dirty="0" err="1"/>
              <a:t>सरकारच्या</a:t>
            </a:r>
            <a:r>
              <a:rPr lang="en-US" sz="2000" b="1" dirty="0"/>
              <a:t> </a:t>
            </a:r>
            <a:r>
              <a:rPr lang="en-US" sz="2000" b="1" dirty="0" err="1"/>
              <a:t>म्हणजेच</a:t>
            </a:r>
            <a:r>
              <a:rPr lang="en-US" sz="2000" b="1" dirty="0"/>
              <a:t> </a:t>
            </a:r>
            <a:r>
              <a:rPr lang="en-US" sz="2000" b="1" dirty="0" err="1"/>
              <a:t>सार्वजनिक</a:t>
            </a:r>
            <a:r>
              <a:rPr lang="en-US" sz="2000" b="1" dirty="0"/>
              <a:t> </a:t>
            </a:r>
            <a:r>
              <a:rPr lang="en-US" sz="2000" b="1" dirty="0" err="1"/>
              <a:t>मालकीची</a:t>
            </a:r>
            <a:r>
              <a:rPr lang="en-US" sz="2000" b="1" dirty="0"/>
              <a:t> </a:t>
            </a:r>
            <a:r>
              <a:rPr lang="en-US" sz="2000" b="1" dirty="0" err="1"/>
              <a:t>असतात</a:t>
            </a:r>
            <a:r>
              <a:rPr lang="en-US" sz="2000" b="1" dirty="0"/>
              <a:t> </a:t>
            </a:r>
            <a:r>
              <a:rPr lang="en-US" sz="2000" b="1" dirty="0" err="1"/>
              <a:t>आणि</a:t>
            </a:r>
            <a:r>
              <a:rPr lang="en-US" sz="2000" b="1" dirty="0"/>
              <a:t> </a:t>
            </a:r>
            <a:r>
              <a:rPr lang="en-US" sz="2000" b="1" dirty="0" err="1"/>
              <a:t>उत्पादनाचे</a:t>
            </a:r>
            <a:r>
              <a:rPr lang="en-US" sz="2000" b="1" dirty="0"/>
              <a:t> व </a:t>
            </a:r>
            <a:r>
              <a:rPr lang="en-US" sz="2000" b="1" dirty="0" err="1"/>
              <a:t>कार्य</a:t>
            </a:r>
            <a:r>
              <a:rPr lang="en-US" sz="2000" b="1" dirty="0"/>
              <a:t> </a:t>
            </a:r>
            <a:r>
              <a:rPr lang="en-US" sz="2000" b="1" dirty="0" err="1"/>
              <a:t>विभाजन</a:t>
            </a:r>
            <a:r>
              <a:rPr lang="en-US" sz="2000" b="1" dirty="0"/>
              <a:t> </a:t>
            </a:r>
            <a:r>
              <a:rPr lang="en-US" sz="2000" b="1" dirty="0" err="1"/>
              <a:t>सरकार</a:t>
            </a:r>
            <a:r>
              <a:rPr lang="en-US" sz="2000" b="1" dirty="0"/>
              <a:t> </a:t>
            </a:r>
            <a:r>
              <a:rPr lang="en-US" sz="2000" b="1" dirty="0" err="1"/>
              <a:t>मार्फत</a:t>
            </a:r>
            <a:r>
              <a:rPr lang="en-US" sz="2000" b="1" dirty="0"/>
              <a:t> </a:t>
            </a:r>
            <a:r>
              <a:rPr lang="en-US" sz="2000" b="1" dirty="0" err="1"/>
              <a:t>होते</a:t>
            </a:r>
            <a:r>
              <a:rPr lang="en-US" sz="2000" b="1" dirty="0"/>
              <a:t> </a:t>
            </a:r>
            <a:r>
              <a:rPr lang="en-US" sz="2000" b="1" dirty="0" err="1"/>
              <a:t>आशा</a:t>
            </a:r>
            <a:r>
              <a:rPr lang="en-US" sz="2000" b="1" dirty="0"/>
              <a:t> </a:t>
            </a:r>
            <a:r>
              <a:rPr lang="en-US" sz="2000" b="1" dirty="0" err="1"/>
              <a:t>अर्थव्यवस्थेला</a:t>
            </a:r>
            <a:r>
              <a:rPr lang="en-US" sz="2000" b="1" dirty="0"/>
              <a:t> </a:t>
            </a:r>
            <a:r>
              <a:rPr lang="en-US" sz="2000" b="1" dirty="0" err="1"/>
              <a:t>समाजवादी</a:t>
            </a:r>
            <a:r>
              <a:rPr lang="en-US" sz="2000" b="1" dirty="0"/>
              <a:t> </a:t>
            </a:r>
            <a:r>
              <a:rPr lang="en-US" sz="2000" b="1" dirty="0" err="1"/>
              <a:t>अर्थव्यवस्था</a:t>
            </a:r>
            <a:r>
              <a:rPr lang="en-US" sz="2000" b="1" dirty="0"/>
              <a:t> </a:t>
            </a:r>
            <a:r>
              <a:rPr lang="en-US" sz="2000" b="1" dirty="0" err="1"/>
              <a:t>असे</a:t>
            </a:r>
            <a:r>
              <a:rPr lang="en-US" sz="2000" b="1" dirty="0"/>
              <a:t> </a:t>
            </a:r>
            <a:r>
              <a:rPr lang="en-US" sz="2000" b="1" dirty="0" err="1"/>
              <a:t>म्हणतात</a:t>
            </a:r>
            <a:r>
              <a:rPr lang="mr-IN" sz="2000" b="1" dirty="0"/>
              <a:t>.</a:t>
            </a:r>
            <a:endParaRPr lang="en-US" sz="2000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 err="1">
                <a:solidFill>
                  <a:srgbClr val="FF0000"/>
                </a:solidFill>
              </a:rPr>
              <a:t>वैशिष्ट्ये</a:t>
            </a:r>
            <a:r>
              <a:rPr lang="en-US" b="1" dirty="0">
                <a:solidFill>
                  <a:srgbClr val="FF0000"/>
                </a:solidFill>
              </a:rPr>
              <a:t> –</a:t>
            </a:r>
          </a:p>
          <a:p>
            <a:r>
              <a:rPr lang="en-US" dirty="0"/>
              <a:t>1)</a:t>
            </a:r>
            <a:r>
              <a:rPr lang="en-US" dirty="0" err="1"/>
              <a:t>उत्पादनाची</a:t>
            </a:r>
            <a:r>
              <a:rPr lang="en-US" dirty="0"/>
              <a:t> </a:t>
            </a:r>
            <a:r>
              <a:rPr lang="en-US" dirty="0" err="1"/>
              <a:t>साधने</a:t>
            </a:r>
            <a:r>
              <a:rPr lang="en-US" dirty="0"/>
              <a:t> </a:t>
            </a:r>
            <a:r>
              <a:rPr lang="en-US" dirty="0" err="1"/>
              <a:t>सरकारच्या</a:t>
            </a:r>
            <a:r>
              <a:rPr lang="en-US" dirty="0"/>
              <a:t> </a:t>
            </a:r>
            <a:r>
              <a:rPr lang="en-US" dirty="0" err="1"/>
              <a:t>मालकीची</a:t>
            </a:r>
            <a:r>
              <a:rPr lang="en-US" dirty="0"/>
              <a:t> </a:t>
            </a:r>
            <a:r>
              <a:rPr lang="en-US" dirty="0" err="1"/>
              <a:t>असतात</a:t>
            </a:r>
            <a:r>
              <a:rPr lang="en-US" dirty="0"/>
              <a:t> </a:t>
            </a:r>
            <a:r>
              <a:rPr lang="en-US" dirty="0" err="1"/>
              <a:t>साधनसामग्रीचा</a:t>
            </a:r>
            <a:r>
              <a:rPr lang="en-US" dirty="0"/>
              <a:t> </a:t>
            </a:r>
            <a:r>
              <a:rPr lang="en-US" dirty="0" err="1"/>
              <a:t>वापर</a:t>
            </a:r>
            <a:r>
              <a:rPr lang="en-US" dirty="0"/>
              <a:t> </a:t>
            </a:r>
            <a:r>
              <a:rPr lang="en-US" dirty="0" err="1"/>
              <a:t>समाजहितासाठी</a:t>
            </a:r>
            <a:r>
              <a:rPr lang="en-US" dirty="0"/>
              <a:t> </a:t>
            </a:r>
            <a:r>
              <a:rPr lang="en-US" dirty="0" err="1"/>
              <a:t>होतो</a:t>
            </a:r>
            <a:endParaRPr lang="en-US" dirty="0"/>
          </a:p>
          <a:p>
            <a:r>
              <a:rPr lang="en-US" dirty="0"/>
              <a:t> 2) </a:t>
            </a:r>
            <a:r>
              <a:rPr lang="en-US" dirty="0" err="1"/>
              <a:t>उत्पन्न</a:t>
            </a:r>
            <a:r>
              <a:rPr lang="en-US" dirty="0"/>
              <a:t> </a:t>
            </a:r>
            <a:r>
              <a:rPr lang="en-US" dirty="0" err="1"/>
              <a:t>आणि</a:t>
            </a:r>
            <a:r>
              <a:rPr lang="en-US" dirty="0"/>
              <a:t> </a:t>
            </a:r>
            <a:r>
              <a:rPr lang="en-US" dirty="0" err="1"/>
              <a:t>संपत्ती</a:t>
            </a:r>
            <a:r>
              <a:rPr lang="en-US" dirty="0"/>
              <a:t> </a:t>
            </a:r>
            <a:r>
              <a:rPr lang="en-US" dirty="0" err="1"/>
              <a:t>बद्दलचे</a:t>
            </a:r>
            <a:r>
              <a:rPr lang="en-US" dirty="0"/>
              <a:t> </a:t>
            </a:r>
            <a:r>
              <a:rPr lang="en-US" dirty="0" err="1"/>
              <a:t>करार</a:t>
            </a:r>
            <a:r>
              <a:rPr lang="en-US" dirty="0"/>
              <a:t> </a:t>
            </a:r>
            <a:r>
              <a:rPr lang="en-US" dirty="0" err="1"/>
              <a:t>करणे</a:t>
            </a:r>
            <a:r>
              <a:rPr lang="en-US" dirty="0"/>
              <a:t> </a:t>
            </a:r>
            <a:r>
              <a:rPr lang="en-US" dirty="0" err="1"/>
              <a:t>उद्योग</a:t>
            </a:r>
            <a:r>
              <a:rPr lang="en-US" dirty="0"/>
              <a:t> </a:t>
            </a:r>
            <a:r>
              <a:rPr lang="en-US" dirty="0" err="1"/>
              <a:t>सुरू</a:t>
            </a:r>
            <a:r>
              <a:rPr lang="en-US" dirty="0"/>
              <a:t> </a:t>
            </a:r>
            <a:r>
              <a:rPr lang="en-US" dirty="0" err="1"/>
              <a:t>करणे</a:t>
            </a:r>
            <a:r>
              <a:rPr lang="en-US" dirty="0"/>
              <a:t> </a:t>
            </a:r>
            <a:r>
              <a:rPr lang="en-US" dirty="0" err="1"/>
              <a:t>इत्यादी</a:t>
            </a:r>
            <a:r>
              <a:rPr lang="en-US" dirty="0"/>
              <a:t> </a:t>
            </a:r>
            <a:r>
              <a:rPr lang="en-US" dirty="0" err="1"/>
              <a:t>बाबत</a:t>
            </a:r>
            <a:r>
              <a:rPr lang="en-US" dirty="0"/>
              <a:t> </a:t>
            </a:r>
            <a:r>
              <a:rPr lang="en-US" dirty="0" err="1"/>
              <a:t>निर्णय</a:t>
            </a:r>
            <a:r>
              <a:rPr lang="en-US" dirty="0"/>
              <a:t> </a:t>
            </a:r>
            <a:r>
              <a:rPr lang="en-US" dirty="0" err="1"/>
              <a:t>घेण्याचे</a:t>
            </a:r>
            <a:r>
              <a:rPr lang="en-US" dirty="0"/>
              <a:t> </a:t>
            </a:r>
            <a:r>
              <a:rPr lang="en-US" dirty="0" err="1"/>
              <a:t>स्वातंत्र्य</a:t>
            </a:r>
            <a:r>
              <a:rPr lang="en-US" dirty="0"/>
              <a:t> </a:t>
            </a:r>
            <a:r>
              <a:rPr lang="en-US" dirty="0" err="1"/>
              <a:t>व्यक्तींना</a:t>
            </a:r>
            <a:r>
              <a:rPr lang="en-US" dirty="0"/>
              <a:t> </a:t>
            </a:r>
            <a:r>
              <a:rPr lang="en-US" dirty="0" err="1"/>
              <a:t>नसते</a:t>
            </a:r>
            <a:r>
              <a:rPr lang="en-US" dirty="0"/>
              <a:t> </a:t>
            </a:r>
          </a:p>
          <a:p>
            <a:r>
              <a:rPr lang="en-US" dirty="0"/>
              <a:t>3) </a:t>
            </a:r>
            <a:r>
              <a:rPr lang="en-US" dirty="0" err="1"/>
              <a:t>वस्तू</a:t>
            </a:r>
            <a:r>
              <a:rPr lang="en-US" dirty="0"/>
              <a:t> व </a:t>
            </a:r>
            <a:r>
              <a:rPr lang="en-US" dirty="0" err="1"/>
              <a:t>सेवा</a:t>
            </a:r>
            <a:r>
              <a:rPr lang="en-US" dirty="0"/>
              <a:t> </a:t>
            </a:r>
            <a:r>
              <a:rPr lang="en-US" dirty="0" err="1"/>
              <a:t>यांचे</a:t>
            </a:r>
            <a:r>
              <a:rPr lang="en-US" dirty="0"/>
              <a:t> </a:t>
            </a:r>
            <a:r>
              <a:rPr lang="en-US" dirty="0" err="1"/>
              <a:t>उत्पादन</a:t>
            </a:r>
            <a:r>
              <a:rPr lang="en-US" dirty="0"/>
              <a:t> </a:t>
            </a:r>
            <a:r>
              <a:rPr lang="en-US" dirty="0" err="1"/>
              <a:t>वैयक्तिक</a:t>
            </a:r>
            <a:r>
              <a:rPr lang="en-US" dirty="0"/>
              <a:t> </a:t>
            </a:r>
            <a:r>
              <a:rPr lang="en-US" dirty="0" err="1"/>
              <a:t>नफ्यासाठी</a:t>
            </a:r>
            <a:r>
              <a:rPr lang="en-US" dirty="0"/>
              <a:t> </a:t>
            </a:r>
            <a:r>
              <a:rPr lang="en-US" dirty="0" err="1"/>
              <a:t>होत</a:t>
            </a:r>
            <a:r>
              <a:rPr lang="en-US" dirty="0"/>
              <a:t> </a:t>
            </a:r>
            <a:r>
              <a:rPr lang="en-US" dirty="0" err="1"/>
              <a:t>नाही</a:t>
            </a:r>
            <a:r>
              <a:rPr lang="en-US" dirty="0"/>
              <a:t> </a:t>
            </a:r>
            <a:r>
              <a:rPr lang="en-US" dirty="0" err="1"/>
              <a:t>सर्व</a:t>
            </a:r>
            <a:r>
              <a:rPr lang="en-US" dirty="0"/>
              <a:t> </a:t>
            </a:r>
            <a:r>
              <a:rPr lang="en-US" dirty="0" err="1"/>
              <a:t>आर्थिक</a:t>
            </a:r>
            <a:r>
              <a:rPr lang="en-US" dirty="0"/>
              <a:t> </a:t>
            </a:r>
            <a:r>
              <a:rPr lang="en-US" dirty="0" err="1"/>
              <a:t>निर्णय</a:t>
            </a:r>
            <a:r>
              <a:rPr lang="en-US" dirty="0"/>
              <a:t> </a:t>
            </a:r>
            <a:r>
              <a:rPr lang="en-US" dirty="0" err="1"/>
              <a:t>सरकार</a:t>
            </a:r>
            <a:r>
              <a:rPr lang="en-US" dirty="0"/>
              <a:t> </a:t>
            </a:r>
            <a:r>
              <a:rPr lang="en-US" dirty="0" err="1"/>
              <a:t>घेते</a:t>
            </a:r>
            <a:r>
              <a:rPr lang="en-US" dirty="0"/>
              <a:t> </a:t>
            </a:r>
            <a:r>
              <a:rPr lang="en-US" dirty="0" err="1"/>
              <a:t>मूलभूत</a:t>
            </a:r>
            <a:r>
              <a:rPr lang="en-US" dirty="0"/>
              <a:t> </a:t>
            </a:r>
            <a:r>
              <a:rPr lang="en-US" dirty="0" err="1"/>
              <a:t>गरजेच्या</a:t>
            </a:r>
            <a:r>
              <a:rPr lang="en-US" dirty="0"/>
              <a:t> </a:t>
            </a:r>
            <a:r>
              <a:rPr lang="en-US" dirty="0" err="1"/>
              <a:t>वस्तू</a:t>
            </a:r>
            <a:r>
              <a:rPr lang="en-US" dirty="0"/>
              <a:t> </a:t>
            </a:r>
            <a:r>
              <a:rPr lang="en-US" dirty="0" err="1"/>
              <a:t>सर्वांना</a:t>
            </a:r>
            <a:r>
              <a:rPr lang="en-US" dirty="0"/>
              <a:t> </a:t>
            </a:r>
            <a:r>
              <a:rPr lang="en-US" dirty="0" err="1"/>
              <a:t>कमीत</a:t>
            </a:r>
            <a:r>
              <a:rPr lang="en-US" dirty="0"/>
              <a:t> </a:t>
            </a:r>
            <a:r>
              <a:rPr lang="en-US" dirty="0" err="1"/>
              <a:t>कमी</a:t>
            </a:r>
            <a:r>
              <a:rPr lang="en-US" dirty="0"/>
              <a:t> </a:t>
            </a:r>
            <a:r>
              <a:rPr lang="en-US" dirty="0" err="1"/>
              <a:t>किमतीत</a:t>
            </a:r>
            <a:r>
              <a:rPr lang="en-US" dirty="0"/>
              <a:t> व </a:t>
            </a:r>
            <a:r>
              <a:rPr lang="en-US" dirty="0" err="1"/>
              <a:t>किमान</a:t>
            </a:r>
            <a:r>
              <a:rPr lang="en-US" dirty="0"/>
              <a:t> </a:t>
            </a:r>
            <a:r>
              <a:rPr lang="en-US" dirty="0" err="1"/>
              <a:t>प्रमाणात</a:t>
            </a:r>
            <a:r>
              <a:rPr lang="en-US" dirty="0"/>
              <a:t> </a:t>
            </a:r>
            <a:r>
              <a:rPr lang="en-US" dirty="0" err="1"/>
              <a:t>प्राप्त</a:t>
            </a:r>
            <a:r>
              <a:rPr lang="en-US" dirty="0"/>
              <a:t> </a:t>
            </a:r>
            <a:r>
              <a:rPr lang="en-US" dirty="0" err="1"/>
              <a:t>करून</a:t>
            </a:r>
            <a:r>
              <a:rPr lang="en-US" dirty="0"/>
              <a:t> </a:t>
            </a:r>
            <a:r>
              <a:rPr lang="en-US" dirty="0" err="1"/>
              <a:t>देण्याचा</a:t>
            </a:r>
            <a:r>
              <a:rPr lang="en-US" dirty="0"/>
              <a:t> </a:t>
            </a:r>
            <a:r>
              <a:rPr lang="en-US" dirty="0" err="1"/>
              <a:t>निर्णय</a:t>
            </a:r>
            <a:r>
              <a:rPr lang="en-US" dirty="0"/>
              <a:t> </a:t>
            </a:r>
            <a:r>
              <a:rPr lang="en-US" dirty="0" err="1"/>
              <a:t>केला</a:t>
            </a:r>
            <a:r>
              <a:rPr lang="en-US" dirty="0"/>
              <a:t> </a:t>
            </a:r>
            <a:r>
              <a:rPr lang="en-US" dirty="0" err="1"/>
              <a:t>जातो</a:t>
            </a:r>
            <a:r>
              <a:rPr lang="en-US" dirty="0"/>
              <a:t> </a:t>
            </a:r>
          </a:p>
          <a:p>
            <a:r>
              <a:rPr lang="en-US" dirty="0"/>
              <a:t>4) </a:t>
            </a:r>
            <a:r>
              <a:rPr lang="en-US" dirty="0" err="1"/>
              <a:t>वस्तू</a:t>
            </a:r>
            <a:r>
              <a:rPr lang="en-US" dirty="0"/>
              <a:t> व </a:t>
            </a:r>
            <a:r>
              <a:rPr lang="en-US" dirty="0" err="1"/>
              <a:t>सेवा</a:t>
            </a:r>
            <a:r>
              <a:rPr lang="en-US" dirty="0"/>
              <a:t> </a:t>
            </a:r>
            <a:r>
              <a:rPr lang="en-US" dirty="0" err="1"/>
              <a:t>यांचे</a:t>
            </a:r>
            <a:r>
              <a:rPr lang="en-US" dirty="0"/>
              <a:t> </a:t>
            </a:r>
            <a:r>
              <a:rPr lang="en-US" dirty="0" err="1"/>
              <a:t>उत्पादन</a:t>
            </a:r>
            <a:r>
              <a:rPr lang="en-US" dirty="0"/>
              <a:t> </a:t>
            </a:r>
            <a:r>
              <a:rPr lang="en-US" dirty="0" err="1"/>
              <a:t>किमती</a:t>
            </a:r>
            <a:r>
              <a:rPr lang="mr-IN" dirty="0"/>
              <a:t>वर </a:t>
            </a:r>
            <a:r>
              <a:rPr lang="en-US" dirty="0" err="1"/>
              <a:t>अवलंबून</a:t>
            </a:r>
            <a:r>
              <a:rPr lang="en-US" dirty="0"/>
              <a:t> </a:t>
            </a:r>
            <a:r>
              <a:rPr lang="en-US" dirty="0" err="1"/>
              <a:t>असून</a:t>
            </a:r>
            <a:r>
              <a:rPr lang="en-US" dirty="0"/>
              <a:t> </a:t>
            </a:r>
            <a:r>
              <a:rPr lang="en-US" dirty="0" err="1"/>
              <a:t>त्याबद्दलची</a:t>
            </a:r>
            <a:r>
              <a:rPr lang="en-US" dirty="0"/>
              <a:t> </a:t>
            </a:r>
            <a:r>
              <a:rPr lang="en-US" dirty="0" err="1"/>
              <a:t>निर्णय</a:t>
            </a:r>
            <a:r>
              <a:rPr lang="en-US" dirty="0"/>
              <a:t> </a:t>
            </a:r>
            <a:r>
              <a:rPr lang="en-US" dirty="0" err="1"/>
              <a:t>घेते</a:t>
            </a:r>
            <a:r>
              <a:rPr lang="en-US" dirty="0"/>
              <a:t> </a:t>
            </a:r>
            <a:r>
              <a:rPr lang="en-US" dirty="0" err="1"/>
              <a:t>ग्राहक</a:t>
            </a:r>
            <a:r>
              <a:rPr lang="en-US" dirty="0"/>
              <a:t> </a:t>
            </a:r>
            <a:r>
              <a:rPr lang="en-US" dirty="0" err="1"/>
              <a:t>सार्वभौम</a:t>
            </a:r>
            <a:r>
              <a:rPr lang="en-US" dirty="0"/>
              <a:t> </a:t>
            </a:r>
            <a:r>
              <a:rPr lang="en-US" dirty="0" err="1"/>
              <a:t>ठरत</a:t>
            </a:r>
            <a:r>
              <a:rPr lang="en-US" dirty="0"/>
              <a:t> </a:t>
            </a:r>
            <a:r>
              <a:rPr lang="en-US" dirty="0" err="1"/>
              <a:t>नाही</a:t>
            </a:r>
            <a:r>
              <a:rPr lang="mr-IN" dirty="0"/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5486400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दोष</a:t>
            </a:r>
            <a:r>
              <a:rPr lang="en-US" b="1" dirty="0">
                <a:solidFill>
                  <a:srgbClr val="FF0000"/>
                </a:solidFill>
              </a:rPr>
              <a:t>-</a:t>
            </a:r>
          </a:p>
          <a:p>
            <a:r>
              <a:rPr lang="en-US" dirty="0"/>
              <a:t> 1)</a:t>
            </a:r>
            <a:r>
              <a:rPr lang="en-US" dirty="0" err="1"/>
              <a:t>व्यक्तिस्वातंत्र्याचा</a:t>
            </a:r>
            <a:r>
              <a:rPr lang="en-US" dirty="0"/>
              <a:t> </a:t>
            </a:r>
            <a:r>
              <a:rPr lang="en-US" dirty="0" err="1"/>
              <a:t>लोप</a:t>
            </a:r>
            <a:endParaRPr lang="en-US" dirty="0"/>
          </a:p>
          <a:p>
            <a:r>
              <a:rPr lang="en-US" dirty="0"/>
              <a:t> 2)</a:t>
            </a:r>
            <a:r>
              <a:rPr lang="en-US" dirty="0" err="1"/>
              <a:t>सरकारी</a:t>
            </a:r>
            <a:r>
              <a:rPr lang="en-US" dirty="0"/>
              <a:t> </a:t>
            </a:r>
            <a:r>
              <a:rPr lang="en-US" dirty="0" err="1"/>
              <a:t>नियंत्रणाचा</a:t>
            </a:r>
            <a:r>
              <a:rPr lang="en-US" dirty="0"/>
              <a:t> </a:t>
            </a:r>
            <a:r>
              <a:rPr lang="en-US" dirty="0" err="1"/>
              <a:t>अतिरेक</a:t>
            </a:r>
            <a:r>
              <a:rPr lang="en-US" dirty="0"/>
              <a:t> </a:t>
            </a:r>
          </a:p>
          <a:p>
            <a:r>
              <a:rPr lang="en-US" dirty="0"/>
              <a:t>3)</a:t>
            </a:r>
            <a:r>
              <a:rPr lang="en-US" dirty="0" err="1"/>
              <a:t>साधनसामुग्रीचा</a:t>
            </a:r>
            <a:r>
              <a:rPr lang="en-US" dirty="0"/>
              <a:t> </a:t>
            </a:r>
            <a:r>
              <a:rPr lang="en-US" dirty="0" err="1"/>
              <a:t>अपव्यय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66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828836"/>
            <a:ext cx="762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600" dirty="0"/>
              <a:t>        </a:t>
            </a:r>
            <a:r>
              <a:rPr lang="en-US" sz="3600" dirty="0" err="1">
                <a:solidFill>
                  <a:srgbClr val="FF0000"/>
                </a:solidFill>
              </a:rPr>
              <a:t>मिश्र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अर्थव्यवस्था</a:t>
            </a:r>
            <a:r>
              <a:rPr lang="en-US" sz="3600" dirty="0">
                <a:solidFill>
                  <a:srgbClr val="FF0000"/>
                </a:solidFill>
              </a:rPr>
              <a:t>- </a:t>
            </a:r>
          </a:p>
          <a:p>
            <a:r>
              <a:rPr lang="en-US" sz="2400" b="1" dirty="0"/>
              <a:t> </a:t>
            </a:r>
            <a:r>
              <a:rPr lang="en-US" sz="2400" b="1" dirty="0" err="1"/>
              <a:t>भांडवलशाही</a:t>
            </a:r>
            <a:r>
              <a:rPr lang="en-US" sz="2400" b="1" dirty="0"/>
              <a:t> </a:t>
            </a:r>
            <a:r>
              <a:rPr lang="en-US" sz="2400" b="1" dirty="0" err="1"/>
              <a:t>आणि</a:t>
            </a:r>
            <a:r>
              <a:rPr lang="en-US" sz="2400" b="1" dirty="0"/>
              <a:t> </a:t>
            </a:r>
            <a:r>
              <a:rPr lang="en-US" sz="2400" b="1" dirty="0" err="1"/>
              <a:t>समाजवाद</a:t>
            </a:r>
            <a:r>
              <a:rPr lang="en-US" sz="2400" b="1" dirty="0"/>
              <a:t> </a:t>
            </a:r>
            <a:r>
              <a:rPr lang="en-US" sz="2400" b="1" dirty="0" err="1"/>
              <a:t>या</a:t>
            </a:r>
            <a:r>
              <a:rPr lang="en-US" sz="2400" b="1" dirty="0"/>
              <a:t> </a:t>
            </a:r>
            <a:r>
              <a:rPr lang="en-US" sz="2400" b="1" dirty="0" err="1"/>
              <a:t>दोन्ही</a:t>
            </a:r>
            <a:r>
              <a:rPr lang="en-US" sz="2400" b="1" dirty="0"/>
              <a:t> </a:t>
            </a:r>
            <a:r>
              <a:rPr lang="en-US" sz="2400" b="1" dirty="0" err="1"/>
              <a:t>मधील</a:t>
            </a:r>
            <a:r>
              <a:rPr lang="en-US" sz="2400" b="1" dirty="0"/>
              <a:t> </a:t>
            </a:r>
            <a:r>
              <a:rPr lang="en-US" sz="2400" b="1" dirty="0" err="1"/>
              <a:t>दोष</a:t>
            </a:r>
            <a:r>
              <a:rPr lang="en-US" sz="2400" b="1" dirty="0"/>
              <a:t> </a:t>
            </a:r>
            <a:r>
              <a:rPr lang="en-US" sz="2400" b="1" dirty="0" err="1"/>
              <a:t>टाळून</a:t>
            </a:r>
            <a:r>
              <a:rPr lang="en-US" sz="2400" b="1" dirty="0"/>
              <a:t> </a:t>
            </a:r>
            <a:r>
              <a:rPr lang="en-US" sz="2400" b="1" dirty="0" err="1"/>
              <a:t>चांगल्या</a:t>
            </a:r>
            <a:r>
              <a:rPr lang="en-US" sz="2400" b="1" dirty="0"/>
              <a:t> </a:t>
            </a:r>
            <a:r>
              <a:rPr lang="en-US" sz="2400" b="1" dirty="0" err="1"/>
              <a:t>गुणांचा</a:t>
            </a:r>
            <a:r>
              <a:rPr lang="en-US" sz="2400" b="1" dirty="0"/>
              <a:t> </a:t>
            </a:r>
            <a:r>
              <a:rPr lang="en-US" sz="2400" b="1" dirty="0" err="1"/>
              <a:t>समन्वय</a:t>
            </a:r>
            <a:r>
              <a:rPr lang="en-US" sz="2400" b="1" dirty="0"/>
              <a:t> </a:t>
            </a:r>
            <a:r>
              <a:rPr lang="en-US" sz="2400" b="1" dirty="0" err="1"/>
              <a:t>साधण्याचा</a:t>
            </a:r>
            <a:r>
              <a:rPr lang="en-US" sz="2400" b="1" dirty="0"/>
              <a:t> </a:t>
            </a:r>
            <a:r>
              <a:rPr lang="en-US" sz="2400" b="1" dirty="0" err="1"/>
              <a:t>प्रयत्न</a:t>
            </a:r>
            <a:r>
              <a:rPr lang="en-US" sz="2400" b="1" dirty="0"/>
              <a:t> </a:t>
            </a:r>
            <a:r>
              <a:rPr lang="en-US" sz="2400" b="1" dirty="0" err="1"/>
              <a:t>करणाऱ्या</a:t>
            </a:r>
            <a:r>
              <a:rPr lang="en-US" sz="2400" b="1" dirty="0"/>
              <a:t> </a:t>
            </a:r>
            <a:r>
              <a:rPr lang="en-US" sz="2400" b="1" dirty="0" err="1"/>
              <a:t>अर्थव्यवस्थेला</a:t>
            </a:r>
            <a:r>
              <a:rPr lang="en-US" sz="2400" b="1" dirty="0"/>
              <a:t> </a:t>
            </a:r>
            <a:r>
              <a:rPr lang="en-US" sz="2400" b="1" dirty="0" err="1"/>
              <a:t>मिश्र</a:t>
            </a:r>
            <a:r>
              <a:rPr lang="en-US" sz="2400" b="1" dirty="0"/>
              <a:t> </a:t>
            </a:r>
            <a:r>
              <a:rPr lang="en-US" sz="2400" b="1" dirty="0" err="1"/>
              <a:t>अर्थव्यवस्था</a:t>
            </a:r>
            <a:r>
              <a:rPr lang="en-US" sz="2400" b="1" dirty="0"/>
              <a:t> </a:t>
            </a:r>
            <a:r>
              <a:rPr lang="en-US" sz="2400" b="1" dirty="0" err="1"/>
              <a:t>असे</a:t>
            </a:r>
            <a:r>
              <a:rPr lang="en-US" sz="2400" b="1" dirty="0"/>
              <a:t> </a:t>
            </a:r>
            <a:r>
              <a:rPr lang="en-US" sz="2400" b="1" dirty="0" err="1"/>
              <a:t>म्हणतात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93062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859340"/>
            <a:ext cx="89154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विकसित</a:t>
            </a:r>
            <a:r>
              <a:rPr lang="en-US" sz="3200" b="1" dirty="0">
                <a:solidFill>
                  <a:srgbClr val="FF0000"/>
                </a:solidFill>
              </a:rPr>
              <a:t> व </a:t>
            </a:r>
            <a:r>
              <a:rPr lang="en-US" sz="3200" b="1" dirty="0" err="1">
                <a:solidFill>
                  <a:srgbClr val="FF0000"/>
                </a:solidFill>
              </a:rPr>
              <a:t>विकसनशील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अर्थव्यवस्था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विकसित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अर्थव्यवस्था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/>
              <a:t>-</a:t>
            </a:r>
          </a:p>
          <a:p>
            <a:r>
              <a:rPr lang="en-US" dirty="0"/>
              <a:t>                                           </a:t>
            </a:r>
            <a:r>
              <a:rPr lang="en-US" dirty="0" err="1"/>
              <a:t>ज्या</a:t>
            </a:r>
            <a:r>
              <a:rPr lang="en-US" dirty="0"/>
              <a:t> </a:t>
            </a:r>
            <a:r>
              <a:rPr lang="en-US" dirty="0" err="1"/>
              <a:t>देशाचे</a:t>
            </a:r>
            <a:r>
              <a:rPr lang="en-US" dirty="0"/>
              <a:t> </a:t>
            </a:r>
            <a:r>
              <a:rPr lang="en-US" dirty="0" err="1"/>
              <a:t>राष्ट्रीय</a:t>
            </a:r>
            <a:r>
              <a:rPr lang="en-US" dirty="0"/>
              <a:t> </a:t>
            </a:r>
            <a:r>
              <a:rPr lang="en-US" dirty="0" err="1"/>
              <a:t>उत्पन्नाचे</a:t>
            </a:r>
            <a:r>
              <a:rPr lang="en-US" dirty="0"/>
              <a:t> </a:t>
            </a:r>
            <a:r>
              <a:rPr lang="en-US" dirty="0" err="1"/>
              <a:t>मोठे</a:t>
            </a:r>
            <a:r>
              <a:rPr lang="en-US" dirty="0"/>
              <a:t> </a:t>
            </a:r>
            <a:r>
              <a:rPr lang="en-US" dirty="0" err="1"/>
              <a:t>प्रमाण</a:t>
            </a:r>
            <a:r>
              <a:rPr lang="en-US" dirty="0"/>
              <a:t> </a:t>
            </a:r>
            <a:r>
              <a:rPr lang="en-US" dirty="0" err="1"/>
              <a:t>मोठ्या</a:t>
            </a:r>
            <a:r>
              <a:rPr lang="en-US" dirty="0"/>
              <a:t> </a:t>
            </a:r>
            <a:r>
              <a:rPr lang="en-US" dirty="0" err="1"/>
              <a:t>प्रमाणावर</a:t>
            </a:r>
            <a:r>
              <a:rPr lang="en-US" dirty="0"/>
              <a:t> </a:t>
            </a:r>
            <a:r>
              <a:rPr lang="en-US" dirty="0" err="1"/>
              <a:t>औद्योगीकरण</a:t>
            </a:r>
            <a:r>
              <a:rPr lang="en-US" dirty="0"/>
              <a:t> </a:t>
            </a:r>
            <a:r>
              <a:rPr lang="en-US" dirty="0" err="1"/>
              <a:t>शहरीकरण</a:t>
            </a:r>
            <a:r>
              <a:rPr lang="en-US" dirty="0"/>
              <a:t> </a:t>
            </a:r>
            <a:r>
              <a:rPr lang="en-US" dirty="0" err="1"/>
              <a:t>साक्षरतेचे</a:t>
            </a:r>
            <a:r>
              <a:rPr lang="en-US" dirty="0"/>
              <a:t> </a:t>
            </a:r>
            <a:r>
              <a:rPr lang="en-US" dirty="0" err="1"/>
              <a:t>जास्त</a:t>
            </a:r>
            <a:r>
              <a:rPr lang="en-US" dirty="0"/>
              <a:t> </a:t>
            </a:r>
            <a:r>
              <a:rPr lang="en-US" dirty="0" err="1"/>
              <a:t>प्रमाण</a:t>
            </a:r>
            <a:r>
              <a:rPr lang="en-US" dirty="0"/>
              <a:t> </a:t>
            </a:r>
            <a:r>
              <a:rPr lang="en-US" dirty="0" err="1"/>
              <a:t>घटता</a:t>
            </a:r>
            <a:r>
              <a:rPr lang="en-US" dirty="0"/>
              <a:t> </a:t>
            </a:r>
            <a:r>
              <a:rPr lang="en-US" dirty="0" err="1"/>
              <a:t>जन्मदर</a:t>
            </a:r>
            <a:r>
              <a:rPr lang="en-US" dirty="0"/>
              <a:t> व </a:t>
            </a:r>
            <a:r>
              <a:rPr lang="en-US" dirty="0" err="1"/>
              <a:t>मृत्युदर</a:t>
            </a:r>
            <a:r>
              <a:rPr lang="en-US" dirty="0"/>
              <a:t> </a:t>
            </a:r>
            <a:r>
              <a:rPr lang="en-US" dirty="0" err="1"/>
              <a:t>इत्यादी</a:t>
            </a:r>
            <a:r>
              <a:rPr lang="en-US" dirty="0"/>
              <a:t> </a:t>
            </a:r>
            <a:r>
              <a:rPr lang="en-US" dirty="0" err="1"/>
              <a:t>लक्षणे</a:t>
            </a:r>
            <a:r>
              <a:rPr lang="en-US" dirty="0"/>
              <a:t> </a:t>
            </a:r>
            <a:r>
              <a:rPr lang="en-US" dirty="0" err="1"/>
              <a:t>दिसून</a:t>
            </a:r>
            <a:r>
              <a:rPr lang="en-US" dirty="0"/>
              <a:t> </a:t>
            </a:r>
            <a:r>
              <a:rPr lang="en-US" dirty="0" err="1"/>
              <a:t>येतात</a:t>
            </a:r>
            <a:endParaRPr lang="en-US" dirty="0"/>
          </a:p>
          <a:p>
            <a:r>
              <a:rPr lang="en-US" dirty="0"/>
              <a:t>                   </a:t>
            </a:r>
            <a:r>
              <a:rPr lang="en-US" dirty="0" err="1"/>
              <a:t>विकसनशील</a:t>
            </a:r>
            <a:r>
              <a:rPr lang="en-US" dirty="0"/>
              <a:t> </a:t>
            </a:r>
            <a:r>
              <a:rPr lang="en-US" dirty="0" err="1"/>
              <a:t>अर्थव्यवस्था</a:t>
            </a:r>
            <a:r>
              <a:rPr lang="en-US" dirty="0"/>
              <a:t> </a:t>
            </a:r>
            <a:r>
              <a:rPr lang="en-US" dirty="0" err="1"/>
              <a:t>वरील</a:t>
            </a:r>
            <a:r>
              <a:rPr lang="en-US" dirty="0"/>
              <a:t> </a:t>
            </a:r>
            <a:r>
              <a:rPr lang="en-US" dirty="0" err="1"/>
              <a:t>लक्षणे</a:t>
            </a:r>
            <a:r>
              <a:rPr lang="en-US" dirty="0"/>
              <a:t> </a:t>
            </a:r>
            <a:r>
              <a:rPr lang="en-US" dirty="0" err="1"/>
              <a:t>कमी</a:t>
            </a:r>
            <a:r>
              <a:rPr lang="en-US" dirty="0"/>
              <a:t> </a:t>
            </a:r>
            <a:r>
              <a:rPr lang="en-US" dirty="0" err="1"/>
              <a:t>प्रमाणात</a:t>
            </a:r>
            <a:r>
              <a:rPr lang="en-US" dirty="0"/>
              <a:t> </a:t>
            </a:r>
            <a:r>
              <a:rPr lang="en-US" dirty="0" err="1"/>
              <a:t>दिसून</a:t>
            </a:r>
            <a:r>
              <a:rPr lang="en-US" dirty="0"/>
              <a:t> </a:t>
            </a:r>
            <a:r>
              <a:rPr lang="en-US" dirty="0" err="1"/>
              <a:t>येतात</a:t>
            </a:r>
            <a:r>
              <a:rPr lang="en-US" dirty="0"/>
              <a:t> </a:t>
            </a:r>
            <a:r>
              <a:rPr lang="en-US" dirty="0" err="1"/>
              <a:t>मात्र</a:t>
            </a:r>
            <a:r>
              <a:rPr lang="en-US" dirty="0"/>
              <a:t> </a:t>
            </a:r>
            <a:r>
              <a:rPr lang="en-US" dirty="0" err="1"/>
              <a:t>ही</a:t>
            </a:r>
            <a:r>
              <a:rPr lang="en-US" dirty="0"/>
              <a:t> </a:t>
            </a:r>
            <a:r>
              <a:rPr lang="en-US" dirty="0" err="1"/>
              <a:t>रास्ते</a:t>
            </a:r>
            <a:r>
              <a:rPr lang="en-US" dirty="0"/>
              <a:t> </a:t>
            </a:r>
            <a:r>
              <a:rPr lang="en-US" dirty="0" err="1"/>
              <a:t>आपल्या</a:t>
            </a:r>
            <a:r>
              <a:rPr lang="en-US" dirty="0"/>
              <a:t> </a:t>
            </a:r>
            <a:r>
              <a:rPr lang="en-US" dirty="0" err="1"/>
              <a:t>समस्या</a:t>
            </a:r>
            <a:r>
              <a:rPr lang="en-US" dirty="0"/>
              <a:t> </a:t>
            </a:r>
            <a:r>
              <a:rPr lang="en-US" dirty="0" err="1"/>
              <a:t>दूर</a:t>
            </a:r>
            <a:r>
              <a:rPr lang="en-US" dirty="0"/>
              <a:t> </a:t>
            </a:r>
            <a:r>
              <a:rPr lang="en-US" dirty="0" err="1"/>
              <a:t>करण्यासाठी</a:t>
            </a:r>
            <a:r>
              <a:rPr lang="en-US" dirty="0"/>
              <a:t> </a:t>
            </a:r>
            <a:r>
              <a:rPr lang="en-US" dirty="0" err="1"/>
              <a:t>सतत</a:t>
            </a:r>
            <a:r>
              <a:rPr lang="en-US" dirty="0"/>
              <a:t> </a:t>
            </a:r>
            <a:r>
              <a:rPr lang="en-US" dirty="0" err="1"/>
              <a:t>प्रयत्नशील</a:t>
            </a:r>
            <a:r>
              <a:rPr lang="en-US" dirty="0"/>
              <a:t> </a:t>
            </a:r>
            <a:r>
              <a:rPr lang="en-US" dirty="0" err="1"/>
              <a:t>असतात</a:t>
            </a:r>
            <a:r>
              <a:rPr lang="en-US" dirty="0"/>
              <a:t> </a:t>
            </a:r>
            <a:r>
              <a:rPr lang="en-US" dirty="0" err="1"/>
              <a:t>म्हणून</a:t>
            </a:r>
            <a:r>
              <a:rPr lang="en-US" dirty="0"/>
              <a:t> </a:t>
            </a:r>
            <a:r>
              <a:rPr lang="en-US" dirty="0" err="1"/>
              <a:t>त्यांना</a:t>
            </a:r>
            <a:r>
              <a:rPr lang="en-US" dirty="0"/>
              <a:t> </a:t>
            </a:r>
            <a:r>
              <a:rPr lang="en-US" dirty="0" err="1"/>
              <a:t>अविकसित</a:t>
            </a:r>
            <a:r>
              <a:rPr lang="en-US" dirty="0"/>
              <a:t> </a:t>
            </a:r>
            <a:r>
              <a:rPr lang="en-US" dirty="0" err="1"/>
              <a:t>किंवा</a:t>
            </a:r>
            <a:r>
              <a:rPr lang="en-US" dirty="0"/>
              <a:t> </a:t>
            </a:r>
            <a:r>
              <a:rPr lang="en-US" dirty="0" err="1"/>
              <a:t>अल्पविकसित</a:t>
            </a:r>
            <a:r>
              <a:rPr lang="en-US" dirty="0"/>
              <a:t> </a:t>
            </a:r>
            <a:r>
              <a:rPr lang="en-US" dirty="0" err="1"/>
              <a:t>किंवा</a:t>
            </a:r>
            <a:r>
              <a:rPr lang="en-US" dirty="0"/>
              <a:t> </a:t>
            </a:r>
            <a:r>
              <a:rPr lang="en-US" dirty="0" err="1"/>
              <a:t>विकास</a:t>
            </a:r>
            <a:r>
              <a:rPr lang="en-US" dirty="0"/>
              <a:t> </a:t>
            </a:r>
            <a:r>
              <a:rPr lang="en-US" dirty="0" err="1"/>
              <a:t>विकसनशील</a:t>
            </a:r>
            <a:r>
              <a:rPr lang="en-US" dirty="0"/>
              <a:t> </a:t>
            </a:r>
            <a:r>
              <a:rPr lang="en-US" dirty="0" err="1"/>
              <a:t>असेही</a:t>
            </a:r>
            <a:r>
              <a:rPr lang="en-US" dirty="0"/>
              <a:t> </a:t>
            </a:r>
            <a:r>
              <a:rPr lang="en-US" dirty="0" err="1"/>
              <a:t>म्हणतात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110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093856"/>
            <a:ext cx="8534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                   </a:t>
            </a:r>
            <a:r>
              <a:rPr lang="en-US" sz="3200" b="1" dirty="0" err="1">
                <a:solidFill>
                  <a:srgbClr val="FF0000"/>
                </a:solidFill>
              </a:rPr>
              <a:t>अर्थव्यवस्थे</a:t>
            </a:r>
            <a:r>
              <a:rPr lang="mr-IN" sz="3200" b="1" dirty="0">
                <a:solidFill>
                  <a:srgbClr val="FF0000"/>
                </a:solidFill>
              </a:rPr>
              <a:t>च्या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क्षेत्र</a:t>
            </a:r>
            <a:r>
              <a:rPr lang="mr-IN" sz="3200" b="1" dirty="0">
                <a:solidFill>
                  <a:srgbClr val="FF0000"/>
                </a:solidFill>
              </a:rPr>
              <a:t>ाचे वर्गीकरण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/>
          </a:p>
          <a:p>
            <a:r>
              <a:rPr lang="en-US" sz="2800" b="1" dirty="0" err="1"/>
              <a:t>व्यवसायानुसार</a:t>
            </a:r>
            <a:r>
              <a:rPr lang="en-US" sz="2800" b="1" dirty="0"/>
              <a:t> –</a:t>
            </a:r>
          </a:p>
          <a:p>
            <a:pPr marL="342900" indent="-342900">
              <a:buAutoNum type="arabicParenR"/>
            </a:pPr>
            <a:r>
              <a:rPr lang="en-US" dirty="0" err="1"/>
              <a:t>प्राथमिक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दुतीय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तृतीय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चतुर्थक</a:t>
            </a:r>
            <a:r>
              <a:rPr lang="en-US" dirty="0"/>
              <a:t> </a:t>
            </a:r>
            <a:r>
              <a:rPr lang="en-US" dirty="0" err="1"/>
              <a:t>शेत्र</a:t>
            </a:r>
            <a:r>
              <a:rPr lang="en-US" dirty="0"/>
              <a:t> </a:t>
            </a:r>
          </a:p>
          <a:p>
            <a:pPr marL="342900" indent="-342900">
              <a:buAutoNum type="arabicParenR"/>
            </a:pPr>
            <a:r>
              <a:rPr lang="en-US" dirty="0" err="1"/>
              <a:t>पंचम</a:t>
            </a:r>
            <a:r>
              <a:rPr lang="en-US" dirty="0"/>
              <a:t> </a:t>
            </a:r>
            <a:r>
              <a:rPr lang="en-US" dirty="0" err="1"/>
              <a:t>शेत्र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57600" y="1828800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3200" b="1" dirty="0"/>
          </a:p>
          <a:p>
            <a:r>
              <a:rPr lang="en-US" sz="2800" b="1" dirty="0" err="1"/>
              <a:t>मालकी</a:t>
            </a:r>
            <a:r>
              <a:rPr lang="en-US" sz="2800" b="1" dirty="0"/>
              <a:t> </a:t>
            </a:r>
            <a:r>
              <a:rPr lang="en-US" sz="2800" b="1" dirty="0" err="1"/>
              <a:t>नुसार</a:t>
            </a:r>
            <a:r>
              <a:rPr lang="en-US" sz="2800" b="1" dirty="0"/>
              <a:t> </a:t>
            </a:r>
            <a:r>
              <a:rPr lang="en-US" sz="3200" b="1" dirty="0"/>
              <a:t>–</a:t>
            </a:r>
          </a:p>
          <a:p>
            <a:r>
              <a:rPr lang="en-US" dirty="0"/>
              <a:t>1)</a:t>
            </a:r>
            <a:r>
              <a:rPr lang="en-US" dirty="0" err="1"/>
              <a:t>सार्वजनिक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r>
              <a:rPr lang="en-US" dirty="0"/>
              <a:t>2)</a:t>
            </a:r>
            <a:r>
              <a:rPr lang="en-US" dirty="0" err="1"/>
              <a:t>खाजगी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r>
              <a:rPr lang="en-US" dirty="0"/>
              <a:t>3)</a:t>
            </a:r>
            <a:r>
              <a:rPr lang="en-US" dirty="0" err="1"/>
              <a:t>संयुक्त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r>
              <a:rPr lang="en-US" dirty="0"/>
              <a:t> </a:t>
            </a:r>
          </a:p>
          <a:p>
            <a:r>
              <a:rPr lang="en-US" dirty="0"/>
              <a:t>4)</a:t>
            </a:r>
            <a:r>
              <a:rPr lang="en-US" dirty="0" err="1"/>
              <a:t>सहकार</a:t>
            </a:r>
            <a:r>
              <a:rPr lang="en-US" dirty="0"/>
              <a:t> </a:t>
            </a:r>
            <a:r>
              <a:rPr lang="en-US" dirty="0" err="1"/>
              <a:t>क्षेत्र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79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143000"/>
            <a:ext cx="83058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       </a:t>
            </a:r>
            <a:r>
              <a:rPr lang="en-US" sz="6000" b="1" dirty="0" err="1">
                <a:solidFill>
                  <a:srgbClr val="FF0000"/>
                </a:solidFill>
              </a:rPr>
              <a:t>प्राथमिक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क्षेत्र</a:t>
            </a:r>
            <a:endParaRPr lang="en-US" sz="6000" b="1" dirty="0">
              <a:solidFill>
                <a:srgbClr val="FF0000"/>
              </a:solidFill>
            </a:endParaRPr>
          </a:p>
          <a:p>
            <a:r>
              <a:rPr lang="en-US" dirty="0"/>
              <a:t> </a:t>
            </a:r>
            <a:r>
              <a:rPr lang="en-US" sz="3200" dirty="0" err="1"/>
              <a:t>या</a:t>
            </a:r>
            <a:r>
              <a:rPr lang="en-US" sz="3200" dirty="0"/>
              <a:t> </a:t>
            </a:r>
            <a:r>
              <a:rPr lang="en-US" sz="3200" dirty="0" err="1"/>
              <a:t>क्षेत्रात</a:t>
            </a:r>
            <a:r>
              <a:rPr lang="en-US" sz="3200" dirty="0"/>
              <a:t> </a:t>
            </a:r>
            <a:r>
              <a:rPr lang="en-US" sz="3200" dirty="0" err="1"/>
              <a:t>नैसर्गिक</a:t>
            </a:r>
            <a:r>
              <a:rPr lang="en-US" sz="3200" dirty="0"/>
              <a:t> </a:t>
            </a:r>
            <a:r>
              <a:rPr lang="en-US" sz="3200" dirty="0" err="1"/>
              <a:t>साधन</a:t>
            </a:r>
            <a:r>
              <a:rPr lang="en-US" sz="3200" dirty="0"/>
              <a:t> </a:t>
            </a:r>
            <a:r>
              <a:rPr lang="en-US" sz="3200" dirty="0" err="1"/>
              <a:t>सामग्री</a:t>
            </a:r>
            <a:r>
              <a:rPr lang="en-US" sz="3200" dirty="0"/>
              <a:t> </a:t>
            </a:r>
            <a:r>
              <a:rPr lang="en-US" sz="3200" dirty="0" err="1"/>
              <a:t>संबंधित</a:t>
            </a:r>
            <a:r>
              <a:rPr lang="en-US" sz="3200" dirty="0"/>
              <a:t> </a:t>
            </a:r>
            <a:r>
              <a:rPr lang="en-US" sz="3200" dirty="0" err="1"/>
              <a:t>शेती</a:t>
            </a:r>
            <a:r>
              <a:rPr lang="en-US" sz="3200" dirty="0"/>
              <a:t> </a:t>
            </a:r>
            <a:r>
              <a:rPr lang="en-US" sz="3200" dirty="0" err="1"/>
              <a:t>जंगल</a:t>
            </a:r>
            <a:r>
              <a:rPr lang="en-US" sz="3200" dirty="0"/>
              <a:t> </a:t>
            </a:r>
            <a:r>
              <a:rPr lang="en-US" sz="3200" dirty="0" err="1"/>
              <a:t>संपत्ती</a:t>
            </a:r>
            <a:r>
              <a:rPr lang="en-US" sz="3200" dirty="0"/>
              <a:t> </a:t>
            </a:r>
            <a:r>
              <a:rPr lang="en-US" sz="3200" dirty="0" err="1"/>
              <a:t>मत्स्यव्यवसाय</a:t>
            </a:r>
            <a:r>
              <a:rPr lang="en-US" sz="3200" dirty="0"/>
              <a:t> </a:t>
            </a:r>
            <a:r>
              <a:rPr lang="en-US" sz="3200" dirty="0" err="1"/>
              <a:t>खा</a:t>
            </a:r>
            <a:r>
              <a:rPr lang="mr-IN" sz="3200" dirty="0"/>
              <a:t>णी</a:t>
            </a:r>
            <a:r>
              <a:rPr lang="en-US" sz="3200" dirty="0"/>
              <a:t> </a:t>
            </a:r>
            <a:r>
              <a:rPr lang="en-US" sz="3200" dirty="0" err="1"/>
              <a:t>आणि</a:t>
            </a:r>
            <a:r>
              <a:rPr lang="en-US" sz="3200" dirty="0"/>
              <a:t> </a:t>
            </a:r>
            <a:r>
              <a:rPr lang="en-US" sz="3200" dirty="0" err="1"/>
              <a:t>खनिज</a:t>
            </a:r>
            <a:r>
              <a:rPr lang="en-US" sz="3200" dirty="0"/>
              <a:t> </a:t>
            </a:r>
            <a:r>
              <a:rPr lang="en-US" sz="3200" dirty="0" err="1"/>
              <a:t>उत्पादने</a:t>
            </a:r>
            <a:r>
              <a:rPr lang="en-US" sz="3200" dirty="0"/>
              <a:t> </a:t>
            </a:r>
            <a:r>
              <a:rPr lang="en-US" sz="3200" dirty="0" err="1"/>
              <a:t>यांचा</a:t>
            </a:r>
            <a:r>
              <a:rPr lang="en-US" sz="3200" dirty="0"/>
              <a:t> </a:t>
            </a:r>
            <a:r>
              <a:rPr lang="en-US" sz="3200" dirty="0" err="1"/>
              <a:t>समावेश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0601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701</Words>
  <Application>Microsoft Office PowerPoint</Application>
  <PresentationFormat>On-screen Show (4:3)</PresentationFormat>
  <Paragraphs>83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NSS</dc:creator>
  <cp:lastModifiedBy>Pravara Physics</cp:lastModifiedBy>
  <cp:revision>44</cp:revision>
  <dcterms:created xsi:type="dcterms:W3CDTF">2021-01-25T18:58:57Z</dcterms:created>
  <dcterms:modified xsi:type="dcterms:W3CDTF">2023-08-21T15:28:51Z</dcterms:modified>
</cp:coreProperties>
</file>