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a:srgbClr val="B70979"/>
    <a:srgbClr val="287688"/>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a:ln/>
          <a:scene3d>
            <a:camera prst="isometricTopUp"/>
            <a:lightRig rig="threePt" dir="t"/>
          </a:scene3d>
        </p:spPr>
        <p:style>
          <a:lnRef idx="1">
            <a:schemeClr val="accent5"/>
          </a:lnRef>
          <a:fillRef idx="2">
            <a:schemeClr val="accent5"/>
          </a:fillRef>
          <a:effectRef idx="1">
            <a:schemeClr val="accent5"/>
          </a:effectRef>
          <a:fontRef idx="minor">
            <a:schemeClr val="dk1"/>
          </a:fontRef>
        </p:style>
        <p:txBody>
          <a:bodyPr>
            <a:normAutofit/>
          </a:bodyPr>
          <a:lstStyle/>
          <a:p>
            <a:r>
              <a:rPr lang="mr-IN" sz="9600" dirty="0" smtClean="0">
                <a:solidFill>
                  <a:srgbClr val="00B050"/>
                </a:solidFill>
              </a:rPr>
              <a:t>सुस्वागतम</a:t>
            </a:r>
            <a:endParaRPr lang="en-US" sz="9600" dirty="0">
              <a:solidFill>
                <a:srgbClr val="00B050"/>
              </a:solidFill>
            </a:endParaRPr>
          </a:p>
        </p:txBody>
      </p:sp>
    </p:spTree>
    <p:extLst>
      <p:ext uri="{BB962C8B-B14F-4D97-AF65-F5344CB8AC3E}">
        <p14:creationId xmlns:p14="http://schemas.microsoft.com/office/powerpoint/2010/main" val="3822796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r>
              <a:rPr lang="mr-IN" sz="2400" b="1" dirty="0">
                <a:solidFill>
                  <a:srgbClr val="FF0000"/>
                </a:solidFill>
                <a:latin typeface="Aparajita" pitchFamily="18" charset="0"/>
                <a:cs typeface="Aparajita" pitchFamily="18" charset="0"/>
              </a:rPr>
              <a:t>महाविद्यालय का नाम-  </a:t>
            </a:r>
            <a:r>
              <a:rPr lang="mr-IN" sz="2400" b="1" dirty="0">
                <a:solidFill>
                  <a:srgbClr val="C00000"/>
                </a:solidFill>
                <a:latin typeface="Aparajita" pitchFamily="18" charset="0"/>
                <a:cs typeface="Aparajita" pitchFamily="18" charset="0"/>
              </a:rPr>
              <a:t>कला,विज्ञान एवं वाणिज्य महाविद्यालय, अळकुटी</a:t>
            </a:r>
            <a:r>
              <a:rPr lang="mr-IN" sz="2400" b="1" dirty="0">
                <a:solidFill>
                  <a:srgbClr val="C00000"/>
                </a:solidFill>
                <a:latin typeface="Century Gothic"/>
              </a:rPr>
              <a:t/>
            </a:r>
            <a:br>
              <a:rPr lang="mr-IN" sz="2400" b="1" dirty="0">
                <a:solidFill>
                  <a:srgbClr val="C00000"/>
                </a:solidFill>
                <a:latin typeface="Century Gothic"/>
              </a:rPr>
            </a:br>
            <a:r>
              <a:rPr lang="mr-IN" sz="2400" b="1" dirty="0">
                <a:solidFill>
                  <a:srgbClr val="C00000"/>
                </a:solidFill>
                <a:latin typeface="Century Gothic"/>
              </a:rPr>
              <a:t/>
            </a:r>
            <a:br>
              <a:rPr lang="mr-IN" sz="2400" b="1" dirty="0">
                <a:solidFill>
                  <a:srgbClr val="C00000"/>
                </a:solidFill>
                <a:latin typeface="Century Gothic"/>
              </a:rPr>
            </a:br>
            <a:r>
              <a:rPr lang="mr-IN" sz="2400" b="1" dirty="0">
                <a:solidFill>
                  <a:srgbClr val="1F497D"/>
                </a:solidFill>
                <a:latin typeface="Aparajita" pitchFamily="18" charset="0"/>
                <a:cs typeface="Aparajita" pitchFamily="18" charset="0"/>
              </a:rPr>
              <a:t>अध्यापक का नाम-  </a:t>
            </a:r>
            <a:r>
              <a:rPr lang="mr-IN" sz="2400" b="1" dirty="0">
                <a:solidFill>
                  <a:srgbClr val="92D050"/>
                </a:solidFill>
                <a:latin typeface="Aparajita" pitchFamily="18" charset="0"/>
                <a:cs typeface="Aparajita" pitchFamily="18" charset="0"/>
              </a:rPr>
              <a:t>पारखे शरद शंकर </a:t>
            </a:r>
            <a:r>
              <a:rPr lang="mr-IN" sz="2400" b="1" dirty="0">
                <a:solidFill>
                  <a:srgbClr val="C00000"/>
                </a:solidFill>
                <a:latin typeface="Aparajita" pitchFamily="18" charset="0"/>
                <a:cs typeface="Aparajita" pitchFamily="18" charset="0"/>
              </a:rPr>
              <a:t/>
            </a:r>
            <a:br>
              <a:rPr lang="mr-IN" sz="2400" b="1" dirty="0">
                <a:solidFill>
                  <a:srgbClr val="C00000"/>
                </a:solidFill>
                <a:latin typeface="Aparajita" pitchFamily="18" charset="0"/>
                <a:cs typeface="Aparajita" pitchFamily="18" charset="0"/>
              </a:rPr>
            </a:br>
            <a:r>
              <a:rPr lang="mr-IN" sz="2400" b="1" dirty="0">
                <a:solidFill>
                  <a:prstClr val="black"/>
                </a:solidFill>
                <a:latin typeface="Century Gothic"/>
              </a:rPr>
              <a:t/>
            </a:r>
            <a:br>
              <a:rPr lang="mr-IN" sz="2400" b="1" dirty="0">
                <a:solidFill>
                  <a:prstClr val="black"/>
                </a:solidFill>
                <a:latin typeface="Century Gothic"/>
              </a:rPr>
            </a:br>
            <a:r>
              <a:rPr lang="mr-IN" sz="2400" b="1" dirty="0">
                <a:solidFill>
                  <a:srgbClr val="1F497D"/>
                </a:solidFill>
                <a:latin typeface="Aparajita" pitchFamily="18" charset="0"/>
                <a:cs typeface="Aparajita" pitchFamily="18" charset="0"/>
              </a:rPr>
              <a:t>कक्षा</a:t>
            </a:r>
            <a:r>
              <a:rPr lang="mr-IN" sz="2400" b="1" dirty="0">
                <a:solidFill>
                  <a:srgbClr val="C00000"/>
                </a:solidFill>
                <a:latin typeface="Aparajita" pitchFamily="18" charset="0"/>
                <a:cs typeface="Aparajita" pitchFamily="18" charset="0"/>
              </a:rPr>
              <a:t> – </a:t>
            </a:r>
            <a:r>
              <a:rPr lang="mr-IN" sz="2400" b="1" dirty="0">
                <a:solidFill>
                  <a:srgbClr val="E010B8"/>
                </a:solidFill>
                <a:latin typeface="Aparajita" pitchFamily="18" charset="0"/>
                <a:cs typeface="Aparajita" pitchFamily="18" charset="0"/>
              </a:rPr>
              <a:t>टी</a:t>
            </a:r>
            <a:r>
              <a:rPr lang="mr-IN" sz="2400" b="1" dirty="0" smtClean="0">
                <a:solidFill>
                  <a:srgbClr val="E010B8"/>
                </a:solidFill>
                <a:latin typeface="Aparajita" pitchFamily="18" charset="0"/>
                <a:cs typeface="Aparajita" pitchFamily="18" charset="0"/>
              </a:rPr>
              <a:t>.वाय.बी.ए </a:t>
            </a:r>
            <a:r>
              <a:rPr lang="mr-IN" sz="2400" b="1" dirty="0">
                <a:solidFill>
                  <a:srgbClr val="E010B8"/>
                </a:solidFill>
                <a:latin typeface="Aparajita" pitchFamily="18" charset="0"/>
                <a:cs typeface="Aparajita" pitchFamily="18" charset="0"/>
              </a:rPr>
              <a:t>हिंदी विशेष </a:t>
            </a:r>
            <a:r>
              <a:rPr lang="mr-IN" sz="2400" b="1" dirty="0" smtClean="0">
                <a:solidFill>
                  <a:srgbClr val="E010B8"/>
                </a:solidFill>
                <a:latin typeface="Aparajita" pitchFamily="18" charset="0"/>
                <a:cs typeface="Aparajita" pitchFamily="18" charset="0"/>
              </a:rPr>
              <a:t>-३</a:t>
            </a:r>
            <a:r>
              <a:rPr lang="mr-IN" sz="2400" b="1" dirty="0">
                <a:solidFill>
                  <a:srgbClr val="E010B8"/>
                </a:solidFill>
                <a:latin typeface="Aparajita" pitchFamily="18" charset="0"/>
                <a:cs typeface="Aparajita" pitchFamily="18" charset="0"/>
              </a:rPr>
              <a:t/>
            </a:r>
            <a:br>
              <a:rPr lang="mr-IN" sz="2400" b="1" dirty="0">
                <a:solidFill>
                  <a:srgbClr val="E010B8"/>
                </a:solidFill>
                <a:latin typeface="Aparajita" pitchFamily="18" charset="0"/>
                <a:cs typeface="Aparajita" pitchFamily="18" charset="0"/>
              </a:rPr>
            </a:br>
            <a:r>
              <a:rPr lang="mr-IN" sz="2400" b="1" dirty="0">
                <a:solidFill>
                  <a:prstClr val="black"/>
                </a:solidFill>
                <a:latin typeface="Aparajita" pitchFamily="18" charset="0"/>
                <a:cs typeface="Aparajita" pitchFamily="18" charset="0"/>
              </a:rPr>
              <a:t/>
            </a:r>
            <a:br>
              <a:rPr lang="mr-IN" sz="2400" b="1" dirty="0">
                <a:solidFill>
                  <a:prstClr val="black"/>
                </a:solidFill>
                <a:latin typeface="Aparajita" pitchFamily="18" charset="0"/>
                <a:cs typeface="Aparajita" pitchFamily="18" charset="0"/>
              </a:rPr>
            </a:br>
            <a:r>
              <a:rPr lang="mr-IN" sz="2400" b="1" dirty="0">
                <a:solidFill>
                  <a:srgbClr val="1F497D"/>
                </a:solidFill>
                <a:latin typeface="Aparajita" pitchFamily="18" charset="0"/>
                <a:cs typeface="Aparajita" pitchFamily="18" charset="0"/>
              </a:rPr>
              <a:t>शैक्षणिक पात्रता </a:t>
            </a:r>
            <a:r>
              <a:rPr lang="mr-IN" sz="2400" b="1" dirty="0">
                <a:solidFill>
                  <a:srgbClr val="C00000"/>
                </a:solidFill>
                <a:latin typeface="Aparajita" pitchFamily="18" charset="0"/>
                <a:cs typeface="Aparajita" pitchFamily="18" charset="0"/>
              </a:rPr>
              <a:t>– </a:t>
            </a:r>
            <a:r>
              <a:rPr lang="mr-IN" sz="2400" b="1" dirty="0">
                <a:solidFill>
                  <a:srgbClr val="165A06"/>
                </a:solidFill>
                <a:latin typeface="Aparajita" pitchFamily="18" charset="0"/>
                <a:cs typeface="Aparajita" pitchFamily="18" charset="0"/>
              </a:rPr>
              <a:t>एम.ए.बी.एड,एम.फील,पी.एच.डी</a:t>
            </a:r>
            <a:r>
              <a:rPr lang="mr-IN" sz="2400" b="1" dirty="0">
                <a:solidFill>
                  <a:srgbClr val="002060"/>
                </a:solidFill>
                <a:latin typeface="Aparajita" pitchFamily="18" charset="0"/>
                <a:cs typeface="Aparajita" pitchFamily="18" charset="0"/>
              </a:rPr>
              <a:t/>
            </a:r>
            <a:br>
              <a:rPr lang="mr-IN" sz="2400" b="1" dirty="0">
                <a:solidFill>
                  <a:srgbClr val="002060"/>
                </a:solidFill>
                <a:latin typeface="Aparajita" pitchFamily="18" charset="0"/>
                <a:cs typeface="Aparajita" pitchFamily="18" charset="0"/>
              </a:rPr>
            </a:br>
            <a:r>
              <a:rPr lang="mr-IN" sz="2400" b="1" dirty="0">
                <a:solidFill>
                  <a:srgbClr val="C00000"/>
                </a:solidFill>
                <a:latin typeface="Aparajita" pitchFamily="18" charset="0"/>
                <a:cs typeface="Aparajita" pitchFamily="18" charset="0"/>
              </a:rPr>
              <a:t/>
            </a:r>
            <a:br>
              <a:rPr lang="mr-IN" sz="2400" b="1" dirty="0">
                <a:solidFill>
                  <a:srgbClr val="C00000"/>
                </a:solidFill>
                <a:latin typeface="Aparajita" pitchFamily="18" charset="0"/>
                <a:cs typeface="Aparajita" pitchFamily="18" charset="0"/>
              </a:rPr>
            </a:br>
            <a:r>
              <a:rPr lang="mr-IN" sz="2400" b="1" dirty="0">
                <a:solidFill>
                  <a:srgbClr val="1F497D"/>
                </a:solidFill>
                <a:latin typeface="Aparajita" pitchFamily="18" charset="0"/>
                <a:cs typeface="Aparajita" pitchFamily="18" charset="0"/>
              </a:rPr>
              <a:t>विषय</a:t>
            </a:r>
            <a:r>
              <a:rPr lang="mr-IN" sz="2400" b="1" dirty="0">
                <a:solidFill>
                  <a:srgbClr val="C00000"/>
                </a:solidFill>
                <a:latin typeface="Aparajita" pitchFamily="18" charset="0"/>
                <a:cs typeface="Aparajita" pitchFamily="18" charset="0"/>
              </a:rPr>
              <a:t> –  </a:t>
            </a:r>
            <a:r>
              <a:rPr lang="mr-IN" sz="2400" b="1" dirty="0" smtClean="0">
                <a:solidFill>
                  <a:srgbClr val="C00000"/>
                </a:solidFill>
                <a:latin typeface="Aparajita" pitchFamily="18" charset="0"/>
                <a:cs typeface="Aparajita" pitchFamily="18" charset="0"/>
              </a:rPr>
              <a:t>आदिकाल की प्रवृत्तिया</a:t>
            </a:r>
            <a:r>
              <a:rPr lang="mr-IN" sz="2400" b="1" dirty="0">
                <a:solidFill>
                  <a:srgbClr val="00B0F0"/>
                </a:solidFill>
                <a:latin typeface="Aparajita" pitchFamily="18" charset="0"/>
                <a:cs typeface="Aparajita" pitchFamily="18" charset="0"/>
              </a:rPr>
              <a:t/>
            </a:r>
            <a:br>
              <a:rPr lang="mr-IN" sz="2400" b="1" dirty="0">
                <a:solidFill>
                  <a:srgbClr val="00B0F0"/>
                </a:solidFill>
                <a:latin typeface="Aparajita" pitchFamily="18" charset="0"/>
                <a:cs typeface="Aparajita" pitchFamily="18" charset="0"/>
              </a:rPr>
            </a:br>
            <a:endParaRPr lang="en-US" dirty="0"/>
          </a:p>
        </p:txBody>
      </p:sp>
    </p:spTree>
    <p:extLst>
      <p:ext uri="{BB962C8B-B14F-4D97-AF65-F5344CB8AC3E}">
        <p14:creationId xmlns:p14="http://schemas.microsoft.com/office/powerpoint/2010/main" val="345839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Autofit/>
          </a:bodyPr>
          <a:lstStyle/>
          <a:p>
            <a:r>
              <a:rPr lang="mr-IN" sz="9600" b="1" dirty="0">
                <a:solidFill>
                  <a:srgbClr val="00B050"/>
                </a:solidFill>
                <a:latin typeface="Aparajita" pitchFamily="18" charset="0"/>
                <a:cs typeface="Aparajita" pitchFamily="18" charset="0"/>
              </a:rPr>
              <a:t>आदिकाल</a:t>
            </a:r>
            <a:r>
              <a:rPr lang="mr-IN" sz="9600" b="1" dirty="0">
                <a:solidFill>
                  <a:srgbClr val="C00000"/>
                </a:solidFill>
                <a:latin typeface="Aparajita" pitchFamily="18" charset="0"/>
                <a:cs typeface="Aparajita" pitchFamily="18" charset="0"/>
              </a:rPr>
              <a:t> </a:t>
            </a:r>
            <a:r>
              <a:rPr lang="mr-IN" sz="9600" b="1" dirty="0" smtClean="0">
                <a:solidFill>
                  <a:srgbClr val="C00000"/>
                </a:solidFill>
                <a:latin typeface="Aparajita" pitchFamily="18" charset="0"/>
                <a:cs typeface="Aparajita" pitchFamily="18" charset="0"/>
              </a:rPr>
              <a:t/>
            </a:r>
            <a:br>
              <a:rPr lang="mr-IN" sz="9600" b="1" dirty="0" smtClean="0">
                <a:solidFill>
                  <a:srgbClr val="C00000"/>
                </a:solidFill>
                <a:latin typeface="Aparajita" pitchFamily="18" charset="0"/>
                <a:cs typeface="Aparajita" pitchFamily="18" charset="0"/>
              </a:rPr>
            </a:br>
            <a:r>
              <a:rPr lang="mr-IN" sz="9600" b="1" dirty="0" smtClean="0">
                <a:solidFill>
                  <a:srgbClr val="C00000"/>
                </a:solidFill>
                <a:latin typeface="Aparajita" pitchFamily="18" charset="0"/>
                <a:cs typeface="Aparajita" pitchFamily="18" charset="0"/>
              </a:rPr>
              <a:t>की</a:t>
            </a:r>
            <a:br>
              <a:rPr lang="mr-IN" sz="9600" b="1" dirty="0" smtClean="0">
                <a:solidFill>
                  <a:srgbClr val="C00000"/>
                </a:solidFill>
                <a:latin typeface="Aparajita" pitchFamily="18" charset="0"/>
                <a:cs typeface="Aparajita" pitchFamily="18" charset="0"/>
              </a:rPr>
            </a:br>
            <a:r>
              <a:rPr lang="mr-IN" sz="9600" b="1" dirty="0" smtClean="0">
                <a:solidFill>
                  <a:srgbClr val="C00000"/>
                </a:solidFill>
                <a:latin typeface="Aparajita" pitchFamily="18" charset="0"/>
                <a:cs typeface="Aparajita" pitchFamily="18" charset="0"/>
              </a:rPr>
              <a:t> </a:t>
            </a:r>
            <a:r>
              <a:rPr lang="mr-IN" sz="9600" b="1" dirty="0">
                <a:solidFill>
                  <a:srgbClr val="0070C0"/>
                </a:solidFill>
                <a:latin typeface="Aparajita" pitchFamily="18" charset="0"/>
                <a:cs typeface="Aparajita" pitchFamily="18" charset="0"/>
              </a:rPr>
              <a:t>प्रवृत्तिया</a:t>
            </a:r>
            <a:br>
              <a:rPr lang="mr-IN" sz="9600" b="1" dirty="0">
                <a:solidFill>
                  <a:srgbClr val="0070C0"/>
                </a:solidFill>
                <a:latin typeface="Aparajita" pitchFamily="18" charset="0"/>
                <a:cs typeface="Aparajita" pitchFamily="18" charset="0"/>
              </a:rPr>
            </a:br>
            <a:endParaRPr lang="en-US" sz="9600" dirty="0">
              <a:solidFill>
                <a:srgbClr val="0070C0"/>
              </a:solidFill>
            </a:endParaRPr>
          </a:p>
        </p:txBody>
      </p:sp>
    </p:spTree>
    <p:extLst>
      <p:ext uri="{BB962C8B-B14F-4D97-AF65-F5344CB8AC3E}">
        <p14:creationId xmlns:p14="http://schemas.microsoft.com/office/powerpoint/2010/main" val="298959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543800" cy="6202362"/>
          </a:xfrm>
        </p:spPr>
        <p:txBody>
          <a:bodyPr>
            <a:normAutofit fontScale="90000"/>
          </a:bodyPr>
          <a:lstStyle/>
          <a:p>
            <a:pPr algn="l"/>
            <a:r>
              <a:rPr lang="mr-IN" sz="3200" dirty="0" smtClean="0">
                <a:solidFill>
                  <a:srgbClr val="287688"/>
                </a:solidFill>
              </a:rPr>
              <a:t>प्रास्ताविक=</a:t>
            </a:r>
            <a:br>
              <a:rPr lang="mr-IN" sz="3200" dirty="0" smtClean="0">
                <a:solidFill>
                  <a:srgbClr val="287688"/>
                </a:solidFill>
              </a:rPr>
            </a:br>
            <a:r>
              <a:rPr lang="mr-IN" sz="3200" dirty="0" smtClean="0">
                <a:solidFill>
                  <a:srgbClr val="FF0000"/>
                </a:solidFill>
              </a:rPr>
              <a:t>   </a:t>
            </a:r>
            <a:r>
              <a:rPr lang="mr-IN" sz="3200" dirty="0" smtClean="0">
                <a:solidFill>
                  <a:srgbClr val="FF0000"/>
                </a:solidFill>
              </a:rPr>
              <a:t>‘</a:t>
            </a:r>
            <a:r>
              <a:rPr lang="mr-IN" sz="2700" dirty="0" smtClean="0">
                <a:solidFill>
                  <a:srgbClr val="FF0000"/>
                </a:solidFill>
              </a:rPr>
              <a:t>हिंदी </a:t>
            </a:r>
            <a:r>
              <a:rPr lang="mr-IN" sz="2700" dirty="0" smtClean="0">
                <a:solidFill>
                  <a:srgbClr val="FF0000"/>
                </a:solidFill>
              </a:rPr>
              <a:t>साहित्य के </a:t>
            </a:r>
            <a:r>
              <a:rPr lang="mr-IN" sz="2700" dirty="0" smtClean="0">
                <a:solidFill>
                  <a:srgbClr val="FF0000"/>
                </a:solidFill>
              </a:rPr>
              <a:t>इतिहास’ </a:t>
            </a:r>
            <a:r>
              <a:rPr lang="mr-IN" sz="2700" dirty="0" smtClean="0">
                <a:solidFill>
                  <a:srgbClr val="FF0000"/>
                </a:solidFill>
              </a:rPr>
              <a:t>मे १०५० से १३७५ </a:t>
            </a:r>
            <a:r>
              <a:rPr lang="mr-IN" sz="2700" dirty="0" smtClean="0">
                <a:solidFill>
                  <a:srgbClr val="FF0000"/>
                </a:solidFill>
              </a:rPr>
              <a:t>इस कालखंड </a:t>
            </a:r>
            <a:r>
              <a:rPr lang="mr-IN" sz="2700" dirty="0" smtClean="0">
                <a:solidFill>
                  <a:srgbClr val="FF0000"/>
                </a:solidFill>
              </a:rPr>
              <a:t>को आदिकाल के नाम से जाना जाता है।इस काल के </a:t>
            </a:r>
            <a:r>
              <a:rPr lang="mr-IN" sz="2700" dirty="0" smtClean="0">
                <a:solidFill>
                  <a:srgbClr val="FF0000"/>
                </a:solidFill>
              </a:rPr>
              <a:t>नामकरण </a:t>
            </a:r>
            <a:r>
              <a:rPr lang="mr-IN" sz="2700" dirty="0" smtClean="0">
                <a:solidFill>
                  <a:srgbClr val="FF0000"/>
                </a:solidFill>
              </a:rPr>
              <a:t>के संदर्भ मे अनेक विवाद देखने को मिलते है। </a:t>
            </a:r>
            <a:r>
              <a:rPr lang="mr-IN" sz="2700" dirty="0" smtClean="0">
                <a:solidFill>
                  <a:srgbClr val="FF0000"/>
                </a:solidFill>
              </a:rPr>
              <a:t>कुछ </a:t>
            </a:r>
            <a:r>
              <a:rPr lang="mr-IN" sz="2700" dirty="0" smtClean="0">
                <a:solidFill>
                  <a:srgbClr val="FF0000"/>
                </a:solidFill>
              </a:rPr>
              <a:t>लोगो ने इसे चारनकाल कहा तो कुछ </a:t>
            </a:r>
            <a:r>
              <a:rPr lang="mr-IN" sz="2700" dirty="0">
                <a:solidFill>
                  <a:srgbClr val="FF0000"/>
                </a:solidFill>
              </a:rPr>
              <a:t>लोगो ने </a:t>
            </a:r>
            <a:r>
              <a:rPr lang="mr-IN" sz="2700" dirty="0" smtClean="0">
                <a:solidFill>
                  <a:srgbClr val="FF0000"/>
                </a:solidFill>
              </a:rPr>
              <a:t>इसे आदिकाल कहा। </a:t>
            </a:r>
            <a:r>
              <a:rPr lang="mr-IN" sz="2700" dirty="0">
                <a:solidFill>
                  <a:srgbClr val="FF0000"/>
                </a:solidFill>
              </a:rPr>
              <a:t/>
            </a:r>
            <a:br>
              <a:rPr lang="mr-IN" sz="2700" dirty="0">
                <a:solidFill>
                  <a:srgbClr val="FF0000"/>
                </a:solidFill>
              </a:rPr>
            </a:br>
            <a:r>
              <a:rPr lang="mr-IN" sz="2700" dirty="0" smtClean="0">
                <a:solidFill>
                  <a:srgbClr val="FF0000"/>
                </a:solidFill>
              </a:rPr>
              <a:t>        इस काल मे लिखा गया </a:t>
            </a:r>
            <a:r>
              <a:rPr lang="mr-IN" sz="2700" dirty="0" smtClean="0">
                <a:solidFill>
                  <a:srgbClr val="FF0000"/>
                </a:solidFill>
              </a:rPr>
              <a:t>साहित्य ‘रासो साहित्य’ </a:t>
            </a:r>
            <a:r>
              <a:rPr lang="mr-IN" sz="2700" dirty="0" smtClean="0">
                <a:solidFill>
                  <a:srgbClr val="FF0000"/>
                </a:solidFill>
              </a:rPr>
              <a:t>या </a:t>
            </a:r>
            <a:r>
              <a:rPr lang="mr-IN" sz="2700" dirty="0" smtClean="0">
                <a:solidFill>
                  <a:srgbClr val="FF0000"/>
                </a:solidFill>
              </a:rPr>
              <a:t>‘रासो काव्य’ कहलाया </a:t>
            </a:r>
            <a:r>
              <a:rPr lang="mr-IN" sz="2700" dirty="0" smtClean="0">
                <a:solidFill>
                  <a:srgbClr val="FF0000"/>
                </a:solidFill>
              </a:rPr>
              <a:t>गया </a:t>
            </a:r>
            <a:r>
              <a:rPr lang="mr-IN" sz="2700" dirty="0" smtClean="0">
                <a:solidFill>
                  <a:srgbClr val="FF0000"/>
                </a:solidFill>
              </a:rPr>
              <a:t>।तत्कालिन समाज पर युद्ध का संकट हमेशा बना रहता था इसिलिए वीरो को प्रेरित करने हेतू इस काव्य की रचना की गई </a:t>
            </a:r>
            <a:r>
              <a:rPr lang="mr-IN" sz="2700" dirty="0" smtClean="0">
                <a:solidFill>
                  <a:srgbClr val="FF0000"/>
                </a:solidFill>
              </a:rPr>
              <a:t>।</a:t>
            </a:r>
            <a:br>
              <a:rPr lang="mr-IN" sz="2700" dirty="0" smtClean="0">
                <a:solidFill>
                  <a:srgbClr val="FF0000"/>
                </a:solidFill>
              </a:rPr>
            </a:br>
            <a:r>
              <a:rPr lang="mr-IN" sz="2700" dirty="0" smtClean="0">
                <a:solidFill>
                  <a:srgbClr val="FF0000"/>
                </a:solidFill>
              </a:rPr>
              <a:t/>
            </a:r>
            <a:br>
              <a:rPr lang="mr-IN" sz="2700" dirty="0" smtClean="0">
                <a:solidFill>
                  <a:srgbClr val="FF0000"/>
                </a:solidFill>
              </a:rPr>
            </a:br>
            <a:r>
              <a:rPr lang="mr-IN" sz="3200" dirty="0">
                <a:solidFill>
                  <a:srgbClr val="FF0000"/>
                </a:solidFill>
              </a:rPr>
              <a:t/>
            </a:r>
            <a:br>
              <a:rPr lang="mr-IN" sz="3200" dirty="0">
                <a:solidFill>
                  <a:srgbClr val="FF0000"/>
                </a:solidFill>
              </a:rPr>
            </a:br>
            <a:r>
              <a:rPr lang="mr-IN" sz="3200" dirty="0" smtClean="0"/>
              <a:t>   </a:t>
            </a:r>
            <a:br>
              <a:rPr lang="mr-IN" sz="3200" dirty="0" smtClean="0"/>
            </a:br>
            <a:endParaRPr lang="en-US" sz="3200" dirty="0"/>
          </a:p>
        </p:txBody>
      </p:sp>
    </p:spTree>
    <p:extLst>
      <p:ext uri="{BB962C8B-B14F-4D97-AF65-F5344CB8AC3E}">
        <p14:creationId xmlns:p14="http://schemas.microsoft.com/office/powerpoint/2010/main" val="795639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pPr algn="l"/>
            <a:r>
              <a:rPr lang="mr-IN" sz="4000" b="1" dirty="0" smtClean="0">
                <a:solidFill>
                  <a:srgbClr val="287688"/>
                </a:solidFill>
                <a:latin typeface="Aparajita" pitchFamily="18" charset="0"/>
                <a:cs typeface="Aparajita" pitchFamily="18" charset="0"/>
              </a:rPr>
              <a:t>आदिकाल  की  प्रवृत्तिया</a:t>
            </a:r>
            <a:r>
              <a:rPr lang="mr-IN" sz="4000" b="1" dirty="0" smtClean="0">
                <a:solidFill>
                  <a:srgbClr val="0070C0"/>
                </a:solidFill>
                <a:latin typeface="Aparajita" pitchFamily="18" charset="0"/>
                <a:cs typeface="Aparajita" pitchFamily="18" charset="0"/>
              </a:rPr>
              <a:t>=</a:t>
            </a:r>
            <a:br>
              <a:rPr lang="mr-IN" sz="4000" b="1" dirty="0" smtClean="0">
                <a:solidFill>
                  <a:srgbClr val="0070C0"/>
                </a:solidFill>
                <a:latin typeface="Aparajita" pitchFamily="18" charset="0"/>
                <a:cs typeface="Aparajita" pitchFamily="18" charset="0"/>
              </a:rPr>
            </a:br>
            <a:r>
              <a:rPr lang="mr-IN" sz="2800" b="1" dirty="0" smtClean="0">
                <a:solidFill>
                  <a:srgbClr val="0070C0"/>
                </a:solidFill>
                <a:latin typeface="Aparajita" pitchFamily="18" charset="0"/>
                <a:cs typeface="Aparajita" pitchFamily="18" charset="0"/>
              </a:rPr>
              <a:t>                                                </a:t>
            </a:r>
            <a:r>
              <a:rPr lang="mr-IN" sz="2800" b="1" dirty="0" smtClean="0">
                <a:solidFill>
                  <a:srgbClr val="FF0000"/>
                </a:solidFill>
                <a:latin typeface="Aparajita" pitchFamily="18" charset="0"/>
                <a:cs typeface="Aparajita" pitchFamily="18" charset="0"/>
              </a:rPr>
              <a:t>१)संदिग्ध रचनाएँ</a:t>
            </a:r>
            <a:r>
              <a:rPr lang="mr-IN" sz="2800" b="1" dirty="0">
                <a:solidFill>
                  <a:srgbClr val="FF0000"/>
                </a:solidFill>
                <a:latin typeface="Aparajita" pitchFamily="18" charset="0"/>
                <a:cs typeface="Aparajita" pitchFamily="18" charset="0"/>
              </a:rPr>
              <a:t/>
            </a:r>
            <a:br>
              <a:rPr lang="mr-IN" sz="2800" b="1" dirty="0">
                <a:solidFill>
                  <a:srgbClr val="FF0000"/>
                </a:solidFill>
                <a:latin typeface="Aparajita" pitchFamily="18" charset="0"/>
                <a:cs typeface="Aparajita" pitchFamily="18" charset="0"/>
              </a:rPr>
            </a:br>
            <a:r>
              <a:rPr lang="mr-IN" sz="2800" b="1" dirty="0" smtClean="0">
                <a:solidFill>
                  <a:srgbClr val="0070C0"/>
                </a:solidFill>
                <a:latin typeface="Aparajita" pitchFamily="18" charset="0"/>
                <a:cs typeface="Aparajita" pitchFamily="18" charset="0"/>
              </a:rPr>
              <a:t/>
            </a:r>
            <a:br>
              <a:rPr lang="mr-IN" sz="2800" b="1" dirty="0" smtClean="0">
                <a:solidFill>
                  <a:srgbClr val="0070C0"/>
                </a:solidFill>
                <a:latin typeface="Aparajita" pitchFamily="18" charset="0"/>
                <a:cs typeface="Aparajita" pitchFamily="18" charset="0"/>
              </a:rPr>
            </a:br>
            <a:r>
              <a:rPr lang="mr-IN" sz="2800" b="1" dirty="0" smtClean="0">
                <a:solidFill>
                  <a:srgbClr val="0070C0"/>
                </a:solidFill>
                <a:latin typeface="Aparajita" pitchFamily="18" charset="0"/>
                <a:cs typeface="Aparajita" pitchFamily="18" charset="0"/>
              </a:rPr>
              <a:t>                                                     </a:t>
            </a:r>
            <a:r>
              <a:rPr lang="mr-IN" sz="2800" b="1" dirty="0" smtClean="0">
                <a:solidFill>
                  <a:srgbClr val="7030A0"/>
                </a:solidFill>
                <a:latin typeface="Aparajita" pitchFamily="18" charset="0"/>
                <a:cs typeface="Aparajita" pitchFamily="18" charset="0"/>
              </a:rPr>
              <a:t>२)एति हासिकता का अभाव</a:t>
            </a:r>
            <a:r>
              <a:rPr lang="mr-IN" sz="2800" b="1" dirty="0">
                <a:solidFill>
                  <a:srgbClr val="7030A0"/>
                </a:solidFill>
                <a:latin typeface="Aparajita" pitchFamily="18" charset="0"/>
                <a:cs typeface="Aparajita" pitchFamily="18" charset="0"/>
              </a:rPr>
              <a:t/>
            </a:r>
            <a:br>
              <a:rPr lang="mr-IN" sz="2800" b="1" dirty="0">
                <a:solidFill>
                  <a:srgbClr val="7030A0"/>
                </a:solidFill>
                <a:latin typeface="Aparajita" pitchFamily="18" charset="0"/>
                <a:cs typeface="Aparajita" pitchFamily="18" charset="0"/>
              </a:rPr>
            </a:br>
            <a:r>
              <a:rPr lang="mr-IN" sz="2800" b="1" dirty="0" smtClean="0">
                <a:solidFill>
                  <a:srgbClr val="7030A0"/>
                </a:solidFill>
                <a:latin typeface="Aparajita" pitchFamily="18" charset="0"/>
                <a:cs typeface="Aparajita" pitchFamily="18" charset="0"/>
              </a:rPr>
              <a:t/>
            </a:r>
            <a:br>
              <a:rPr lang="mr-IN" sz="2800" b="1" dirty="0" smtClean="0">
                <a:solidFill>
                  <a:srgbClr val="7030A0"/>
                </a:solidFill>
                <a:latin typeface="Aparajita" pitchFamily="18" charset="0"/>
                <a:cs typeface="Aparajita" pitchFamily="18" charset="0"/>
              </a:rPr>
            </a:br>
            <a:r>
              <a:rPr lang="mr-IN" sz="2800" b="1" dirty="0" smtClean="0">
                <a:solidFill>
                  <a:srgbClr val="0070C0"/>
                </a:solidFill>
                <a:latin typeface="Aparajita" pitchFamily="18" charset="0"/>
                <a:cs typeface="Aparajita" pitchFamily="18" charset="0"/>
              </a:rPr>
              <a:t>                                                          </a:t>
            </a:r>
            <a:r>
              <a:rPr lang="mr-IN" sz="2800" b="1" dirty="0" smtClean="0">
                <a:solidFill>
                  <a:srgbClr val="00B050"/>
                </a:solidFill>
                <a:latin typeface="Aparajita" pitchFamily="18" charset="0"/>
                <a:cs typeface="Aparajita" pitchFamily="18" charset="0"/>
              </a:rPr>
              <a:t>३)युद्धौ का सजीव वर्णन</a:t>
            </a:r>
            <a:br>
              <a:rPr lang="mr-IN" sz="2800" b="1" dirty="0" smtClean="0">
                <a:solidFill>
                  <a:srgbClr val="00B050"/>
                </a:solidFill>
                <a:latin typeface="Aparajita" pitchFamily="18" charset="0"/>
                <a:cs typeface="Aparajita" pitchFamily="18" charset="0"/>
              </a:rPr>
            </a:br>
            <a:r>
              <a:rPr lang="mr-IN" sz="2800" b="1" dirty="0">
                <a:solidFill>
                  <a:srgbClr val="0070C0"/>
                </a:solidFill>
                <a:latin typeface="Aparajita" pitchFamily="18" charset="0"/>
                <a:cs typeface="Aparajita" pitchFamily="18" charset="0"/>
              </a:rPr>
              <a:t/>
            </a:r>
            <a:br>
              <a:rPr lang="mr-IN" sz="2800" b="1" dirty="0">
                <a:solidFill>
                  <a:srgbClr val="0070C0"/>
                </a:solidFill>
                <a:latin typeface="Aparajita" pitchFamily="18" charset="0"/>
                <a:cs typeface="Aparajita" pitchFamily="18" charset="0"/>
              </a:rPr>
            </a:br>
            <a:r>
              <a:rPr lang="mr-IN" sz="2800" b="1" dirty="0" smtClean="0">
                <a:solidFill>
                  <a:srgbClr val="B70979"/>
                </a:solidFill>
                <a:latin typeface="Aparajita" pitchFamily="18" charset="0"/>
                <a:cs typeface="Aparajita" pitchFamily="18" charset="0"/>
              </a:rPr>
              <a:t>                                                            ४)संकुचित राष्ट्रीयता</a:t>
            </a:r>
            <a:br>
              <a:rPr lang="mr-IN" sz="2800" b="1" dirty="0" smtClean="0">
                <a:solidFill>
                  <a:srgbClr val="B70979"/>
                </a:solidFill>
                <a:latin typeface="Aparajita" pitchFamily="18" charset="0"/>
                <a:cs typeface="Aparajita" pitchFamily="18" charset="0"/>
              </a:rPr>
            </a:br>
            <a:r>
              <a:rPr lang="mr-IN" sz="2800" b="1" dirty="0" smtClean="0">
                <a:solidFill>
                  <a:srgbClr val="0070C0"/>
                </a:solidFill>
                <a:latin typeface="Aparajita" pitchFamily="18" charset="0"/>
                <a:cs typeface="Aparajita" pitchFamily="18" charset="0"/>
              </a:rPr>
              <a:t/>
            </a:r>
            <a:br>
              <a:rPr lang="mr-IN" sz="2800" b="1" dirty="0" smtClean="0">
                <a:solidFill>
                  <a:srgbClr val="0070C0"/>
                </a:solidFill>
                <a:latin typeface="Aparajita" pitchFamily="18" charset="0"/>
                <a:cs typeface="Aparajita" pitchFamily="18" charset="0"/>
              </a:rPr>
            </a:br>
            <a:r>
              <a:rPr lang="mr-IN" sz="2800" b="1" dirty="0" smtClean="0">
                <a:solidFill>
                  <a:srgbClr val="9933FF"/>
                </a:solidFill>
                <a:latin typeface="Aparajita" pitchFamily="18" charset="0"/>
                <a:cs typeface="Aparajita" pitchFamily="18" charset="0"/>
              </a:rPr>
              <a:t>                                                                ५)वीर और शृंगार रस</a:t>
            </a:r>
            <a:br>
              <a:rPr lang="mr-IN" sz="2800" b="1" dirty="0" smtClean="0">
                <a:solidFill>
                  <a:srgbClr val="9933FF"/>
                </a:solidFill>
                <a:latin typeface="Aparajita" pitchFamily="18" charset="0"/>
                <a:cs typeface="Aparajita" pitchFamily="18" charset="0"/>
              </a:rPr>
            </a:br>
            <a:endParaRPr lang="en-US" sz="2800" dirty="0">
              <a:solidFill>
                <a:srgbClr val="9933FF"/>
              </a:solidFill>
            </a:endParaRPr>
          </a:p>
        </p:txBody>
      </p:sp>
    </p:spTree>
    <p:extLst>
      <p:ext uri="{BB962C8B-B14F-4D97-AF65-F5344CB8AC3E}">
        <p14:creationId xmlns:p14="http://schemas.microsoft.com/office/powerpoint/2010/main" val="1608219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fontScale="90000"/>
          </a:bodyPr>
          <a:lstStyle/>
          <a:p>
            <a:pPr algn="l"/>
            <a:r>
              <a:rPr lang="mr-IN" sz="2800" dirty="0" smtClean="0"/>
              <a:t/>
            </a:r>
            <a:br>
              <a:rPr lang="mr-IN" sz="2800" dirty="0" smtClean="0"/>
            </a:br>
            <a:r>
              <a:rPr lang="mr-IN" sz="2800" dirty="0" smtClean="0"/>
              <a:t/>
            </a:r>
            <a:br>
              <a:rPr lang="mr-IN" sz="2800" dirty="0" smtClean="0"/>
            </a:br>
            <a:r>
              <a:rPr lang="mr-IN" sz="2800" dirty="0"/>
              <a:t/>
            </a:r>
            <a:br>
              <a:rPr lang="mr-IN" sz="2800" dirty="0"/>
            </a:br>
            <a:r>
              <a:rPr lang="mr-IN" sz="2800" dirty="0" smtClean="0"/>
              <a:t/>
            </a:r>
            <a:br>
              <a:rPr lang="mr-IN" sz="2800" dirty="0" smtClean="0"/>
            </a:br>
            <a:r>
              <a:rPr lang="mr-IN" sz="2800" dirty="0" smtClean="0"/>
              <a:t/>
            </a:r>
            <a:br>
              <a:rPr lang="mr-IN" sz="2800" dirty="0" smtClean="0"/>
            </a:br>
            <a:r>
              <a:rPr lang="mr-IN" sz="2800" dirty="0" smtClean="0"/>
              <a:t>              </a:t>
            </a:r>
            <a:r>
              <a:rPr lang="mr-IN" sz="2800" dirty="0" smtClean="0">
                <a:solidFill>
                  <a:schemeClr val="tx2"/>
                </a:solidFill>
              </a:rPr>
              <a:t>६)जनजीवन के साथ संपर्क नही </a:t>
            </a:r>
            <a:br>
              <a:rPr lang="mr-IN" sz="2800" dirty="0" smtClean="0">
                <a:solidFill>
                  <a:schemeClr val="tx2"/>
                </a:solidFill>
              </a:rPr>
            </a:br>
            <a:r>
              <a:rPr lang="mr-IN" sz="2800" dirty="0">
                <a:solidFill>
                  <a:schemeClr val="tx2"/>
                </a:solidFill>
              </a:rPr>
              <a:t/>
            </a:r>
            <a:br>
              <a:rPr lang="mr-IN" sz="2800" dirty="0">
                <a:solidFill>
                  <a:schemeClr val="tx2"/>
                </a:solidFill>
              </a:rPr>
            </a:br>
            <a:r>
              <a:rPr lang="mr-IN" sz="2800" dirty="0" smtClean="0">
                <a:solidFill>
                  <a:srgbClr val="00B0F0"/>
                </a:solidFill>
              </a:rPr>
              <a:t>                </a:t>
            </a:r>
            <a:r>
              <a:rPr lang="mr-IN" sz="2800" dirty="0" smtClean="0">
                <a:solidFill>
                  <a:schemeClr val="accent6"/>
                </a:solidFill>
              </a:rPr>
              <a:t>७)डींगल </a:t>
            </a:r>
            <a:r>
              <a:rPr lang="mr-IN" sz="2800" dirty="0">
                <a:solidFill>
                  <a:schemeClr val="accent6"/>
                </a:solidFill>
              </a:rPr>
              <a:t>और पिंगल भाषा</a:t>
            </a:r>
            <a:r>
              <a:rPr lang="mr-IN" sz="2800" dirty="0" smtClean="0">
                <a:solidFill>
                  <a:schemeClr val="accent6"/>
                </a:solidFill>
              </a:rPr>
              <a:t/>
            </a:r>
            <a:br>
              <a:rPr lang="mr-IN" sz="2800" dirty="0" smtClean="0">
                <a:solidFill>
                  <a:schemeClr val="accent6"/>
                </a:solidFill>
              </a:rPr>
            </a:br>
            <a:r>
              <a:rPr lang="mr-IN" sz="2800" dirty="0">
                <a:solidFill>
                  <a:schemeClr val="accent6"/>
                </a:solidFill>
              </a:rPr>
              <a:t/>
            </a:r>
            <a:br>
              <a:rPr lang="mr-IN" sz="2800" dirty="0">
                <a:solidFill>
                  <a:schemeClr val="accent6"/>
                </a:solidFill>
              </a:rPr>
            </a:br>
            <a:r>
              <a:rPr lang="mr-IN" sz="2800" dirty="0" smtClean="0">
                <a:solidFill>
                  <a:srgbClr val="00B0F0"/>
                </a:solidFill>
              </a:rPr>
              <a:t>                  </a:t>
            </a:r>
            <a:r>
              <a:rPr lang="mr-IN" sz="2800" dirty="0" smtClean="0">
                <a:solidFill>
                  <a:srgbClr val="00B050"/>
                </a:solidFill>
              </a:rPr>
              <a:t>८)काव्य </a:t>
            </a:r>
            <a:r>
              <a:rPr lang="mr-IN" sz="2800" dirty="0">
                <a:solidFill>
                  <a:srgbClr val="00B050"/>
                </a:solidFill>
              </a:rPr>
              <a:t>के दो </a:t>
            </a:r>
            <a:r>
              <a:rPr lang="mr-IN" sz="2800" dirty="0" smtClean="0">
                <a:solidFill>
                  <a:srgbClr val="00B050"/>
                </a:solidFill>
              </a:rPr>
              <a:t>रूप</a:t>
            </a:r>
            <a:br>
              <a:rPr lang="mr-IN" sz="2800" dirty="0" smtClean="0">
                <a:solidFill>
                  <a:srgbClr val="00B050"/>
                </a:solidFill>
              </a:rPr>
            </a:br>
            <a:r>
              <a:rPr lang="mr-IN" sz="2800" dirty="0">
                <a:solidFill>
                  <a:srgbClr val="00B0F0"/>
                </a:solidFill>
              </a:rPr>
              <a:t/>
            </a:r>
            <a:br>
              <a:rPr lang="mr-IN" sz="2800" dirty="0">
                <a:solidFill>
                  <a:srgbClr val="00B0F0"/>
                </a:solidFill>
              </a:rPr>
            </a:br>
            <a:r>
              <a:rPr lang="mr-IN" sz="2800" dirty="0" smtClean="0">
                <a:solidFill>
                  <a:srgbClr val="00B0F0"/>
                </a:solidFill>
              </a:rPr>
              <a:t>                   </a:t>
            </a:r>
            <a:r>
              <a:rPr lang="mr-IN" sz="2800" dirty="0" smtClean="0">
                <a:solidFill>
                  <a:srgbClr val="FF0000"/>
                </a:solidFill>
              </a:rPr>
              <a:t>९)प्रकृति-चित्रण</a:t>
            </a:r>
            <a:r>
              <a:rPr lang="mr-IN" sz="2800" dirty="0" smtClean="0">
                <a:solidFill>
                  <a:srgbClr val="00B0F0"/>
                </a:solidFill>
              </a:rPr>
              <a:t/>
            </a:r>
            <a:br>
              <a:rPr lang="mr-IN" sz="2800" dirty="0" smtClean="0">
                <a:solidFill>
                  <a:srgbClr val="00B0F0"/>
                </a:solidFill>
              </a:rPr>
            </a:br>
            <a:r>
              <a:rPr lang="mr-IN" sz="2800" dirty="0" smtClean="0">
                <a:solidFill>
                  <a:srgbClr val="00B0F0"/>
                </a:solidFill>
              </a:rPr>
              <a:t/>
            </a:r>
            <a:br>
              <a:rPr lang="mr-IN" sz="2800" dirty="0" smtClean="0">
                <a:solidFill>
                  <a:srgbClr val="00B0F0"/>
                </a:solidFill>
              </a:rPr>
            </a:br>
            <a:r>
              <a:rPr lang="mr-IN" sz="2800" dirty="0" smtClean="0">
                <a:solidFill>
                  <a:srgbClr val="00B0F0"/>
                </a:solidFill>
              </a:rPr>
              <a:t>                     </a:t>
            </a:r>
            <a:r>
              <a:rPr lang="mr-IN" sz="2800" dirty="0" smtClean="0">
                <a:solidFill>
                  <a:srgbClr val="287688"/>
                </a:solidFill>
              </a:rPr>
              <a:t>१०)रासो </a:t>
            </a:r>
            <a:r>
              <a:rPr lang="mr-IN" sz="2800" dirty="0">
                <a:solidFill>
                  <a:srgbClr val="287688"/>
                </a:solidFill>
              </a:rPr>
              <a:t>ग्रंथ</a:t>
            </a:r>
            <a:br>
              <a:rPr lang="mr-IN" sz="2800" dirty="0">
                <a:solidFill>
                  <a:srgbClr val="287688"/>
                </a:solidFill>
              </a:rPr>
            </a:br>
            <a:r>
              <a:rPr lang="mr-IN" sz="2800" dirty="0">
                <a:solidFill>
                  <a:srgbClr val="00B0F0"/>
                </a:solidFill>
              </a:rPr>
              <a:t/>
            </a:r>
            <a:br>
              <a:rPr lang="mr-IN" sz="2800" dirty="0">
                <a:solidFill>
                  <a:srgbClr val="00B0F0"/>
                </a:solidFill>
              </a:rPr>
            </a:br>
            <a:r>
              <a:rPr lang="mr-IN" sz="2800" dirty="0" smtClean="0">
                <a:solidFill>
                  <a:prstClr val="black"/>
                </a:solidFill>
              </a:rPr>
              <a:t/>
            </a:r>
            <a:br>
              <a:rPr lang="mr-IN" sz="2800" dirty="0" smtClean="0">
                <a:solidFill>
                  <a:prstClr val="black"/>
                </a:solidFill>
              </a:rPr>
            </a:br>
            <a:r>
              <a:rPr lang="mr-IN" sz="2800" dirty="0">
                <a:solidFill>
                  <a:prstClr val="black"/>
                </a:solidFill>
              </a:rPr>
              <a:t/>
            </a:r>
            <a:br>
              <a:rPr lang="mr-IN" sz="2800" dirty="0">
                <a:solidFill>
                  <a:prstClr val="black"/>
                </a:solidFill>
              </a:rPr>
            </a:br>
            <a:endParaRPr lang="en-US" sz="2800" dirty="0"/>
          </a:p>
        </p:txBody>
      </p:sp>
    </p:spTree>
    <p:extLst>
      <p:ext uri="{BB962C8B-B14F-4D97-AF65-F5344CB8AC3E}">
        <p14:creationId xmlns:p14="http://schemas.microsoft.com/office/powerpoint/2010/main" val="185939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17</Words>
  <Application>Microsoft Office PowerPoint</Application>
  <PresentationFormat>On-screen Show (4:3)</PresentationFormat>
  <Paragraphs>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सुस्वागतम</vt:lpstr>
      <vt:lpstr>महाविद्यालय का नाम-  कला,विज्ञान एवं वाणिज्य महाविद्यालय, अळकुटी  अध्यापक का नाम-  पारखे शरद शंकर   कक्षा – टी.वाय.बी.ए हिंदी विशेष -३  शैक्षणिक पात्रता – एम.ए.बी.एड,एम.फील,पी.एच.डी  विषय –  आदिकाल की प्रवृत्तिया </vt:lpstr>
      <vt:lpstr>आदिकाल  की  प्रवृत्तिया </vt:lpstr>
      <vt:lpstr>प्रास्ताविक=    ‘हिंदी साहित्य के इतिहास’ मे १०५० से १३७५ इस कालखंड को आदिकाल के नाम से जाना जाता है।इस काल के नामकरण के संदर्भ मे अनेक विवाद देखने को मिलते है। कुछ लोगो ने इसे चारनकाल कहा तो कुछ लोगो ने इसे आदिकाल कहा।          इस काल मे लिखा गया साहित्य ‘रासो साहित्य’ या ‘रासो काव्य’ कहलाया गया ।तत्कालिन समाज पर युद्ध का संकट हमेशा बना रहता था इसिलिए वीरो को प्रेरित करने हेतू इस काव्य की रचना की गई ।       </vt:lpstr>
      <vt:lpstr>आदिकाल  की  प्रवृत्तिया=                                                 १)संदिग्ध रचनाएँ                                                       २)एति हासिकता का अभाव                                                            ३)युद्धौ का सजीव वर्णन                                                              ४)संकुचित राष्ट्रीयता                                                                  ५)वीर और शृंगार रस </vt:lpstr>
      <vt:lpstr>                   ६)जनजीवन के साथ संपर्क नही                   ७)डींगल और पिंगल भाषा                    ८)काव्य के दो रूप                     ९)प्रकृति-चित्रण                       १०)रासो ग्रंथ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12</cp:revision>
  <dcterms:created xsi:type="dcterms:W3CDTF">2006-08-16T00:00:00Z</dcterms:created>
  <dcterms:modified xsi:type="dcterms:W3CDTF">2020-01-08T07:24:17Z</dcterms:modified>
</cp:coreProperties>
</file>