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62" r:id="rId2"/>
    <p:sldId id="283" r:id="rId3"/>
    <p:sldId id="263" r:id="rId4"/>
    <p:sldId id="282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CCFF"/>
    <a:srgbClr val="00CC00"/>
    <a:srgbClr val="FF3399"/>
    <a:srgbClr val="006666"/>
    <a:srgbClr val="CC0000"/>
    <a:srgbClr val="FF0000"/>
    <a:srgbClr val="3333FF"/>
    <a:srgbClr val="000099"/>
    <a:srgbClr val="FF0066"/>
    <a:srgbClr val="66FF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74" autoAdjust="0"/>
    <p:restoredTop sz="94669" autoAdjust="0"/>
  </p:normalViewPr>
  <p:slideViewPr>
    <p:cSldViewPr>
      <p:cViewPr varScale="1">
        <p:scale>
          <a:sx n="69" d="100"/>
          <a:sy n="69" d="100"/>
        </p:scale>
        <p:origin x="-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21.jpeg"/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4202C2-C7BB-41C3-8CE0-546F719AEFF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8A5BA4-5E66-475B-9D6F-F90CE2A386B1}">
      <dgm:prSet phldrT="[Text]"/>
      <dgm:spPr/>
      <dgm:t>
        <a:bodyPr/>
        <a:lstStyle/>
        <a:p>
          <a:r>
            <a:rPr lang="mr-IN" dirty="0" smtClean="0"/>
            <a:t>मौर्य साम्राज्य </a:t>
          </a:r>
          <a:endParaRPr lang="en-US" dirty="0"/>
        </a:p>
      </dgm:t>
    </dgm:pt>
    <dgm:pt modelId="{8C12F69D-CF5B-46A2-BD31-969E917665AE}" type="parTrans" cxnId="{BB5BA862-C6CF-4803-B01C-75F1C92585A2}">
      <dgm:prSet/>
      <dgm:spPr/>
      <dgm:t>
        <a:bodyPr/>
        <a:lstStyle/>
        <a:p>
          <a:endParaRPr lang="en-US"/>
        </a:p>
      </dgm:t>
    </dgm:pt>
    <dgm:pt modelId="{FBFB79A9-650A-454B-9E7D-F7F260441F46}" type="sibTrans" cxnId="{BB5BA862-C6CF-4803-B01C-75F1C92585A2}">
      <dgm:prSet/>
      <dgm:spPr/>
      <dgm:t>
        <a:bodyPr/>
        <a:lstStyle/>
        <a:p>
          <a:endParaRPr lang="en-US"/>
        </a:p>
      </dgm:t>
    </dgm:pt>
    <dgm:pt modelId="{90E8ED7F-B1E7-445C-93EA-4D67025CA481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mr-IN" dirty="0" smtClean="0">
              <a:solidFill>
                <a:srgbClr val="FFFF00"/>
              </a:solidFill>
              <a:latin typeface="Calibri"/>
            </a:rPr>
            <a:t>*</a:t>
          </a:r>
          <a:r>
            <a:rPr lang="mr-IN" dirty="0" smtClean="0">
              <a:solidFill>
                <a:srgbClr val="FF6600"/>
              </a:solidFill>
            </a:rPr>
            <a:t>मौर्य साम्राज्याचा उदय आणि विस्तार </a:t>
          </a:r>
          <a:endParaRPr lang="en-US" dirty="0">
            <a:solidFill>
              <a:srgbClr val="FF6600"/>
            </a:solidFill>
          </a:endParaRPr>
        </a:p>
      </dgm:t>
    </dgm:pt>
    <dgm:pt modelId="{1672C468-4BFA-4F57-9C4E-046E353B8767}" type="parTrans" cxnId="{EB009546-872A-4CF8-8354-A1EF783BB7D2}">
      <dgm:prSet/>
      <dgm:spPr/>
      <dgm:t>
        <a:bodyPr/>
        <a:lstStyle/>
        <a:p>
          <a:endParaRPr lang="en-US"/>
        </a:p>
      </dgm:t>
    </dgm:pt>
    <dgm:pt modelId="{7F8B342F-8FA9-4EAF-904F-107A8C21FE05}" type="sibTrans" cxnId="{EB009546-872A-4CF8-8354-A1EF783BB7D2}">
      <dgm:prSet/>
      <dgm:spPr/>
      <dgm:t>
        <a:bodyPr/>
        <a:lstStyle/>
        <a:p>
          <a:endParaRPr lang="en-US"/>
        </a:p>
      </dgm:t>
    </dgm:pt>
    <dgm:pt modelId="{8AD98070-C8AD-44E6-8DA7-3895912B9339}">
      <dgm:prSet phldrT="[Text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r>
            <a:rPr lang="mr-IN" sz="2800" dirty="0" smtClean="0">
              <a:solidFill>
                <a:srgbClr val="FFFF00"/>
              </a:solidFill>
              <a:latin typeface="Calibri"/>
            </a:rPr>
            <a:t>*</a:t>
          </a:r>
          <a:r>
            <a:rPr lang="mr-IN" sz="2800" dirty="0" smtClean="0"/>
            <a:t> </a:t>
          </a:r>
          <a:r>
            <a:rPr lang="mr-IN" sz="2800" dirty="0" smtClean="0">
              <a:solidFill>
                <a:srgbClr val="00FFFF"/>
              </a:solidFill>
            </a:rPr>
            <a:t>मौर्य साम्राज्याचा उदय </a:t>
          </a:r>
        </a:p>
        <a:p>
          <a:r>
            <a:rPr lang="mr-IN" sz="2800" dirty="0" smtClean="0">
              <a:solidFill>
                <a:srgbClr val="FFFF00"/>
              </a:solidFill>
              <a:latin typeface="Calibri"/>
            </a:rPr>
            <a:t>*</a:t>
          </a:r>
          <a:r>
            <a:rPr lang="mr-IN" sz="2800" dirty="0" smtClean="0">
              <a:solidFill>
                <a:srgbClr val="FFFF00"/>
              </a:solidFill>
            </a:rPr>
            <a:t>मौर्य साम्राज्याचा विस्तार </a:t>
          </a:r>
          <a:endParaRPr lang="en-US" sz="2800" dirty="0">
            <a:solidFill>
              <a:srgbClr val="FFFF00"/>
            </a:solidFill>
          </a:endParaRPr>
        </a:p>
      </dgm:t>
    </dgm:pt>
    <dgm:pt modelId="{C185FF64-53CE-4B54-8FFA-DBE32658C24F}" type="parTrans" cxnId="{5098D377-C5E2-4D35-B060-17AA0BF7A0B5}">
      <dgm:prSet/>
      <dgm:spPr/>
      <dgm:t>
        <a:bodyPr/>
        <a:lstStyle/>
        <a:p>
          <a:endParaRPr lang="en-US"/>
        </a:p>
      </dgm:t>
    </dgm:pt>
    <dgm:pt modelId="{2719F3D4-6E03-406A-99EE-FD6F4D366C5D}" type="sibTrans" cxnId="{5098D377-C5E2-4D35-B060-17AA0BF7A0B5}">
      <dgm:prSet/>
      <dgm:spPr/>
      <dgm:t>
        <a:bodyPr/>
        <a:lstStyle/>
        <a:p>
          <a:endParaRPr lang="en-US"/>
        </a:p>
      </dgm:t>
    </dgm:pt>
    <dgm:pt modelId="{9CF5A8BD-739F-4CEA-AB9C-D8DAEB1E62AE}">
      <dgm:prSet phldrT="[Text]"/>
      <dgm:spPr>
        <a:noFill/>
      </dgm:spPr>
      <dgm:t>
        <a:bodyPr/>
        <a:lstStyle/>
        <a:p>
          <a:r>
            <a:rPr lang="mr-IN" dirty="0" smtClean="0">
              <a:solidFill>
                <a:srgbClr val="FFFF00"/>
              </a:solidFill>
              <a:latin typeface="Calibri"/>
            </a:rPr>
            <a:t>*</a:t>
          </a:r>
          <a:r>
            <a:rPr lang="mr-IN" dirty="0" smtClean="0">
              <a:solidFill>
                <a:srgbClr val="9966FF"/>
              </a:solidFill>
            </a:rPr>
            <a:t>वायव्य भारत</a:t>
          </a:r>
        </a:p>
        <a:p>
          <a:r>
            <a:rPr lang="mr-IN" dirty="0" smtClean="0">
              <a:solidFill>
                <a:srgbClr val="FFFF00"/>
              </a:solidFill>
              <a:latin typeface="Calibri"/>
            </a:rPr>
            <a:t>*</a:t>
          </a:r>
          <a:r>
            <a:rPr lang="en-US" dirty="0" err="1" smtClean="0">
              <a:solidFill>
                <a:srgbClr val="99FF66"/>
              </a:solidFill>
            </a:rPr>
            <a:t>पश्चिम</a:t>
          </a:r>
          <a:r>
            <a:rPr lang="mr-IN" dirty="0" smtClean="0">
              <a:solidFill>
                <a:srgbClr val="99FF66"/>
              </a:solidFill>
            </a:rPr>
            <a:t> भारत  </a:t>
          </a:r>
          <a:endParaRPr lang="en-US" dirty="0">
            <a:solidFill>
              <a:srgbClr val="99FF66"/>
            </a:solidFill>
          </a:endParaRPr>
        </a:p>
      </dgm:t>
    </dgm:pt>
    <dgm:pt modelId="{5B15C7DD-BF0E-452F-8C33-436FC567EF3A}" type="parTrans" cxnId="{75D85A90-F41E-4B4D-8915-310654B3105D}">
      <dgm:prSet/>
      <dgm:spPr/>
      <dgm:t>
        <a:bodyPr/>
        <a:lstStyle/>
        <a:p>
          <a:endParaRPr lang="en-US"/>
        </a:p>
      </dgm:t>
    </dgm:pt>
    <dgm:pt modelId="{605A4378-C616-4556-90C7-023738DF17EC}" type="sibTrans" cxnId="{75D85A90-F41E-4B4D-8915-310654B3105D}">
      <dgm:prSet/>
      <dgm:spPr/>
      <dgm:t>
        <a:bodyPr/>
        <a:lstStyle/>
        <a:p>
          <a:endParaRPr lang="en-US"/>
        </a:p>
      </dgm:t>
    </dgm:pt>
    <dgm:pt modelId="{9B2424D5-C82B-4C9F-940C-6701B072093A}">
      <dgm:prSet phldrT="[Text]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mr-IN" dirty="0" smtClean="0">
              <a:solidFill>
                <a:srgbClr val="FFFF00"/>
              </a:solidFill>
              <a:latin typeface="Calibri"/>
            </a:rPr>
            <a:t>*</a:t>
          </a:r>
          <a:r>
            <a:rPr lang="mr-IN" dirty="0" smtClean="0">
              <a:solidFill>
                <a:srgbClr val="FF9933"/>
              </a:solidFill>
            </a:rPr>
            <a:t>दक्षिण भारत </a:t>
          </a:r>
        </a:p>
        <a:p>
          <a:r>
            <a:rPr lang="mr-IN" dirty="0" smtClean="0">
              <a:solidFill>
                <a:srgbClr val="FFFF00"/>
              </a:solidFill>
              <a:latin typeface="Calibri"/>
            </a:rPr>
            <a:t>*</a:t>
          </a:r>
          <a:r>
            <a:rPr lang="mr-IN" dirty="0" smtClean="0">
              <a:solidFill>
                <a:srgbClr val="FFCC00"/>
              </a:solidFill>
            </a:rPr>
            <a:t>पूर्व भारत </a:t>
          </a:r>
          <a:endParaRPr lang="en-US" dirty="0">
            <a:solidFill>
              <a:srgbClr val="FFCC00"/>
            </a:solidFill>
          </a:endParaRPr>
        </a:p>
      </dgm:t>
    </dgm:pt>
    <dgm:pt modelId="{58B7076A-B5A5-401B-ADB9-4730408EEE99}" type="parTrans" cxnId="{D86A885A-0C40-4741-AC2B-625C9BDA0BCE}">
      <dgm:prSet/>
      <dgm:spPr/>
      <dgm:t>
        <a:bodyPr/>
        <a:lstStyle/>
        <a:p>
          <a:endParaRPr lang="en-US"/>
        </a:p>
      </dgm:t>
    </dgm:pt>
    <dgm:pt modelId="{31D476E4-9C75-4954-8B87-F863A2C6311A}" type="sibTrans" cxnId="{D86A885A-0C40-4741-AC2B-625C9BDA0BCE}">
      <dgm:prSet/>
      <dgm:spPr/>
      <dgm:t>
        <a:bodyPr/>
        <a:lstStyle/>
        <a:p>
          <a:endParaRPr lang="en-US"/>
        </a:p>
      </dgm:t>
    </dgm:pt>
    <dgm:pt modelId="{B0ABC692-5C4C-41E1-AF7D-3F7C5BD4A703}" type="pres">
      <dgm:prSet presAssocID="{EF4202C2-C7BB-41C3-8CE0-546F719AEFF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A6458B-2717-435C-9C1A-F7C8AC1970C1}" type="pres">
      <dgm:prSet presAssocID="{EF4202C2-C7BB-41C3-8CE0-546F719AEFF7}" presName="matrix" presStyleCnt="0"/>
      <dgm:spPr/>
    </dgm:pt>
    <dgm:pt modelId="{A21A726A-A93A-45F3-B327-49C78C85A792}" type="pres">
      <dgm:prSet presAssocID="{EF4202C2-C7BB-41C3-8CE0-546F719AEFF7}" presName="tile1" presStyleLbl="node1" presStyleIdx="0" presStyleCnt="4" custLinFactNeighborX="0"/>
      <dgm:spPr/>
      <dgm:t>
        <a:bodyPr/>
        <a:lstStyle/>
        <a:p>
          <a:endParaRPr lang="en-US"/>
        </a:p>
      </dgm:t>
    </dgm:pt>
    <dgm:pt modelId="{A0F14FF4-049F-4AA4-B43C-6FA83ABC3245}" type="pres">
      <dgm:prSet presAssocID="{EF4202C2-C7BB-41C3-8CE0-546F719AEFF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336474-27CA-40B0-9120-637B4922B599}" type="pres">
      <dgm:prSet presAssocID="{EF4202C2-C7BB-41C3-8CE0-546F719AEFF7}" presName="tile2" presStyleLbl="node1" presStyleIdx="1" presStyleCnt="4" custLinFactNeighborX="-1852" custLinFactNeighborY="-3367"/>
      <dgm:spPr/>
      <dgm:t>
        <a:bodyPr/>
        <a:lstStyle/>
        <a:p>
          <a:endParaRPr lang="en-US"/>
        </a:p>
      </dgm:t>
    </dgm:pt>
    <dgm:pt modelId="{AC0FF34B-54E1-4B94-88CE-EE12C478E6EC}" type="pres">
      <dgm:prSet presAssocID="{EF4202C2-C7BB-41C3-8CE0-546F719AEFF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5A55C-BC95-4001-9869-539BF3F5CB56}" type="pres">
      <dgm:prSet presAssocID="{EF4202C2-C7BB-41C3-8CE0-546F719AEFF7}" presName="tile3" presStyleLbl="node1" presStyleIdx="2" presStyleCnt="4"/>
      <dgm:spPr/>
      <dgm:t>
        <a:bodyPr/>
        <a:lstStyle/>
        <a:p>
          <a:endParaRPr lang="en-US"/>
        </a:p>
      </dgm:t>
    </dgm:pt>
    <dgm:pt modelId="{82C1372A-4874-4770-80FF-7096E42FF33D}" type="pres">
      <dgm:prSet presAssocID="{EF4202C2-C7BB-41C3-8CE0-546F719AEFF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2315DA-DC60-45DF-BBDB-507128A0E040}" type="pres">
      <dgm:prSet presAssocID="{EF4202C2-C7BB-41C3-8CE0-546F719AEFF7}" presName="tile4" presStyleLbl="node1" presStyleIdx="3" presStyleCnt="4"/>
      <dgm:spPr/>
      <dgm:t>
        <a:bodyPr/>
        <a:lstStyle/>
        <a:p>
          <a:endParaRPr lang="en-US"/>
        </a:p>
      </dgm:t>
    </dgm:pt>
    <dgm:pt modelId="{A0B0A0EA-DBA9-4B07-B29D-C83B84CA81D5}" type="pres">
      <dgm:prSet presAssocID="{EF4202C2-C7BB-41C3-8CE0-546F719AEFF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5997E-3AFF-4B01-AF0C-43D2DAFC0828}" type="pres">
      <dgm:prSet presAssocID="{EF4202C2-C7BB-41C3-8CE0-546F719AEFF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5098D377-C5E2-4D35-B060-17AA0BF7A0B5}" srcId="{7F8A5BA4-5E66-475B-9D6F-F90CE2A386B1}" destId="{8AD98070-C8AD-44E6-8DA7-3895912B9339}" srcOrd="1" destOrd="0" parTransId="{C185FF64-53CE-4B54-8FFA-DBE32658C24F}" sibTransId="{2719F3D4-6E03-406A-99EE-FD6F4D366C5D}"/>
    <dgm:cxn modelId="{43BDC724-E7CB-465D-B025-74909DDEE431}" type="presOf" srcId="{8AD98070-C8AD-44E6-8DA7-3895912B9339}" destId="{47336474-27CA-40B0-9120-637B4922B599}" srcOrd="0" destOrd="0" presId="urn:microsoft.com/office/officeart/2005/8/layout/matrix1"/>
    <dgm:cxn modelId="{05B73B17-519F-4B67-B063-BE66068404CB}" type="presOf" srcId="{9B2424D5-C82B-4C9F-940C-6701B072093A}" destId="{A0B0A0EA-DBA9-4B07-B29D-C83B84CA81D5}" srcOrd="1" destOrd="0" presId="urn:microsoft.com/office/officeart/2005/8/layout/matrix1"/>
    <dgm:cxn modelId="{4EABC1F3-B63D-42DC-99E1-E0DBDB8C4272}" type="presOf" srcId="{90E8ED7F-B1E7-445C-93EA-4D67025CA481}" destId="{A21A726A-A93A-45F3-B327-49C78C85A792}" srcOrd="0" destOrd="0" presId="urn:microsoft.com/office/officeart/2005/8/layout/matrix1"/>
    <dgm:cxn modelId="{76355121-33C2-403E-80AD-F8BBBE11CAE9}" type="presOf" srcId="{9CF5A8BD-739F-4CEA-AB9C-D8DAEB1E62AE}" destId="{5185A55C-BC95-4001-9869-539BF3F5CB56}" srcOrd="0" destOrd="0" presId="urn:microsoft.com/office/officeart/2005/8/layout/matrix1"/>
    <dgm:cxn modelId="{BB5BA862-C6CF-4803-B01C-75F1C92585A2}" srcId="{EF4202C2-C7BB-41C3-8CE0-546F719AEFF7}" destId="{7F8A5BA4-5E66-475B-9D6F-F90CE2A386B1}" srcOrd="0" destOrd="0" parTransId="{8C12F69D-CF5B-46A2-BD31-969E917665AE}" sibTransId="{FBFB79A9-650A-454B-9E7D-F7F260441F46}"/>
    <dgm:cxn modelId="{EB009546-872A-4CF8-8354-A1EF783BB7D2}" srcId="{7F8A5BA4-5E66-475B-9D6F-F90CE2A386B1}" destId="{90E8ED7F-B1E7-445C-93EA-4D67025CA481}" srcOrd="0" destOrd="0" parTransId="{1672C468-4BFA-4F57-9C4E-046E353B8767}" sibTransId="{7F8B342F-8FA9-4EAF-904F-107A8C21FE05}"/>
    <dgm:cxn modelId="{FAE5CD69-7598-4521-B3AA-D255E03695F4}" type="presOf" srcId="{9B2424D5-C82B-4C9F-940C-6701B072093A}" destId="{D02315DA-DC60-45DF-BBDB-507128A0E040}" srcOrd="0" destOrd="0" presId="urn:microsoft.com/office/officeart/2005/8/layout/matrix1"/>
    <dgm:cxn modelId="{E0630B22-3FA8-4F12-9EE6-89E83C5BED99}" type="presOf" srcId="{90E8ED7F-B1E7-445C-93EA-4D67025CA481}" destId="{A0F14FF4-049F-4AA4-B43C-6FA83ABC3245}" srcOrd="1" destOrd="0" presId="urn:microsoft.com/office/officeart/2005/8/layout/matrix1"/>
    <dgm:cxn modelId="{00164671-6206-4807-BBFC-198C8D5DA3E5}" type="presOf" srcId="{EF4202C2-C7BB-41C3-8CE0-546F719AEFF7}" destId="{B0ABC692-5C4C-41E1-AF7D-3F7C5BD4A703}" srcOrd="0" destOrd="0" presId="urn:microsoft.com/office/officeart/2005/8/layout/matrix1"/>
    <dgm:cxn modelId="{D86A885A-0C40-4741-AC2B-625C9BDA0BCE}" srcId="{7F8A5BA4-5E66-475B-9D6F-F90CE2A386B1}" destId="{9B2424D5-C82B-4C9F-940C-6701B072093A}" srcOrd="3" destOrd="0" parTransId="{58B7076A-B5A5-401B-ADB9-4730408EEE99}" sibTransId="{31D476E4-9C75-4954-8B87-F863A2C6311A}"/>
    <dgm:cxn modelId="{8C7DD59C-5233-478C-AF52-F5696FA11D38}" type="presOf" srcId="{8AD98070-C8AD-44E6-8DA7-3895912B9339}" destId="{AC0FF34B-54E1-4B94-88CE-EE12C478E6EC}" srcOrd="1" destOrd="0" presId="urn:microsoft.com/office/officeart/2005/8/layout/matrix1"/>
    <dgm:cxn modelId="{75D85A90-F41E-4B4D-8915-310654B3105D}" srcId="{7F8A5BA4-5E66-475B-9D6F-F90CE2A386B1}" destId="{9CF5A8BD-739F-4CEA-AB9C-D8DAEB1E62AE}" srcOrd="2" destOrd="0" parTransId="{5B15C7DD-BF0E-452F-8C33-436FC567EF3A}" sibTransId="{605A4378-C616-4556-90C7-023738DF17EC}"/>
    <dgm:cxn modelId="{27469FA2-4F20-4749-B08A-E56581AD9F2E}" type="presOf" srcId="{9CF5A8BD-739F-4CEA-AB9C-D8DAEB1E62AE}" destId="{82C1372A-4874-4770-80FF-7096E42FF33D}" srcOrd="1" destOrd="0" presId="urn:microsoft.com/office/officeart/2005/8/layout/matrix1"/>
    <dgm:cxn modelId="{74A550F8-DB75-4085-9F8A-206A12C0B5F6}" type="presOf" srcId="{7F8A5BA4-5E66-475B-9D6F-F90CE2A386B1}" destId="{08F5997E-3AFF-4B01-AF0C-43D2DAFC0828}" srcOrd="0" destOrd="0" presId="urn:microsoft.com/office/officeart/2005/8/layout/matrix1"/>
    <dgm:cxn modelId="{37D6D5A2-E247-46F4-BB0C-3419BA323282}" type="presParOf" srcId="{B0ABC692-5C4C-41E1-AF7D-3F7C5BD4A703}" destId="{DBA6458B-2717-435C-9C1A-F7C8AC1970C1}" srcOrd="0" destOrd="0" presId="urn:microsoft.com/office/officeart/2005/8/layout/matrix1"/>
    <dgm:cxn modelId="{4C832647-C5E0-4C9F-A3D0-68801FBE969A}" type="presParOf" srcId="{DBA6458B-2717-435C-9C1A-F7C8AC1970C1}" destId="{A21A726A-A93A-45F3-B327-49C78C85A792}" srcOrd="0" destOrd="0" presId="urn:microsoft.com/office/officeart/2005/8/layout/matrix1"/>
    <dgm:cxn modelId="{8002A777-A063-4D2F-8CF1-63AAB746ACDE}" type="presParOf" srcId="{DBA6458B-2717-435C-9C1A-F7C8AC1970C1}" destId="{A0F14FF4-049F-4AA4-B43C-6FA83ABC3245}" srcOrd="1" destOrd="0" presId="urn:microsoft.com/office/officeart/2005/8/layout/matrix1"/>
    <dgm:cxn modelId="{F5ACDE70-0BA5-453E-9498-A475FC9EF957}" type="presParOf" srcId="{DBA6458B-2717-435C-9C1A-F7C8AC1970C1}" destId="{47336474-27CA-40B0-9120-637B4922B599}" srcOrd="2" destOrd="0" presId="urn:microsoft.com/office/officeart/2005/8/layout/matrix1"/>
    <dgm:cxn modelId="{0E715B1C-EA15-4924-9333-DCDDA6CDED00}" type="presParOf" srcId="{DBA6458B-2717-435C-9C1A-F7C8AC1970C1}" destId="{AC0FF34B-54E1-4B94-88CE-EE12C478E6EC}" srcOrd="3" destOrd="0" presId="urn:microsoft.com/office/officeart/2005/8/layout/matrix1"/>
    <dgm:cxn modelId="{5565ECB1-50DA-4F27-86E6-2340FE0B1E25}" type="presParOf" srcId="{DBA6458B-2717-435C-9C1A-F7C8AC1970C1}" destId="{5185A55C-BC95-4001-9869-539BF3F5CB56}" srcOrd="4" destOrd="0" presId="urn:microsoft.com/office/officeart/2005/8/layout/matrix1"/>
    <dgm:cxn modelId="{7A1CB998-167C-4F4D-9764-F1E9F4544A51}" type="presParOf" srcId="{DBA6458B-2717-435C-9C1A-F7C8AC1970C1}" destId="{82C1372A-4874-4770-80FF-7096E42FF33D}" srcOrd="5" destOrd="0" presId="urn:microsoft.com/office/officeart/2005/8/layout/matrix1"/>
    <dgm:cxn modelId="{1CEC00A6-F8F9-4EB9-9B2B-A373527265B2}" type="presParOf" srcId="{DBA6458B-2717-435C-9C1A-F7C8AC1970C1}" destId="{D02315DA-DC60-45DF-BBDB-507128A0E040}" srcOrd="6" destOrd="0" presId="urn:microsoft.com/office/officeart/2005/8/layout/matrix1"/>
    <dgm:cxn modelId="{10E3D232-7584-4508-98AF-DAD328E1330C}" type="presParOf" srcId="{DBA6458B-2717-435C-9C1A-F7C8AC1970C1}" destId="{A0B0A0EA-DBA9-4B07-B29D-C83B84CA81D5}" srcOrd="7" destOrd="0" presId="urn:microsoft.com/office/officeart/2005/8/layout/matrix1"/>
    <dgm:cxn modelId="{8F1E3A67-E3EE-4698-8806-A7C17DCA76B7}" type="presParOf" srcId="{B0ABC692-5C4C-41E1-AF7D-3F7C5BD4A703}" destId="{08F5997E-3AFF-4B01-AF0C-43D2DAFC0828}" srcOrd="1" destOrd="0" presId="urn:microsoft.com/office/officeart/2005/8/layout/matrix1"/>
  </dgm:cxnLst>
  <dgm:bg>
    <a:blipFill>
      <a:blip xmlns:r="http://schemas.openxmlformats.org/officeDocument/2006/relationships" r:embed="rId4"/>
      <a:tile tx="0" ty="0" sx="100000" sy="100000" flip="none" algn="tl"/>
    </a:blip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A726A-A93A-45F3-B327-49C78C85A792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r-IN" sz="2700" kern="1200" dirty="0" smtClean="0">
              <a:solidFill>
                <a:srgbClr val="FFFF00"/>
              </a:solidFill>
              <a:latin typeface="Calibri"/>
            </a:rPr>
            <a:t>*</a:t>
          </a:r>
          <a:r>
            <a:rPr lang="mr-IN" sz="2700" kern="1200" dirty="0" smtClean="0">
              <a:solidFill>
                <a:srgbClr val="FF6600"/>
              </a:solidFill>
            </a:rPr>
            <a:t>मौर्य साम्राज्याचा उदय आणि विस्तार </a:t>
          </a:r>
          <a:endParaRPr lang="en-US" sz="2700" kern="1200" dirty="0">
            <a:solidFill>
              <a:srgbClr val="FF6600"/>
            </a:solidFill>
          </a:endParaRPr>
        </a:p>
      </dsp:txBody>
      <dsp:txXfrm rot="5400000">
        <a:off x="-1" y="1"/>
        <a:ext cx="4114800" cy="1697236"/>
      </dsp:txXfrm>
    </dsp:sp>
    <dsp:sp modelId="{47336474-27CA-40B0-9120-637B4922B599}">
      <dsp:nvSpPr>
        <dsp:cNvPr id="0" name=""/>
        <dsp:cNvSpPr/>
      </dsp:nvSpPr>
      <dsp:spPr>
        <a:xfrm>
          <a:off x="4038593" y="0"/>
          <a:ext cx="4114800" cy="2262981"/>
        </a:xfrm>
        <a:prstGeom prst="round1Rect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r-IN" sz="2800" kern="1200" dirty="0" smtClean="0">
              <a:solidFill>
                <a:srgbClr val="FFFF00"/>
              </a:solidFill>
              <a:latin typeface="Calibri"/>
            </a:rPr>
            <a:t>*</a:t>
          </a:r>
          <a:r>
            <a:rPr lang="mr-IN" sz="2800" kern="1200" dirty="0" smtClean="0"/>
            <a:t> </a:t>
          </a:r>
          <a:r>
            <a:rPr lang="mr-IN" sz="2800" kern="1200" dirty="0" smtClean="0">
              <a:solidFill>
                <a:srgbClr val="00FFFF"/>
              </a:solidFill>
            </a:rPr>
            <a:t>मौर्य साम्राज्याचा उदय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r-IN" sz="2800" kern="1200" dirty="0" smtClean="0">
              <a:solidFill>
                <a:srgbClr val="FFFF00"/>
              </a:solidFill>
              <a:latin typeface="Calibri"/>
            </a:rPr>
            <a:t>*</a:t>
          </a:r>
          <a:r>
            <a:rPr lang="mr-IN" sz="2800" kern="1200" dirty="0" smtClean="0">
              <a:solidFill>
                <a:srgbClr val="FFFF00"/>
              </a:solidFill>
            </a:rPr>
            <a:t>मौर्य साम्राज्याचा विस्तार </a:t>
          </a:r>
          <a:endParaRPr lang="en-US" sz="2800" kern="1200" dirty="0">
            <a:solidFill>
              <a:srgbClr val="FFFF00"/>
            </a:solidFill>
          </a:endParaRPr>
        </a:p>
      </dsp:txBody>
      <dsp:txXfrm>
        <a:off x="4038593" y="0"/>
        <a:ext cx="4114800" cy="1697236"/>
      </dsp:txXfrm>
    </dsp:sp>
    <dsp:sp modelId="{5185A55C-BC95-4001-9869-539BF3F5CB56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r-IN" sz="2700" kern="1200" dirty="0" smtClean="0">
              <a:solidFill>
                <a:srgbClr val="FFFF00"/>
              </a:solidFill>
              <a:latin typeface="Calibri"/>
            </a:rPr>
            <a:t>*</a:t>
          </a:r>
          <a:r>
            <a:rPr lang="mr-IN" sz="2700" kern="1200" dirty="0" smtClean="0">
              <a:solidFill>
                <a:srgbClr val="9966FF"/>
              </a:solidFill>
            </a:rPr>
            <a:t>वायव्य भारत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r-IN" sz="2700" kern="1200" dirty="0" smtClean="0">
              <a:solidFill>
                <a:srgbClr val="FFFF00"/>
              </a:solidFill>
              <a:latin typeface="Calibri"/>
            </a:rPr>
            <a:t>*</a:t>
          </a:r>
          <a:r>
            <a:rPr lang="en-US" sz="2700" kern="1200" dirty="0" err="1" smtClean="0">
              <a:solidFill>
                <a:srgbClr val="99FF66"/>
              </a:solidFill>
            </a:rPr>
            <a:t>पश्चिम</a:t>
          </a:r>
          <a:r>
            <a:rPr lang="mr-IN" sz="2700" kern="1200" dirty="0" smtClean="0">
              <a:solidFill>
                <a:srgbClr val="99FF66"/>
              </a:solidFill>
            </a:rPr>
            <a:t> भारत  </a:t>
          </a:r>
          <a:endParaRPr lang="en-US" sz="2700" kern="1200" dirty="0">
            <a:solidFill>
              <a:srgbClr val="99FF66"/>
            </a:solidFill>
          </a:endParaRPr>
        </a:p>
      </dsp:txBody>
      <dsp:txXfrm rot="10800000">
        <a:off x="0" y="2828726"/>
        <a:ext cx="4114800" cy="1697236"/>
      </dsp:txXfrm>
    </dsp:sp>
    <dsp:sp modelId="{D02315DA-DC60-45DF-BBDB-507128A0E040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r-IN" sz="2700" kern="1200" dirty="0" smtClean="0">
              <a:solidFill>
                <a:srgbClr val="FFFF00"/>
              </a:solidFill>
              <a:latin typeface="Calibri"/>
            </a:rPr>
            <a:t>*</a:t>
          </a:r>
          <a:r>
            <a:rPr lang="mr-IN" sz="2700" kern="1200" dirty="0" smtClean="0">
              <a:solidFill>
                <a:srgbClr val="FF9933"/>
              </a:solidFill>
            </a:rPr>
            <a:t>दक्षिण भारत 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r-IN" sz="2700" kern="1200" dirty="0" smtClean="0">
              <a:solidFill>
                <a:srgbClr val="FFFF00"/>
              </a:solidFill>
              <a:latin typeface="Calibri"/>
            </a:rPr>
            <a:t>*</a:t>
          </a:r>
          <a:r>
            <a:rPr lang="mr-IN" sz="2700" kern="1200" dirty="0" smtClean="0">
              <a:solidFill>
                <a:srgbClr val="FFCC00"/>
              </a:solidFill>
            </a:rPr>
            <a:t>पूर्व भारत </a:t>
          </a:r>
          <a:endParaRPr lang="en-US" sz="2700" kern="1200" dirty="0">
            <a:solidFill>
              <a:srgbClr val="FFCC00"/>
            </a:solidFill>
          </a:endParaRPr>
        </a:p>
      </dsp:txBody>
      <dsp:txXfrm rot="-5400000">
        <a:off x="4114799" y="2828726"/>
        <a:ext cx="4114800" cy="1697236"/>
      </dsp:txXfrm>
    </dsp:sp>
    <dsp:sp modelId="{08F5997E-3AFF-4B01-AF0C-43D2DAFC0828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r-IN" sz="2700" kern="1200" dirty="0" smtClean="0"/>
            <a:t>मौर्य साम्राज्य </a:t>
          </a:r>
          <a:endParaRPr lang="en-US" sz="2700" kern="1200" dirty="0"/>
        </a:p>
      </dsp:txBody>
      <dsp:txXfrm>
        <a:off x="2935594" y="1752471"/>
        <a:ext cx="2358410" cy="1021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3D295-AE33-43F2-AA8C-0E3CE3CF6A34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9E08E-C6FF-4433-A6AC-54B1F25ED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5095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9E08E-C6FF-4433-A6AC-54B1F25EDC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2979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378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683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79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4033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784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717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567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412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6300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711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614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046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914401"/>
            <a:ext cx="7848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800" dirty="0" smtClean="0">
                <a:solidFill>
                  <a:srgbClr val="C00000"/>
                </a:solidFill>
              </a:rPr>
              <a:t>लोकनेते डॉ.बाळासाहेब विखे पाटील </a:t>
            </a:r>
            <a:endParaRPr lang="mr-IN" sz="2800" dirty="0" smtClean="0">
              <a:solidFill>
                <a:srgbClr val="C00000"/>
              </a:solidFill>
            </a:endParaRPr>
          </a:p>
          <a:p>
            <a:pPr algn="ctr"/>
            <a:r>
              <a:rPr lang="mr-IN" sz="2800" dirty="0" smtClean="0">
                <a:solidFill>
                  <a:srgbClr val="C00000"/>
                </a:solidFill>
              </a:rPr>
              <a:t>(</a:t>
            </a:r>
            <a:r>
              <a:rPr lang="mr-IN" sz="2800" dirty="0" smtClean="0">
                <a:solidFill>
                  <a:srgbClr val="C00000"/>
                </a:solidFill>
              </a:rPr>
              <a:t>पद्मभूषण उपाधीने सन्मानित)</a:t>
            </a:r>
            <a:br>
              <a:rPr lang="mr-IN" sz="2800" dirty="0" smtClean="0">
                <a:solidFill>
                  <a:srgbClr val="C00000"/>
                </a:solidFill>
              </a:rPr>
            </a:br>
            <a:r>
              <a:rPr lang="mr-IN" sz="2800" dirty="0" smtClean="0">
                <a:solidFill>
                  <a:srgbClr val="C00000"/>
                </a:solidFill>
              </a:rPr>
              <a:t>कला,वाणिज्य व विज्ञान महाविद्यालय,</a:t>
            </a:r>
            <a:br>
              <a:rPr lang="mr-IN" sz="2800" dirty="0" smtClean="0">
                <a:solidFill>
                  <a:srgbClr val="C00000"/>
                </a:solidFill>
              </a:rPr>
            </a:br>
            <a:r>
              <a:rPr lang="mr-IN" sz="2800" dirty="0" smtClean="0">
                <a:solidFill>
                  <a:srgbClr val="C00000"/>
                </a:solidFill>
              </a:rPr>
              <a:t> अळकुटी ता.पारनेर 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209800" y="30480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mr-IN" sz="3200" dirty="0" smtClean="0">
                <a:solidFill>
                  <a:srgbClr val="00CCFF"/>
                </a:solidFill>
              </a:rPr>
              <a:t>इतिहास विभाग </a:t>
            </a:r>
          </a:p>
          <a:p>
            <a:pPr algn="ctr"/>
            <a:r>
              <a:rPr lang="mr-IN" sz="3200" dirty="0" smtClean="0">
                <a:solidFill>
                  <a:srgbClr val="00CCFF"/>
                </a:solidFill>
              </a:rPr>
              <a:t>प्रा.चाटे.ए.के.</a:t>
            </a:r>
          </a:p>
          <a:p>
            <a:pPr algn="ctr"/>
            <a:r>
              <a:rPr lang="mr-IN" sz="3200" dirty="0" smtClean="0">
                <a:solidFill>
                  <a:srgbClr val="00CCFF"/>
                </a:solidFill>
              </a:rPr>
              <a:t>(इतिहास </a:t>
            </a:r>
            <a:r>
              <a:rPr lang="mr-IN" sz="3200" dirty="0" smtClean="0">
                <a:solidFill>
                  <a:srgbClr val="00CCFF"/>
                </a:solidFill>
              </a:rPr>
              <a:t>विभाग प्रमुख</a:t>
            </a:r>
            <a:r>
              <a:rPr lang="mr-IN" sz="3200" dirty="0" smtClean="0">
                <a:solidFill>
                  <a:srgbClr val="00CCFF"/>
                </a:solidFill>
              </a:rPr>
              <a:t>)</a:t>
            </a:r>
            <a:endParaRPr lang="en-US" sz="3200" dirty="0">
              <a:solidFill>
                <a:srgbClr val="00CC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41724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FF0000"/>
                </a:solidFill>
              </a:rPr>
              <a:t>दुसऱ्या महायुद्धाची वैशिष्टे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657601"/>
          </a:xfrm>
        </p:spPr>
        <p:txBody>
          <a:bodyPr/>
          <a:lstStyle/>
          <a:p>
            <a:r>
              <a:rPr lang="mr-IN" dirty="0" smtClean="0">
                <a:solidFill>
                  <a:srgbClr val="00B0F0"/>
                </a:solidFill>
              </a:rPr>
              <a:t>एक परिपूर्ण युद्ध </a:t>
            </a:r>
          </a:p>
          <a:p>
            <a:r>
              <a:rPr lang="mr-IN" dirty="0" smtClean="0">
                <a:solidFill>
                  <a:srgbClr val="B16C0F"/>
                </a:solidFill>
              </a:rPr>
              <a:t>वेगळी पद्धती व तंत्राचा वापर </a:t>
            </a:r>
          </a:p>
          <a:p>
            <a:r>
              <a:rPr lang="mr-IN" dirty="0" smtClean="0">
                <a:solidFill>
                  <a:srgbClr val="FF9933"/>
                </a:solidFill>
              </a:rPr>
              <a:t>आर्थिक स्वरूपाचे युद्ध </a:t>
            </a:r>
          </a:p>
          <a:p>
            <a:r>
              <a:rPr lang="mr-IN" dirty="0" smtClean="0">
                <a:solidFill>
                  <a:srgbClr val="3366FF"/>
                </a:solidFill>
              </a:rPr>
              <a:t>पहिले महायुद्ध व दुसरे महायुद्ध फरक </a:t>
            </a:r>
          </a:p>
          <a:p>
            <a:r>
              <a:rPr lang="mr-IN" dirty="0" smtClean="0">
                <a:solidFill>
                  <a:srgbClr val="C00000"/>
                </a:solidFill>
              </a:rPr>
              <a:t>भीषण स्वरूपाचे युद्ध 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93775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FF0066"/>
                </a:solidFill>
              </a:rPr>
              <a:t>दुसऱ्या महायुद्धाचे परिणाम </a:t>
            </a: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r-IN" dirty="0" smtClean="0">
                <a:solidFill>
                  <a:srgbClr val="7030A0"/>
                </a:solidFill>
              </a:rPr>
              <a:t>मानव हानी व वित्त हानी </a:t>
            </a:r>
          </a:p>
          <a:p>
            <a:r>
              <a:rPr lang="mr-IN" dirty="0" smtClean="0">
                <a:solidFill>
                  <a:srgbClr val="FFC000"/>
                </a:solidFill>
              </a:rPr>
              <a:t>आर्थिक परिणाम </a:t>
            </a:r>
          </a:p>
          <a:p>
            <a:r>
              <a:rPr lang="mr-IN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साम्राज्याचे विघटन </a:t>
            </a:r>
          </a:p>
          <a:p>
            <a:r>
              <a:rPr lang="mr-IN" dirty="0" smtClean="0">
                <a:solidFill>
                  <a:schemeClr val="accent6">
                    <a:lumMod val="75000"/>
                  </a:schemeClr>
                </a:solidFill>
              </a:rPr>
              <a:t>हुकुमशाहीचा शेवट </a:t>
            </a:r>
          </a:p>
          <a:p>
            <a:r>
              <a:rPr lang="mr-IN" dirty="0" smtClean="0">
                <a:solidFill>
                  <a:srgbClr val="FF9933"/>
                </a:solidFill>
              </a:rPr>
              <a:t>जागतिक सत्ता म्हणून अमेरिकेचा </a:t>
            </a:r>
            <a:r>
              <a:rPr lang="mr-IN" dirty="0">
                <a:solidFill>
                  <a:schemeClr val="accent6"/>
                </a:solidFill>
              </a:rPr>
              <a:t>उदय </a:t>
            </a:r>
            <a:r>
              <a:rPr lang="mr-IN" dirty="0" smtClean="0">
                <a:solidFill>
                  <a:srgbClr val="FF9933"/>
                </a:solidFill>
              </a:rPr>
              <a:t> </a:t>
            </a:r>
          </a:p>
          <a:p>
            <a:r>
              <a:rPr lang="mr-IN" dirty="0" smtClean="0">
                <a:solidFill>
                  <a:srgbClr val="3399FF"/>
                </a:solidFill>
              </a:rPr>
              <a:t>जागतिक महासत्ता म्हणून रशियाचा उदय </a:t>
            </a:r>
          </a:p>
          <a:p>
            <a:r>
              <a:rPr lang="mr-IN" dirty="0" smtClean="0">
                <a:solidFill>
                  <a:srgbClr val="3333FF"/>
                </a:solidFill>
              </a:rPr>
              <a:t>शश्रकपातीचा नवा संघर्ष </a:t>
            </a:r>
            <a:endParaRPr lang="mr-IN" dirty="0">
              <a:solidFill>
                <a:srgbClr val="3333FF"/>
              </a:solidFill>
            </a:endParaRPr>
          </a:p>
          <a:p>
            <a:r>
              <a:rPr lang="mr-IN" dirty="0" smtClean="0">
                <a:solidFill>
                  <a:srgbClr val="CC0000"/>
                </a:solidFill>
              </a:rPr>
              <a:t>युनो ची स्थापना </a:t>
            </a:r>
          </a:p>
          <a:p>
            <a:r>
              <a:rPr lang="mr-IN" dirty="0" smtClean="0">
                <a:solidFill>
                  <a:srgbClr val="00B050"/>
                </a:solidFill>
              </a:rPr>
              <a:t>नितीमुल्याचा ऱ्हास </a:t>
            </a:r>
          </a:p>
        </p:txBody>
      </p:sp>
    </p:spTree>
    <p:extLst>
      <p:ext uri="{BB962C8B-B14F-4D97-AF65-F5344CB8AC3E}">
        <p14:creationId xmlns="" xmlns:p14="http://schemas.microsoft.com/office/powerpoint/2010/main" val="54270001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 0.034 0.011 0.065 0.028 0.085 C 0.028 0.086 0.055 0.113 0.055 0.112 C 0.07 0.127 0.079 0.148 0.079 0.17 C 0.079 0.214 0.044 0.249 0 0.25 C -0.044 0.249 -0.079 0.214 -0.079 0.17 C -0.079 0.148 -0.07 0.127 -0.055 0.112 C -0.055 0.113 -0.028 0.086 -0.028 0.085 C -0.011 0.065 -0.001 0.034 0 0 Z" pathEditMode="relative" ptsTypes="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4 -0.005 -0.029 -0.009 -0.044 -0.009 C -0.114 -0.009 -0.169 0.048 -0.169 0.117 C -0.169 0.185 -0.114 0.241 -0.044 0.241 C -0.029 0.241 -0.014 0.238 0 0.233 C -0.047 0.215 -0.08 0.17 -0.08 0.117 C -0.08 0.063 -0.047 0.018 0 0 Z" pathEditMode="relative" ptsTypes="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 -0.067 0.046 -0.125 0.113 -0.129 C 0.177 -0.134 0.237 -0.089 0.241 -0.024 C 0.246 0.036 0.204 0.092 0.144 0.096 C 0.089 0.099 0.037 0.062 0.033 0.006 C 0.029 -0.045 0.064 -0.093 0.115 -0.097 C 0.162 -0.1 0.206 -0.069 0.209 -0.022 C 0.212 0.02 0.184 0.061 0.142 0.063 C 0.104 0.066 0.068 0.042 0.065 0.004 C 0.063 -0.03 0.084 -0.063 0.117 -0.065 C 0.146 -0.067 0.175 -0.049 0.177 -0.02 C 0.179 0.005 0.164 0.029 0.14 0.031 C 0.12 0.033 0.099 0.022 0.098 0.002 C 0.096 -0.014 0.104 -0.031 0.119 -0.033 C 0.131 -0.033 0.143 -0.029 0.145 -0.018 C 0.146 -0.011 0.144 -0.004 0.138 -0.001 C 0.135 0 0.133 0 0.13 -0.001 E" pathEditMode="relative" ptsTypes="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6 0.006 -0.115 0.021 -0.115 0.033 C -0.115 0.044 -0.067 0.052 -0.003 0.052 C 0.061 0.052 0.115 0.044 0.115 0.033 C 0.115 0.021 0.059 0.018 -0.005 0.026 C -0.068 0.035 -0.115 0.05 -0.115 0.061 C -0.115 0.072 -0.066 0.081 -0.003 0.081 C 0.061 0.081 0.115 0.072 0.115 0.061 C 0.115 0.05 0.059 0.047 -0.004 0.055 C -0.068 0.063 -0.115 0.078 -0.115 0.089 C -0.115 0.101 -0.066 0.11 -0.002 0.11 C 0.061 0.11 0.115 0.101 0.115 0.089 C 0.115 0.079 0.059 0.076 -0.004 0.083 C -0.067 0.091 -0.115 0.107 -0.115 0.118 C -0.115 0.129 -0.065 0.138 -0.002 0.138 C 0.063 0.138 0.115 0.129 0.115 0.118 C 0.115 0.107 0.06 0.104 -0.003 0.112 C -0.066 0.12 -0.115 0.135 -0.115 0.146 C -0.115 0.158 -0.065 0.166 -0.001 0.166 C 0.063 0.166 0.115 0.157 0.115 0.146 C 0.115 0.135 0.06 0.132 -0.003 0.14 C -0.066 0.148 -0.115 0.164 -0.115 0.174 C -0.115 0.185 -0.064 0.194 -0.001 0.194 C 0.063 0.194 0.115 0.185 0.115 0.174 C 0.115 0.164 0.061 0.161 -0.003 0.168 C -0.066 0.176 -0.115 0.192 -0.115 0.203 C -0.115 0.213 -0.064 0.223 0 0.223 C 0.064 0.223 0.115 0.214 0.115 0.203 C 0.115 0.192 0.061 0.189 -0.002 0.197 C -0.065 0.205 -0.116 0.22 -0.115 0.231 C -0.114 0.242 -0.064 0.25 0 0.25 C 0.064 0.25 0.115 0.241 0.115 0.23 C 0.115 0.22 0.063 0.217 0 0.226 E" pathEditMode="relative" ptsTypes="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00CC00"/>
                </a:solidFill>
              </a:rPr>
              <a:t>जर्मनीच्या  पराभवाची कारणे </a:t>
            </a:r>
            <a:endParaRPr lang="en-US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mr-IN" dirty="0" smtClean="0">
                <a:solidFill>
                  <a:srgbClr val="FFC000"/>
                </a:solidFill>
              </a:rPr>
              <a:t>जर्मनीची कमकुवतपणा </a:t>
            </a:r>
          </a:p>
          <a:p>
            <a:pPr marL="514350" indent="-514350">
              <a:buFont typeface="+mj-lt"/>
              <a:buAutoNum type="arabicParenR"/>
            </a:pPr>
            <a:r>
              <a:rPr lang="mr-IN" dirty="0" smtClean="0">
                <a:solidFill>
                  <a:srgbClr val="B16C0F"/>
                </a:solidFill>
              </a:rPr>
              <a:t>दोन आघाड्यावर लढणे अशक्य </a:t>
            </a:r>
          </a:p>
          <a:p>
            <a:pPr marL="514350" indent="-514350">
              <a:buFont typeface="+mj-lt"/>
              <a:buAutoNum type="arabicParenR"/>
            </a:pPr>
            <a:r>
              <a:rPr lang="mr-IN" dirty="0" smtClean="0">
                <a:solidFill>
                  <a:srgbClr val="3399FF"/>
                </a:solidFill>
              </a:rPr>
              <a:t>एकजुटीचा अभाव </a:t>
            </a:r>
          </a:p>
          <a:p>
            <a:pPr marL="514350" indent="-514350">
              <a:buFont typeface="+mj-lt"/>
              <a:buAutoNum type="arabicParenR"/>
            </a:pPr>
            <a:r>
              <a:rPr lang="mr-IN" dirty="0" smtClean="0">
                <a:solidFill>
                  <a:srgbClr val="FF0066"/>
                </a:solidFill>
              </a:rPr>
              <a:t>सैन्यातील असंतोष </a:t>
            </a:r>
          </a:p>
          <a:p>
            <a:pPr marL="514350" indent="-514350">
              <a:buFont typeface="+mj-lt"/>
              <a:buAutoNum type="arabicParenR"/>
            </a:pPr>
            <a:r>
              <a:rPr lang="mr-IN" dirty="0" smtClean="0">
                <a:solidFill>
                  <a:schemeClr val="accent1"/>
                </a:solidFill>
              </a:rPr>
              <a:t>राजकीय बाजूकडे दुर्लक्ष </a:t>
            </a:r>
          </a:p>
        </p:txBody>
      </p:sp>
    </p:spTree>
    <p:extLst>
      <p:ext uri="{BB962C8B-B14F-4D97-AF65-F5344CB8AC3E}">
        <p14:creationId xmlns="" xmlns:p14="http://schemas.microsoft.com/office/powerpoint/2010/main" val="6059941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dirty="0" smtClean="0">
                <a:solidFill>
                  <a:srgbClr val="FF3399"/>
                </a:solidFill>
              </a:rPr>
              <a:t>संयुक्त राष्ट्रसंघाची उदिष्टे</a:t>
            </a: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B16C0F"/>
                </a:solidFill>
              </a:rPr>
              <a:t>जागतिक शांतता व सुरक्षितता  </a:t>
            </a:r>
          </a:p>
          <a:p>
            <a:r>
              <a:rPr lang="mr-IN" dirty="0" smtClean="0">
                <a:solidFill>
                  <a:srgbClr val="00B050"/>
                </a:solidFill>
              </a:rPr>
              <a:t>सभासद राष्ट्रात मैत्रीपूर्ण संबंध </a:t>
            </a:r>
          </a:p>
          <a:p>
            <a:r>
              <a:rPr lang="mr-IN" dirty="0" smtClean="0">
                <a:solidFill>
                  <a:srgbClr val="0070C0"/>
                </a:solidFill>
              </a:rPr>
              <a:t>सहकार्य वाढीवर भर </a:t>
            </a:r>
          </a:p>
          <a:p>
            <a:r>
              <a:rPr lang="mr-IN" dirty="0" smtClean="0">
                <a:solidFill>
                  <a:srgbClr val="7030A0"/>
                </a:solidFill>
              </a:rPr>
              <a:t>सुसंवादाचे जागतिक केंद्र </a:t>
            </a:r>
          </a:p>
        </p:txBody>
      </p:sp>
    </p:spTree>
    <p:extLst>
      <p:ext uri="{BB962C8B-B14F-4D97-AF65-F5344CB8AC3E}">
        <p14:creationId xmlns="" xmlns:p14="http://schemas.microsoft.com/office/powerpoint/2010/main" val="2939643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3366FF"/>
                </a:solidFill>
              </a:rPr>
              <a:t>संयुक्त राष्ट्रसंघाची तत्वे  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mr-IN" dirty="0" smtClean="0">
                <a:solidFill>
                  <a:srgbClr val="FF0066"/>
                </a:solidFill>
              </a:rPr>
              <a:t>समानतेचे तत्व </a:t>
            </a:r>
          </a:p>
          <a:p>
            <a:pPr marL="514350" indent="-514350">
              <a:buFont typeface="+mj-lt"/>
              <a:buAutoNum type="arabicParenR"/>
            </a:pPr>
            <a:r>
              <a:rPr lang="mr-IN" dirty="0" smtClean="0">
                <a:solidFill>
                  <a:srgbClr val="92D050"/>
                </a:solidFill>
              </a:rPr>
              <a:t>जबाबदारीचे </a:t>
            </a:r>
            <a:r>
              <a:rPr lang="mr-IN" dirty="0">
                <a:solidFill>
                  <a:srgbClr val="92D050"/>
                </a:solidFill>
              </a:rPr>
              <a:t>तत्व </a:t>
            </a:r>
            <a:endParaRPr lang="mr-IN" dirty="0" smtClean="0">
              <a:solidFill>
                <a:srgbClr val="92D05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mr-IN" dirty="0" smtClean="0">
                <a:solidFill>
                  <a:srgbClr val="3399FF"/>
                </a:solidFill>
              </a:rPr>
              <a:t>शांततेचे </a:t>
            </a:r>
            <a:r>
              <a:rPr lang="mr-IN" dirty="0">
                <a:solidFill>
                  <a:srgbClr val="3399FF"/>
                </a:solidFill>
              </a:rPr>
              <a:t>तत्व </a:t>
            </a:r>
            <a:endParaRPr lang="mr-IN" dirty="0" smtClean="0">
              <a:solidFill>
                <a:srgbClr val="3399FF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mr-IN" dirty="0" smtClean="0">
                <a:solidFill>
                  <a:srgbClr val="FFC000"/>
                </a:solidFill>
              </a:rPr>
              <a:t>सुसंगतीचे </a:t>
            </a:r>
            <a:r>
              <a:rPr lang="mr-IN" dirty="0">
                <a:solidFill>
                  <a:srgbClr val="FFC000"/>
                </a:solidFill>
              </a:rPr>
              <a:t>तत्व </a:t>
            </a:r>
            <a:endParaRPr lang="mr-IN" dirty="0" smtClean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mr-IN" dirty="0" smtClean="0">
                <a:solidFill>
                  <a:srgbClr val="0070C0"/>
                </a:solidFill>
              </a:rPr>
              <a:t>नियम पालनाचे </a:t>
            </a:r>
            <a:r>
              <a:rPr lang="mr-IN" dirty="0">
                <a:solidFill>
                  <a:srgbClr val="0070C0"/>
                </a:solidFill>
              </a:rPr>
              <a:t>तत्व </a:t>
            </a:r>
            <a:endParaRPr lang="mr-IN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mr-IN" dirty="0" smtClean="0">
                <a:solidFill>
                  <a:srgbClr val="00CCFF"/>
                </a:solidFill>
              </a:rPr>
              <a:t>सामुहिक कार्यवाहीचे तत्व </a:t>
            </a:r>
            <a:endParaRPr lang="mr-IN" dirty="0">
              <a:solidFill>
                <a:srgbClr val="00CC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45112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mr-IN" sz="13800" dirty="0" smtClean="0">
                <a:solidFill>
                  <a:srgbClr val="C00000"/>
                </a:solidFill>
              </a:rPr>
              <a:t>धन्यवाद</a:t>
            </a:r>
            <a:endParaRPr lang="en-US" sz="13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620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G1</a:t>
            </a:r>
            <a:r>
              <a:rPr lang="mr-IN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>
            <a:normAutofit fontScale="92500"/>
          </a:bodyPr>
          <a:lstStyle/>
          <a:p>
            <a:r>
              <a:rPr lang="mr-IN" sz="4800" dirty="0" smtClean="0">
                <a:solidFill>
                  <a:srgbClr val="3333FF"/>
                </a:solidFill>
              </a:rPr>
              <a:t>प्रारंभिक भारत </a:t>
            </a:r>
            <a:r>
              <a:rPr lang="mr-IN" dirty="0" smtClean="0">
                <a:solidFill>
                  <a:srgbClr val="3333FF"/>
                </a:solidFill>
              </a:rPr>
              <a:t>(इ.स.पूर्व ३००० ते इ.स.१२०६)</a:t>
            </a:r>
            <a:endParaRPr lang="mr-IN" sz="4800" dirty="0" smtClean="0">
              <a:solidFill>
                <a:srgbClr val="3333FF"/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38400" y="29718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mr-IN" sz="4800" dirty="0" smtClean="0">
                <a:solidFill>
                  <a:srgbClr val="FF0066"/>
                </a:solidFill>
              </a:rPr>
              <a:t>प्रकरण ६</a:t>
            </a:r>
          </a:p>
          <a:p>
            <a:pPr algn="ctr"/>
            <a:r>
              <a:rPr lang="mr-IN" sz="4800" dirty="0" smtClean="0">
                <a:solidFill>
                  <a:srgbClr val="008000"/>
                </a:solidFill>
              </a:rPr>
              <a:t>मौर्य साम्राज्य </a:t>
            </a:r>
            <a:endParaRPr lang="en-US" sz="48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9315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9602918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>
                <a:solidFill>
                  <a:srgbClr val="FF0000"/>
                </a:solidFill>
              </a:rPr>
              <a:t>मौर्यकालीन प्रशासन व्यवस्था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mr-IN" dirty="0">
                <a:solidFill>
                  <a:srgbClr val="3333FF"/>
                </a:solidFill>
              </a:rPr>
              <a:t>सम्राट</a:t>
            </a:r>
            <a:r>
              <a:rPr lang="mr-IN" dirty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mr-IN" dirty="0">
                <a:solidFill>
                  <a:srgbClr val="008000"/>
                </a:solidFill>
              </a:rPr>
              <a:t>अमात्या मंत्री व मंत्री परिषद </a:t>
            </a:r>
          </a:p>
          <a:p>
            <a:pPr>
              <a:buFont typeface="Wingdings" pitchFamily="2" charset="2"/>
              <a:buChar char="v"/>
            </a:pPr>
            <a:r>
              <a:rPr lang="mr-IN" dirty="0">
                <a:solidFill>
                  <a:srgbClr val="FF0000"/>
                </a:solidFill>
              </a:rPr>
              <a:t>प्रांतीय प्रशासन </a:t>
            </a:r>
          </a:p>
          <a:p>
            <a:pPr>
              <a:buFont typeface="Wingdings" pitchFamily="2" charset="2"/>
              <a:buChar char="v"/>
            </a:pPr>
            <a:r>
              <a:rPr lang="mr-IN" dirty="0">
                <a:solidFill>
                  <a:srgbClr val="FF9933"/>
                </a:solidFill>
              </a:rPr>
              <a:t>जिल्हा व नगर प्रशासन </a:t>
            </a:r>
          </a:p>
          <a:p>
            <a:pPr>
              <a:buFont typeface="Wingdings" pitchFamily="2" charset="2"/>
              <a:buChar char="v"/>
            </a:pPr>
            <a:r>
              <a:rPr lang="mr-IN" dirty="0">
                <a:solidFill>
                  <a:schemeClr val="accent1">
                    <a:lumMod val="75000"/>
                  </a:schemeClr>
                </a:solidFill>
              </a:rPr>
              <a:t>ग्राम प्रशासन </a:t>
            </a:r>
          </a:p>
          <a:p>
            <a:pPr>
              <a:buFont typeface="Wingdings" pitchFamily="2" charset="2"/>
              <a:buChar char="v"/>
            </a:pPr>
            <a:r>
              <a:rPr lang="mr-IN" dirty="0">
                <a:solidFill>
                  <a:srgbClr val="00FFFF"/>
                </a:solidFill>
              </a:rPr>
              <a:t>न्याय व्यवस्था </a:t>
            </a:r>
            <a:endParaRPr lang="en-US" dirty="0">
              <a:solidFill>
                <a:srgbClr val="00FFFF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9616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 -0.067 -0.046 -0.125 -0.113 -0.129 C -0.177 -0.134 -0.237 -0.089 -0.241 -0.024 C -0.246 0.036 -0.204 0.092 -0.144 0.096 C -0.089 0.099 -0.037 0.062 -0.033 0.006 C -0.029 -0.045 -0.064 -0.093 -0.115 -0.097 C -0.162 -0.1 -0.206 -0.069 -0.209 -0.022 C -0.212 0.02 -0.184 0.061 -0.142 0.063 C -0.104 0.066 -0.068 0.042 -0.065 0.004 C -0.063 -0.03 -0.084 -0.063 -0.117 -0.065 C -0.146 -0.067 -0.175 -0.049 -0.177 -0.02 C -0.179 0.005 -0.164 0.029 -0.14 0.031 C -0.12 0.033 -0.099 0.022 -0.098 0.002 C -0.096 -0.014 -0.104 -0.031 -0.119 -0.033 C -0.131 -0.033 -0.143 -0.029 -0.145 -0.018 C -0.146 -0.011 -0.144 -0.004 -0.138 -0.001 C -0.135 0 -0.133 0 -0.13 -0.001 E" pathEditMode="relative" ptsTypes="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3333FF"/>
                </a:solidFill>
              </a:rPr>
              <a:t>मौर्यकालीन समाज जीवन 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2000"/>
              <a:buFont typeface="Wingdings" pitchFamily="2" charset="2"/>
              <a:buChar char="Ø"/>
            </a:pPr>
            <a:r>
              <a:rPr lang="mr-IN" dirty="0" smtClean="0">
                <a:solidFill>
                  <a:srgbClr val="FFC000"/>
                </a:solidFill>
              </a:rPr>
              <a:t>कुटुंब संस्था </a:t>
            </a:r>
          </a:p>
          <a:p>
            <a:pPr>
              <a:buSzPct val="102000"/>
              <a:buFont typeface="Wingdings" pitchFamily="2" charset="2"/>
              <a:buChar char="Ø"/>
            </a:pPr>
            <a:r>
              <a:rPr lang="mr-IN" dirty="0" smtClean="0">
                <a:solidFill>
                  <a:srgbClr val="0070C0"/>
                </a:solidFill>
              </a:rPr>
              <a:t>वर्णव्यवस्था </a:t>
            </a:r>
          </a:p>
          <a:p>
            <a:pPr>
              <a:buSzPct val="102000"/>
              <a:buFont typeface="Wingdings" pitchFamily="2" charset="2"/>
              <a:buChar char="Ø"/>
            </a:pPr>
            <a:r>
              <a:rPr lang="mr-IN" dirty="0" smtClean="0">
                <a:solidFill>
                  <a:srgbClr val="C00000"/>
                </a:solidFill>
              </a:rPr>
              <a:t>विवाह पद्धत </a:t>
            </a:r>
          </a:p>
          <a:p>
            <a:pPr>
              <a:buSzPct val="102000"/>
              <a:buFont typeface="Wingdings" pitchFamily="2" charset="2"/>
              <a:buChar char="Ø"/>
            </a:pPr>
            <a:r>
              <a:rPr lang="mr-IN" dirty="0" smtClean="0">
                <a:solidFill>
                  <a:srgbClr val="7030A0"/>
                </a:solidFill>
              </a:rPr>
              <a:t>स्त्रियांचा दर्जा </a:t>
            </a:r>
          </a:p>
          <a:p>
            <a:pPr>
              <a:buSzPct val="102000"/>
              <a:buFont typeface="Wingdings" pitchFamily="2" charset="2"/>
              <a:buChar char="Ø"/>
            </a:pPr>
            <a:r>
              <a:rPr lang="mr-IN" dirty="0" smtClean="0">
                <a:solidFill>
                  <a:srgbClr val="00FFFF"/>
                </a:solidFill>
              </a:rPr>
              <a:t>सामान्य लोकजीवन </a:t>
            </a:r>
            <a:endParaRPr lang="en-US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55920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C 0.181 0 0.25 0.069 0.25 0.125 L 0.25 0.25 E" pathEditMode="relative" ptsTypes="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FF0066"/>
                </a:solidFill>
              </a:rPr>
              <a:t>मौर्यकालीन आर्थिक जीवन </a:t>
            </a: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mr-IN" sz="2800" dirty="0" smtClean="0">
                <a:solidFill>
                  <a:srgbClr val="00FFFF"/>
                </a:solidFill>
              </a:rPr>
              <a:t>शेतकरी</a:t>
            </a:r>
            <a:r>
              <a:rPr lang="mr-IN" sz="2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mr-IN" sz="2800" dirty="0" smtClean="0">
                <a:solidFill>
                  <a:srgbClr val="3333FF"/>
                </a:solidFill>
              </a:rPr>
              <a:t>पशुपालन वर्ग </a:t>
            </a:r>
          </a:p>
          <a:p>
            <a:pPr>
              <a:buFont typeface="Wingdings" pitchFamily="2" charset="2"/>
              <a:buChar char="Ø"/>
            </a:pPr>
            <a:r>
              <a:rPr lang="mr-IN" sz="2800" dirty="0" smtClean="0">
                <a:solidFill>
                  <a:srgbClr val="FF9933"/>
                </a:solidFill>
              </a:rPr>
              <a:t>व्यापार </a:t>
            </a:r>
          </a:p>
          <a:p>
            <a:pPr>
              <a:buFont typeface="Wingdings" pitchFamily="2" charset="2"/>
              <a:buChar char="Ø"/>
            </a:pPr>
            <a:r>
              <a:rPr lang="mr-IN" sz="2800" dirty="0" smtClean="0">
                <a:solidFill>
                  <a:srgbClr val="00CCFF"/>
                </a:solidFill>
              </a:rPr>
              <a:t>दळणवळणाची साधने </a:t>
            </a:r>
          </a:p>
          <a:p>
            <a:pPr>
              <a:buFont typeface="Wingdings" pitchFamily="2" charset="2"/>
              <a:buChar char="Ø"/>
            </a:pPr>
            <a:r>
              <a:rPr lang="mr-IN" sz="2800" dirty="0" smtClean="0">
                <a:solidFill>
                  <a:srgbClr val="9966FF"/>
                </a:solidFill>
              </a:rPr>
              <a:t>उद्योगधंदे व व्यवसाय </a:t>
            </a:r>
          </a:p>
          <a:p>
            <a:pPr>
              <a:buFont typeface="Wingdings" pitchFamily="2" charset="2"/>
              <a:buChar char="Ø"/>
            </a:pPr>
            <a:r>
              <a:rPr lang="mr-IN" sz="2800" dirty="0" smtClean="0">
                <a:solidFill>
                  <a:srgbClr val="FF6600"/>
                </a:solidFill>
              </a:rPr>
              <a:t>कर पद्धती </a:t>
            </a:r>
          </a:p>
          <a:p>
            <a:pPr>
              <a:buFont typeface="Wingdings" pitchFamily="2" charset="2"/>
              <a:buChar char="Ø"/>
            </a:pPr>
            <a:r>
              <a:rPr lang="mr-IN" sz="2800" dirty="0" smtClean="0">
                <a:solidFill>
                  <a:srgbClr val="3366FF"/>
                </a:solidFill>
              </a:rPr>
              <a:t>चलन पद्धती </a:t>
            </a:r>
          </a:p>
          <a:p>
            <a:pPr>
              <a:buFont typeface="Wingdings" pitchFamily="2" charset="2"/>
              <a:buChar char="Ø"/>
            </a:pPr>
            <a:r>
              <a:rPr lang="mr-IN" sz="2800" dirty="0" smtClean="0"/>
              <a:t> </a:t>
            </a:r>
            <a:r>
              <a:rPr lang="mr-IN" sz="2800" dirty="0" smtClean="0">
                <a:solidFill>
                  <a:srgbClr val="0070C0"/>
                </a:solidFill>
              </a:rPr>
              <a:t>वजन व मापे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94683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597 -0.38773 C 0.32795 -0.38379 0.31319 -0.38935 0.32326 -0.38356 C 0.32465 -0.38287 0.3316 -0.38102 0.33264 -0.38079 C 0.34028 -0.37847 0.34774 -0.37546 0.35556 -0.37384 C 0.36302 -0.36875 0.3717 -0.36944 0.37951 -0.36551 C 0.38437 -0.36296 0.38941 -0.35903 0.3941 -0.35579 C 0.39375 -0.35208 0.39427 -0.34815 0.39306 -0.34467 C 0.39253 -0.34329 0.3908 -0.34398 0.38993 -0.34329 C 0.38837 -0.34213 0.38733 -0.34028 0.38576 -0.33912 C 0.36858 -0.32569 0.35399 -0.32893 0.33264 -0.32801 C 0.32621 -0.32592 0.32049 -0.32245 0.31389 -0.32106 C 0.31024 -0.31481 0.30799 -0.30879 0.30556 -0.30162 C 0.30469 -0.29884 0.30347 -0.29329 0.30347 -0.29329 C 0.30382 -0.29097 0.30347 -0.28819 0.30451 -0.28634 C 0.30608 -0.2831 0.31007 -0.28449 0.31285 -0.28356 C 0.31944 -0.28148 0.32587 -0.2794 0.33264 -0.27801 C 0.36736 -0.27106 0.35104 -0.27523 0.41389 -0.27384 C 0.41979 -0.27129 0.42552 -0.26898 0.4316 -0.2669 C 0.43403 -0.25717 0.43385 -0.24768 0.42847 -0.24051 C 0.42726 -0.23588 0.42344 -0.22407 0.42014 -0.22106 C 0.41875 -0.21991 0.41076 -0.21713 0.40868 -0.2169 C 0.39479 -0.21597 0.3809 -0.21597 0.36701 -0.21551 C 0.36597 -0.21504 0.36493 -0.21412 0.36389 -0.21412 C 0.35208 -0.21319 0.33976 -0.21736 0.32847 -0.21273 C 0.32413 -0.21088 0.32778 -0.20046 0.32639 -0.19467 C 0.32778 -0.18333 0.32969 -0.18079 0.33785 -0.17801 C 0.34618 -0.1706 0.33802 -0.17662 0.35868 -0.17662 C 0.38437 -0.17662 0.41007 -0.17569 0.43576 -0.17523 C 0.43524 -0.16967 0.43628 -0.16296 0.43368 -0.15856 C 0.4316 -0.15509 0.42639 -0.14884 0.42639 -0.14884 C 0.42396 -0.13588 0.40868 -0.11759 0.39826 -0.11412 C 0.39427 -0.11273 0.37674 -0.11157 0.37535 -0.11134 C 0.35417 -0.10417 0.37465 -0.11018 0.33056 -0.10717 C 0.3276 -0.10694 0.32257 -0.10139 0.32118 -0.10023 C 0.32014 -0.0993 0.31806 -0.09745 0.31806 -0.09745 C 0.3151 -0.08958 0.31042 -0.08426 0.31493 -0.07384 C 0.31597 -0.07129 0.3191 -0.07199 0.32118 -0.07106 C 0.3276 -0.06829 0.32639 -0.06713 0.33472 -0.06551 C 0.3401 -0.06319 0.34844 -0.06667 0.35347 -0.0669 C 0.36736 -0.06759 0.38125 -0.06782 0.39514 -0.06829 C 0.39948 -0.07222 0.40434 -0.07407 0.40868 -0.07801 C 0.4224 -0.07592 0.42795 -0.07685 0.43785 -0.0669 C 0.43958 -0.05717 0.44045 -0.05555 0.43785 -0.0419 C 0.43733 -0.03866 0.43368 -0.03356 0.43368 -0.03356 C 0.43212 -0.02523 0.4276 -0.01551 0.42118 -0.01273 C 0.4158 0.00185 0.40573 0.00787 0.3941 0.01088 C 0.38056 0.01042 0.36701 0.01065 0.35347 0.00949 C 0.34826 0.00903 0.34896 0.00602 0.34514 0.00394 C 0.33906 0.00046 0.33073 -0.00324 0.32431 -0.0044 C 0.31337 -0.00301 0.31441 -0.00393 0.30868 0.00533 C 0.30642 0.0088 0.30451 0.01783 0.30451 0.01783 C 0.30486 0.02222 0.30434 0.0294 0.30764 0.0331 C 0.31059 0.03634 0.31771 0.03843 0.32118 0.04005 C 0.32222 0.04051 0.32431 0.04144 0.32431 0.04144 C 0.33819 0.04051 0.3441 0.04421 0.35347 0.03588 C 0.37934 0.0375 0.39983 0.04051 0.42431 0.04421 C 0.43177 0.04746 0.42865 0.04514 0.43368 0.04977 C 0.43333 0.05347 0.43368 0.05741 0.43264 0.06088 C 0.43177 0.06412 0.42812 0.06574 0.42639 0.06783 C 0.42049 0.075 0.41892 0.08079 0.41181 0.0831 C 0.40694 0.0875 0.40295 0.09074 0.39722 0.09283 C 0.39479 0.09352 0.39132 0.09375 0.38889 0.0956 C 0.38038 0.10093 0.37083 0.10417 0.36181 0.10787 C 0.35903 0.10926 0.35642 0.11158 0.35347 0.11227 C 0.34826 0.11343 0.34306 0.1132 0.33785 0.11366 C 0.32743 0.11597 0.3283 0.12153 0.33264 0.13866 C 0.33264 0.13889 0.3401 0.14329 0.34201 0.14421 C 0.34444 0.14908 0.34809 0.1507 0.35243 0.15232 C 0.35521 0.15371 0.36076 0.15509 0.36076 0.15509 C 0.36667 0.16065 0.3691 0.16088 0.37639 0.15926 C 0.3816 0.15486 0.38108 0.15 0.38264 0.14144 C 0.38316 0.13866 0.38472 0.1331 0.38472 0.1331 C 0.38351 0.11945 0.38403 0.10741 0.37951 0.0956 C 0.37812 0.08634 0.37743 0.07778 0.37431 0.06921 C 0.37344 0.06181 0.37135 0.04977 0.3691 0.04283 C 0.36788 0.03889 0.36597 0.03565 0.36493 0.03171 C 0.36424 0.02894 0.36389 0.02593 0.36285 0.02338 C 0.36181 0.02037 0.35868 0.01505 0.35868 0.01505 C 0.35642 0.00046 0.34896 -0.00949 0.3441 -0.02245 C 0.34167 -0.02917 0.33889 -0.03565 0.33576 -0.0419 C 0.33437 -0.04491 0.33403 -0.04861 0.33264 -0.05162 C 0.3309 -0.05532 0.32621 -0.0618 0.32535 -0.06551 C 0.32257 -0.07662 0.3158 -0.09028 0.30868 -0.09745 C 0.30538 -0.11528 0.29149 -0.13449 0.28264 -0.14884 C 0.27743 -0.15741 0.27378 -0.16713 0.26701 -0.17384 C 0.26476 -0.1787 0.26302 -0.18426 0.26076 -0.18912 C 0.25434 -0.20324 0.24392 -0.21458 0.23576 -0.22662 C 0.23403 -0.22917 0.23316 -0.23241 0.2316 -0.23495 C 0.23038 -0.23704 0.22882 -0.23866 0.22743 -0.24051 C 0.225 -0.25324 0.22865 -0.23796 0.22014 -0.2544 C 0.21858 -0.25741 0.21823 -0.26111 0.21701 -0.26412 C 0.21389 -0.27176 0.20868 -0.27778 0.20556 -0.28495 C 0.20121 -0.29444 0.19392 -0.31134 0.19097 -0.32245 C 0.18837 -0.33194 0.18854 -0.33796 0.18368 -0.34606 C 0.1816 -0.35579 0.17951 -0.36227 0.17847 -0.37245 C 0.17951 -0.39491 0.17986 -0.39838 0.19201 -0.41134 C 0.19427 -0.42338 0.20503 -0.43125 0.21389 -0.43356 C 0.22691 -0.44514 0.24236 -0.44444 0.25764 -0.44606 C 0.27083 -0.44954 0.27587 -0.44792 0.29201 -0.44606 C 0.29566 -0.44282 0.29687 -0.44051 0.29826 -0.43495 C 0.29792 -0.42801 0.29809 -0.42106 0.29722 -0.41412 C 0.29635 -0.40694 0.28785 -0.39653 0.28472 -0.39051 C 0.27691 -0.37569 0.26892 -0.36134 0.26389 -0.34467 C 0.26424 -0.33819 0.26198 -0.33032 0.26493 -0.32523 C 0.26528 -0.32454 0.27726 -0.32708 0.27951 -0.32801 C 0.29045 -0.33241 0.30156 -0.3375 0.31285 -0.34051 C 0.31424 -0.34236 0.31545 -0.34444 0.31701 -0.34606 C 0.31788 -0.34722 0.32014 -0.34884 0.32014 -0.34884 L 0.10243 0.0081 " pathEditMode="relative" ptsTypes="fffffffffffffffffffffffffffffffffffffffffffffffffffffffffffffffffffffffffffffffffffffffffffffffffffffffffffAA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chemeClr val="accent6">
                    <a:lumMod val="75000"/>
                  </a:schemeClr>
                </a:solidFill>
              </a:rPr>
              <a:t>मौर्यकालीन धार्मिक जीवन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mr-IN" dirty="0">
                <a:solidFill>
                  <a:srgbClr val="FFC000"/>
                </a:solidFill>
              </a:rPr>
              <a:t> </a:t>
            </a:r>
            <a:r>
              <a:rPr lang="mr-IN" dirty="0" smtClean="0">
                <a:solidFill>
                  <a:srgbClr val="FFC000"/>
                </a:solidFill>
              </a:rPr>
              <a:t>मौर्य साम्राज्याचा ऱ्हास </a:t>
            </a:r>
            <a:r>
              <a:rPr lang="mr-IN" sz="4000" dirty="0" smtClean="0">
                <a:solidFill>
                  <a:srgbClr val="FFC000"/>
                </a:solidFill>
              </a:rPr>
              <a:t>:-</a:t>
            </a:r>
          </a:p>
          <a:p>
            <a:pPr marL="3829050" lvl="7" indent="-742950">
              <a:buFont typeface="+mj-lt"/>
              <a:buAutoNum type="arabicParenR"/>
            </a:pPr>
            <a:r>
              <a:rPr lang="mr-IN" sz="2800" dirty="0" smtClean="0">
                <a:solidFill>
                  <a:srgbClr val="3366FF"/>
                </a:solidFill>
              </a:rPr>
              <a:t> अयोग्य व निर्बल उत्तरादिकारी </a:t>
            </a:r>
          </a:p>
          <a:p>
            <a:pPr marL="3829050" lvl="7" indent="-742950">
              <a:buFont typeface="+mj-lt"/>
              <a:buAutoNum type="arabicParenR"/>
            </a:pPr>
            <a:r>
              <a:rPr lang="mr-IN" sz="2800" dirty="0" smtClean="0">
                <a:solidFill>
                  <a:srgbClr val="9966FF"/>
                </a:solidFill>
              </a:rPr>
              <a:t>प्रशासनाचे केंद्रीकरण </a:t>
            </a:r>
          </a:p>
          <a:p>
            <a:pPr marL="3829050" lvl="7" indent="-742950">
              <a:buFont typeface="+mj-lt"/>
              <a:buAutoNum type="arabicParenR"/>
            </a:pPr>
            <a:r>
              <a:rPr lang="mr-IN" sz="2800" dirty="0" smtClean="0">
                <a:solidFill>
                  <a:srgbClr val="00FFFF"/>
                </a:solidFill>
              </a:rPr>
              <a:t>राष्ट्रीय चेतनेचा अभाव </a:t>
            </a:r>
          </a:p>
          <a:p>
            <a:pPr marL="3829050" lvl="7" indent="-742950">
              <a:buFont typeface="+mj-lt"/>
              <a:buAutoNum type="arabicParenR"/>
            </a:pPr>
            <a:r>
              <a:rPr lang="mr-IN" sz="2800" dirty="0" smtClean="0">
                <a:solidFill>
                  <a:srgbClr val="FF0066"/>
                </a:solidFill>
              </a:rPr>
              <a:t>आर्थिक व सांस्कृतीक असमानता  </a:t>
            </a:r>
          </a:p>
          <a:p>
            <a:pPr marL="3829050" lvl="7" indent="-742950">
              <a:buFont typeface="+mj-lt"/>
              <a:buAutoNum type="arabicParenR"/>
            </a:pPr>
            <a:r>
              <a:rPr lang="mr-IN" sz="2800" dirty="0" smtClean="0">
                <a:solidFill>
                  <a:srgbClr val="008000"/>
                </a:solidFill>
              </a:rPr>
              <a:t>करांचे प्रमाण वाढले </a:t>
            </a:r>
          </a:p>
          <a:p>
            <a:pPr marL="0" indent="0">
              <a:buNone/>
            </a:pPr>
            <a:r>
              <a:rPr lang="mr-IN" dirty="0" smtClean="0"/>
              <a:t>                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051913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 -0.038 0.075 -0.062 0.125 -0.062 C 0.175 -0.062 0.22 -0.038 0.25 0 C 0.22 0.038 0.175 0.062 0.125 0.062 C 0.075 0.062 0.03 0.038 0 0 Z" pathEditMode="relative" ptsTypes="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25" y="228600"/>
            <a:ext cx="8229600" cy="1143000"/>
          </a:xfrm>
        </p:spPr>
        <p:txBody>
          <a:bodyPr/>
          <a:lstStyle/>
          <a:p>
            <a:r>
              <a:rPr lang="mr-IN" dirty="0" smtClean="0">
                <a:solidFill>
                  <a:srgbClr val="FF0066"/>
                </a:solidFill>
              </a:rPr>
              <a:t>इतिहास G3 </a:t>
            </a: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763000" cy="4906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mr-IN" sz="11200" dirty="0">
                <a:solidFill>
                  <a:srgbClr val="008000"/>
                </a:solidFill>
              </a:rPr>
              <a:t>आधुनिक</a:t>
            </a:r>
            <a:r>
              <a:rPr lang="mr-IN" sz="11200" dirty="0" smtClean="0">
                <a:solidFill>
                  <a:srgbClr val="008000"/>
                </a:solidFill>
              </a:rPr>
              <a:t> जगाच्या इतिहासाचे ओझरते दर्शन भाग -१  </a:t>
            </a:r>
          </a:p>
          <a:p>
            <a:pPr marL="0" indent="0">
              <a:buNone/>
            </a:pPr>
            <a:r>
              <a:rPr lang="mr-IN" dirty="0" smtClean="0"/>
              <a:t>                  </a:t>
            </a:r>
            <a:r>
              <a:rPr lang="mr-IN" sz="12800" dirty="0" smtClean="0">
                <a:solidFill>
                  <a:srgbClr val="FF0066"/>
                </a:solidFill>
              </a:rPr>
              <a:t>दुसरे महायुद्ध :-</a:t>
            </a:r>
          </a:p>
          <a:p>
            <a:pPr marL="1257300" lvl="3" indent="0">
              <a:buNone/>
            </a:pPr>
            <a:r>
              <a:rPr lang="mr-IN" sz="9600" dirty="0" smtClean="0">
                <a:solidFill>
                  <a:srgbClr val="9966FF"/>
                </a:solidFill>
              </a:rPr>
              <a:t>      </a:t>
            </a:r>
            <a:r>
              <a:rPr lang="mr-IN" sz="11200" dirty="0" smtClean="0">
                <a:solidFill>
                  <a:srgbClr val="9966FF"/>
                </a:solidFill>
              </a:rPr>
              <a:t>प्रस्तावना </a:t>
            </a:r>
          </a:p>
          <a:p>
            <a:pPr marL="2171700" lvl="3" indent="-914400">
              <a:buFont typeface="+mj-lt"/>
              <a:buAutoNum type="arabicParenR"/>
            </a:pPr>
            <a:r>
              <a:rPr lang="mr-IN" sz="9600" dirty="0" smtClean="0">
                <a:solidFill>
                  <a:srgbClr val="3333FF"/>
                </a:solidFill>
              </a:rPr>
              <a:t>दुसऱ्या महायुद्धाची कारणे :-</a:t>
            </a:r>
          </a:p>
          <a:p>
            <a:pPr marL="4457700" lvl="8" indent="-914400">
              <a:buFont typeface="+mj-lt"/>
              <a:buAutoNum type="arabicParenR"/>
            </a:pPr>
            <a:r>
              <a:rPr lang="mr-IN" sz="7200" dirty="0" smtClean="0">
                <a:solidFill>
                  <a:srgbClr val="00B050"/>
                </a:solidFill>
              </a:rPr>
              <a:t>व्हर्सायचा अपमानास्पद तह </a:t>
            </a:r>
          </a:p>
          <a:p>
            <a:pPr marL="4457700" lvl="8" indent="-914400">
              <a:buFont typeface="+mj-lt"/>
              <a:buAutoNum type="arabicParenR"/>
            </a:pPr>
            <a:r>
              <a:rPr lang="mr-IN" sz="7200" dirty="0" smtClean="0">
                <a:solidFill>
                  <a:srgbClr val="CC0000"/>
                </a:solidFill>
              </a:rPr>
              <a:t>आक्रमक राष्ट्रवाद </a:t>
            </a:r>
          </a:p>
          <a:p>
            <a:pPr marL="4457700" lvl="8" indent="-914400">
              <a:buFont typeface="+mj-lt"/>
              <a:buAutoNum type="arabicParenR"/>
            </a:pPr>
            <a:r>
              <a:rPr lang="mr-IN" sz="7200" dirty="0" smtClean="0">
                <a:solidFill>
                  <a:srgbClr val="FF9933"/>
                </a:solidFill>
              </a:rPr>
              <a:t>आर्थिक गरजा </a:t>
            </a:r>
          </a:p>
          <a:p>
            <a:pPr marL="4457700" lvl="8" indent="-914400">
              <a:buFont typeface="+mj-lt"/>
              <a:buAutoNum type="arabicParenR"/>
            </a:pPr>
            <a:r>
              <a:rPr lang="mr-IN" sz="7200" dirty="0" smtClean="0">
                <a:solidFill>
                  <a:srgbClr val="3366FF"/>
                </a:solidFill>
              </a:rPr>
              <a:t>निशस्रीकरणात अपयश </a:t>
            </a:r>
          </a:p>
          <a:p>
            <a:pPr marL="4457700" lvl="8" indent="-914400">
              <a:buFont typeface="+mj-lt"/>
              <a:buAutoNum type="arabicParenR"/>
            </a:pPr>
            <a:r>
              <a:rPr lang="mr-IN" sz="7200" dirty="0" smtClean="0">
                <a:solidFill>
                  <a:srgbClr val="FF3399"/>
                </a:solidFill>
              </a:rPr>
              <a:t>राष्ट्रसंघाचे अपयश </a:t>
            </a:r>
          </a:p>
          <a:p>
            <a:pPr marL="4457700" lvl="8" indent="-914400">
              <a:buFont typeface="+mj-lt"/>
              <a:buAutoNum type="arabicParenR"/>
            </a:pPr>
            <a:r>
              <a:rPr lang="mr-IN" sz="7200" dirty="0" smtClean="0">
                <a:solidFill>
                  <a:srgbClr val="9966FF"/>
                </a:solidFill>
              </a:rPr>
              <a:t>अमेरिकेची भूमिका </a:t>
            </a:r>
          </a:p>
          <a:p>
            <a:pPr marL="4457700" lvl="8" indent="-914400">
              <a:buFont typeface="+mj-lt"/>
              <a:buAutoNum type="arabicParenR"/>
            </a:pPr>
            <a:r>
              <a:rPr lang="mr-IN" sz="7200" dirty="0" smtClean="0">
                <a:solidFill>
                  <a:srgbClr val="0070C0"/>
                </a:solidFill>
              </a:rPr>
              <a:t>हुकूमशाही प्रवृतीचा  अभाव </a:t>
            </a:r>
          </a:p>
          <a:p>
            <a:pPr marL="4457700" lvl="8" indent="-914400">
              <a:buFont typeface="+mj-lt"/>
              <a:buAutoNum type="arabicParenR"/>
            </a:pPr>
            <a:r>
              <a:rPr lang="mr-IN" sz="7200" dirty="0" smtClean="0">
                <a:solidFill>
                  <a:srgbClr val="3399FF"/>
                </a:solidFill>
              </a:rPr>
              <a:t>जपानचे साम्राज्यवादी धोरण </a:t>
            </a:r>
          </a:p>
          <a:p>
            <a:pPr marL="4457700" lvl="8" indent="-914400">
              <a:buFont typeface="+mj-lt"/>
              <a:buAutoNum type="arabicParenR"/>
            </a:pPr>
            <a:r>
              <a:rPr lang="mr-IN" sz="7200" dirty="0" smtClean="0">
                <a:solidFill>
                  <a:srgbClr val="0070C0"/>
                </a:solidFill>
              </a:rPr>
              <a:t>लष्करवाद </a:t>
            </a:r>
          </a:p>
          <a:p>
            <a:pPr marL="4457700" lvl="8" indent="-914400">
              <a:buFont typeface="+mj-lt"/>
              <a:buAutoNum type="arabicParenR"/>
            </a:pPr>
            <a:r>
              <a:rPr lang="mr-IN" sz="7200" dirty="0" smtClean="0">
                <a:solidFill>
                  <a:srgbClr val="B16C0F"/>
                </a:solidFill>
              </a:rPr>
              <a:t>तात्कालीन कारण </a:t>
            </a:r>
          </a:p>
          <a:p>
            <a:pPr marL="4457700" lvl="8" indent="-914400">
              <a:buFont typeface="+mj-lt"/>
              <a:buAutoNum type="arabicParenR"/>
            </a:pPr>
            <a:endParaRPr lang="mr-IN" sz="5200" dirty="0" smtClean="0"/>
          </a:p>
          <a:p>
            <a:pPr marL="3543300" lvl="8" indent="0">
              <a:buNone/>
            </a:pPr>
            <a:endParaRPr lang="mr-IN" sz="5200" dirty="0" smtClean="0"/>
          </a:p>
          <a:p>
            <a:pPr marL="3543300" lvl="8" indent="0">
              <a:buNone/>
            </a:pPr>
            <a:r>
              <a:rPr lang="mr-IN" sz="5200" dirty="0" smtClean="0"/>
              <a:t>                                  </a:t>
            </a:r>
          </a:p>
          <a:p>
            <a:pPr marL="2628900" lvl="6" indent="0">
              <a:buNone/>
            </a:pPr>
            <a:endParaRPr lang="mr-IN" sz="5200" dirty="0" smtClean="0"/>
          </a:p>
          <a:p>
            <a:pPr marL="3771900" lvl="6" indent="-1143000">
              <a:buFont typeface="+mj-lt"/>
              <a:buAutoNum type="arabicParenR"/>
            </a:pPr>
            <a:endParaRPr lang="mr-IN" sz="5200" dirty="0" smtClean="0"/>
          </a:p>
          <a:p>
            <a:pPr marL="3543300" lvl="8" indent="0">
              <a:buNone/>
            </a:pPr>
            <a:endParaRPr lang="mr-IN" sz="4600" dirty="0" smtClean="0"/>
          </a:p>
          <a:p>
            <a:pPr marL="3543300" lvl="8" indent="0">
              <a:buNone/>
            </a:pPr>
            <a:endParaRPr lang="mr-IN" sz="4200" dirty="0" smtClean="0"/>
          </a:p>
          <a:p>
            <a:pPr marL="3543300" lvl="8" indent="0">
              <a:buNone/>
            </a:pPr>
            <a:endParaRPr lang="mr-IN" sz="6800" dirty="0" smtClean="0"/>
          </a:p>
          <a:p>
            <a:pPr marL="0" indent="0">
              <a:buNone/>
            </a:pPr>
            <a:r>
              <a:rPr lang="mr-IN" sz="2800" dirty="0" smtClean="0"/>
              <a:t>                      </a:t>
            </a:r>
          </a:p>
          <a:p>
            <a:pPr marL="0" indent="0">
              <a:buNone/>
            </a:pPr>
            <a:r>
              <a:rPr lang="mr-IN" sz="2800" dirty="0"/>
              <a:t> </a:t>
            </a:r>
            <a:r>
              <a:rPr lang="mr-IN" sz="2800" dirty="0" smtClean="0"/>
              <a:t>                   </a:t>
            </a:r>
            <a:r>
              <a:rPr lang="mr-IN" sz="4000" dirty="0" smtClean="0"/>
              <a:t>  </a:t>
            </a:r>
            <a:endParaRPr lang="en-US" sz="4000" dirty="0"/>
          </a:p>
        </p:txBody>
      </p:sp>
      <p:sp>
        <p:nvSpPr>
          <p:cNvPr id="5" name="6-Point Star 4"/>
          <p:cNvSpPr/>
          <p:nvPr/>
        </p:nvSpPr>
        <p:spPr>
          <a:xfrm>
            <a:off x="381000" y="1676400"/>
            <a:ext cx="457200" cy="4572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4347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3 0.01041 C 0.07535 0.01041 0.13143 0.06643 0.13143 0.13541 C 0.13143 0.20439 0.07535 0.26041 0.00643 0.26041 C -0.0625 0.26041 -0.11857 0.20439 -0.11857 0.13541 C -0.11857 0.06643 -0.0625 0.01041 0.00643 0.01041 Z " pathEditMode="relative" rAng="0" ptsTypes="fffff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3366FF"/>
                </a:solidFill>
              </a:rPr>
              <a:t>दुस</a:t>
            </a:r>
            <a:r>
              <a:rPr lang="mr-IN" dirty="0">
                <a:solidFill>
                  <a:srgbClr val="3366FF"/>
                </a:solidFill>
              </a:rPr>
              <a:t>ऱ्या </a:t>
            </a:r>
            <a:r>
              <a:rPr lang="mr-IN" dirty="0" smtClean="0">
                <a:solidFill>
                  <a:srgbClr val="3366FF"/>
                </a:solidFill>
              </a:rPr>
              <a:t>महायुद्धाचे स्वरूप 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r-IN" dirty="0" smtClean="0">
                <a:solidFill>
                  <a:srgbClr val="B16C0F"/>
                </a:solidFill>
              </a:rPr>
              <a:t>पोलंडचे पतन </a:t>
            </a:r>
          </a:p>
          <a:p>
            <a:pPr>
              <a:buFont typeface="Wingdings" pitchFamily="2" charset="2"/>
              <a:buChar char="Ø"/>
            </a:pPr>
            <a:r>
              <a:rPr lang="mr-IN" dirty="0" smtClean="0">
                <a:solidFill>
                  <a:srgbClr val="FF0066"/>
                </a:solidFill>
              </a:rPr>
              <a:t>फ्रान्सचा मोठा प्रभाव  </a:t>
            </a:r>
          </a:p>
          <a:p>
            <a:pPr>
              <a:buFont typeface="Wingdings" pitchFamily="2" charset="2"/>
              <a:buChar char="Ø"/>
            </a:pPr>
            <a:r>
              <a:rPr lang="mr-IN" dirty="0" smtClean="0">
                <a:solidFill>
                  <a:srgbClr val="FFCC00"/>
                </a:solidFill>
              </a:rPr>
              <a:t>इंग्लंडवर आक्रमण </a:t>
            </a:r>
          </a:p>
          <a:p>
            <a:pPr>
              <a:buFont typeface="Wingdings" pitchFamily="2" charset="2"/>
              <a:buChar char="Ø"/>
            </a:pPr>
            <a:r>
              <a:rPr lang="mr-IN" dirty="0" smtClean="0">
                <a:solidFill>
                  <a:srgbClr val="FF0000"/>
                </a:solidFill>
              </a:rPr>
              <a:t>इटालियन साम्राज्याचे पतन </a:t>
            </a:r>
          </a:p>
          <a:p>
            <a:pPr>
              <a:buFont typeface="Wingdings" pitchFamily="2" charset="2"/>
              <a:buChar char="Ø"/>
            </a:pPr>
            <a:r>
              <a:rPr lang="mr-IN" dirty="0" smtClean="0">
                <a:solidFill>
                  <a:srgbClr val="99FF66"/>
                </a:solidFill>
              </a:rPr>
              <a:t>जपान व अमेरिकेचा युद्ध प्रवेश </a:t>
            </a:r>
          </a:p>
          <a:p>
            <a:pPr>
              <a:buFont typeface="Wingdings" pitchFamily="2" charset="2"/>
              <a:buChar char="Ø"/>
            </a:pPr>
            <a:r>
              <a:rPr lang="mr-IN" dirty="0" smtClean="0">
                <a:solidFill>
                  <a:srgbClr val="B16C0F"/>
                </a:solidFill>
              </a:rPr>
              <a:t>जपानची शरणागती व दुसऱ्या महायुद्धाचा शेवर </a:t>
            </a:r>
            <a:endParaRPr lang="en-US" dirty="0">
              <a:solidFill>
                <a:srgbClr val="B16C0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9719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</TotalTime>
  <Words>312</Words>
  <Application>Microsoft Office PowerPoint</Application>
  <PresentationFormat>On-screen Show (4:3)</PresentationFormat>
  <Paragraphs>115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G1 </vt:lpstr>
      <vt:lpstr>Slide 3</vt:lpstr>
      <vt:lpstr>मौर्यकालीन प्रशासन व्यवस्था </vt:lpstr>
      <vt:lpstr>मौर्यकालीन समाज जीवन </vt:lpstr>
      <vt:lpstr>मौर्यकालीन आर्थिक जीवन </vt:lpstr>
      <vt:lpstr>मौर्यकालीन धार्मिक जीवन </vt:lpstr>
      <vt:lpstr>इतिहास G3 </vt:lpstr>
      <vt:lpstr>दुसऱ्या महायुद्धाचे स्वरूप </vt:lpstr>
      <vt:lpstr>दुसऱ्या महायुद्धाची वैशिष्टे  </vt:lpstr>
      <vt:lpstr>दुसऱ्या महायुद्धाचे परिणाम </vt:lpstr>
      <vt:lpstr>जर्मनीच्या  पराभवाची कारणे </vt:lpstr>
      <vt:lpstr>संयुक्त राष्ट्रसंघाची उदिष्टे</vt:lpstr>
      <vt:lpstr>संयुक्त राष्ट्रसंघाची तत्वे  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इतिहास  G2</dc:title>
  <dc:creator>Admin</dc:creator>
  <cp:lastModifiedBy>PRES</cp:lastModifiedBy>
  <cp:revision>65</cp:revision>
  <dcterms:created xsi:type="dcterms:W3CDTF">2006-08-16T00:00:00Z</dcterms:created>
  <dcterms:modified xsi:type="dcterms:W3CDTF">2023-08-25T06:32:34Z</dcterms:modified>
</cp:coreProperties>
</file>